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82" r:id="rId18"/>
    <p:sldId id="273" r:id="rId19"/>
    <p:sldId id="274" r:id="rId20"/>
    <p:sldId id="275" r:id="rId21"/>
    <p:sldId id="276" r:id="rId22"/>
    <p:sldId id="277" r:id="rId23"/>
    <p:sldId id="283" r:id="rId24"/>
    <p:sldId id="278" r:id="rId25"/>
    <p:sldId id="279" r:id="rId26"/>
    <p:sldId id="280" r:id="rId27"/>
    <p:sldId id="281" r:id="rId28"/>
    <p:sldId id="285" r:id="rId29"/>
    <p:sldId id="287" r:id="rId30"/>
    <p:sldId id="288" r:id="rId31"/>
    <p:sldId id="286"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2" d="100"/>
          <a:sy n="82" d="100"/>
        </p:scale>
        <p:origin x="-1904"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x-non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lang="en-US"/>
          </a:p>
        </p:txBody>
      </p:sp>
      <p:sp>
        <p:nvSpPr>
          <p:cNvPr id="4" name="Date Placeholder 3"/>
          <p:cNvSpPr>
            <a:spLocks noGrp="1"/>
          </p:cNvSpPr>
          <p:nvPr>
            <p:ph type="dt" sz="half" idx="10"/>
          </p:nvPr>
        </p:nvSpPr>
        <p:spPr/>
        <p:txBody>
          <a:bodyPr/>
          <a:lstStyle/>
          <a:p>
            <a:fld id="{C2BF1FFE-25C1-9D47-87E2-4FBA8F0FF50C}" type="datetimeFigureOut">
              <a:rPr lang="en-US" smtClean="0"/>
              <a:t>05/08/20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DEB420-0B35-074F-AA5F-B64F94F519B5}"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idx="1"/>
          </p:nvPr>
        </p:nvSpPr>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C2BF1FFE-25C1-9D47-87E2-4FBA8F0FF50C}" type="datetimeFigureOut">
              <a:rPr lang="en-US" smtClean="0"/>
              <a:t>05/08/20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DEB420-0B35-074F-AA5F-B64F94F519B5}"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x-non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4" name="Date Placeholder 3"/>
          <p:cNvSpPr>
            <a:spLocks noGrp="1"/>
          </p:cNvSpPr>
          <p:nvPr>
            <p:ph type="dt" sz="half" idx="10"/>
          </p:nvPr>
        </p:nvSpPr>
        <p:spPr/>
        <p:txBody>
          <a:bodyPr/>
          <a:lstStyle/>
          <a:p>
            <a:fld id="{C2BF1FFE-25C1-9D47-87E2-4FBA8F0FF50C}" type="datetimeFigureOut">
              <a:rPr lang="en-US" smtClean="0"/>
              <a:t>05/08/20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DEB420-0B35-074F-AA5F-B64F94F519B5}"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Date Placeholder 4"/>
          <p:cNvSpPr>
            <a:spLocks noGrp="1"/>
          </p:cNvSpPr>
          <p:nvPr>
            <p:ph type="dt" sz="half" idx="10"/>
          </p:nvPr>
        </p:nvSpPr>
        <p:spPr/>
        <p:txBody>
          <a:bodyPr/>
          <a:lstStyle/>
          <a:p>
            <a:fld id="{C2BF1FFE-25C1-9D47-87E2-4FBA8F0FF50C}" type="datetimeFigureOut">
              <a:rPr lang="en-US" smtClean="0"/>
              <a:t>05/08/20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DEB420-0B35-074F-AA5F-B64F94F519B5}"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7" name="Date Placeholder 6"/>
          <p:cNvSpPr>
            <a:spLocks noGrp="1"/>
          </p:cNvSpPr>
          <p:nvPr>
            <p:ph type="dt" sz="half" idx="10"/>
          </p:nvPr>
        </p:nvSpPr>
        <p:spPr/>
        <p:txBody>
          <a:bodyPr/>
          <a:lstStyle/>
          <a:p>
            <a:fld id="{C2BF1FFE-25C1-9D47-87E2-4FBA8F0FF50C}" type="datetimeFigureOut">
              <a:rPr lang="en-US" smtClean="0"/>
              <a:t>05/08/20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DEB420-0B35-074F-AA5F-B64F94F519B5}"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Date Placeholder 2"/>
          <p:cNvSpPr>
            <a:spLocks noGrp="1"/>
          </p:cNvSpPr>
          <p:nvPr>
            <p:ph type="dt" sz="half" idx="10"/>
          </p:nvPr>
        </p:nvSpPr>
        <p:spPr/>
        <p:txBody>
          <a:bodyPr/>
          <a:lstStyle/>
          <a:p>
            <a:fld id="{C2BF1FFE-25C1-9D47-87E2-4FBA8F0FF50C}" type="datetimeFigureOut">
              <a:rPr lang="en-US" smtClean="0"/>
              <a:t>05/08/20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DEB420-0B35-074F-AA5F-B64F94F519B5}"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BF1FFE-25C1-9D47-87E2-4FBA8F0FF50C}" type="datetimeFigureOut">
              <a:rPr lang="en-US" smtClean="0"/>
              <a:t>05/08/20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DEB420-0B35-074F-AA5F-B64F94F519B5}"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x-non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C2BF1FFE-25C1-9D47-87E2-4FBA8F0FF50C}" type="datetimeFigureOut">
              <a:rPr lang="en-US" smtClean="0"/>
              <a:t>05/08/20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DEB420-0B35-074F-AA5F-B64F94F519B5}"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C2BF1FFE-25C1-9D47-87E2-4FBA8F0FF50C}" type="datetimeFigureOut">
              <a:rPr lang="en-US" smtClean="0"/>
              <a:t>05/08/20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DEB420-0B35-074F-AA5F-B64F94F519B5}"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C2BF1FFE-25C1-9D47-87E2-4FBA8F0FF50C}" type="datetimeFigureOut">
              <a:rPr lang="en-US" smtClean="0"/>
              <a:t>05/08/20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DEB420-0B35-074F-AA5F-B64F94F519B5}"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C2BF1FFE-25C1-9D47-87E2-4FBA8F0FF50C}" type="datetimeFigureOut">
              <a:rPr lang="en-US" smtClean="0"/>
              <a:t>05/08/20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DEB420-0B35-074F-AA5F-B64F94F519B5}"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x-none"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BF1FFE-25C1-9D47-87E2-4FBA8F0FF50C}" type="datetimeFigureOut">
              <a:rPr lang="en-US" smtClean="0"/>
              <a:t>05/08/20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DEB420-0B35-074F-AA5F-B64F94F519B5}"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BASIC HISTORY OF ECE IN INDIA</a:t>
            </a:r>
            <a:endParaRPr lang="en-US" dirty="0"/>
          </a:p>
        </p:txBody>
      </p:sp>
      <p:sp>
        <p:nvSpPr>
          <p:cNvPr id="3" name="Subtitle 2"/>
          <p:cNvSpPr>
            <a:spLocks noGrp="1"/>
          </p:cNvSpPr>
          <p:nvPr>
            <p:ph type="subTitle" idx="1"/>
          </p:nvPr>
        </p:nvSpPr>
        <p:spPr/>
        <p:txBody>
          <a:bodyPr>
            <a:normAutofit fontScale="70000" lnSpcReduction="20000"/>
          </a:bodyPr>
          <a:lstStyle/>
          <a:p>
            <a:r>
              <a:rPr lang="en-US" dirty="0" smtClean="0"/>
              <a:t>DR. SWATI POPAT VATS</a:t>
            </a:r>
          </a:p>
          <a:p>
            <a:r>
              <a:rPr lang="en-US" dirty="0" smtClean="0"/>
              <a:t>PRESIDENT</a:t>
            </a:r>
          </a:p>
          <a:p>
            <a:r>
              <a:rPr lang="en-US" dirty="0" smtClean="0"/>
              <a:t>PODAR EDUCATION NETWORK</a:t>
            </a:r>
          </a:p>
          <a:p>
            <a:r>
              <a:rPr lang="en-US" dirty="0" smtClean="0"/>
              <a:t>EARLY CHILDHOOD ASSOCIATION</a:t>
            </a:r>
          </a:p>
          <a:p>
            <a:r>
              <a:rPr lang="en-US" dirty="0" err="1" smtClean="0"/>
              <a:t>www.eca-india.org</a:t>
            </a:r>
            <a:endParaRPr lang="en-US" dirty="0"/>
          </a:p>
        </p:txBody>
      </p:sp>
    </p:spTree>
    <p:extLst>
      <p:ext uri="{BB962C8B-B14F-4D97-AF65-F5344CB8AC3E}">
        <p14:creationId xmlns:p14="http://schemas.microsoft.com/office/powerpoint/2010/main" val="3768004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buNone/>
            </a:pPr>
            <a:r>
              <a:rPr lang="en-US" dirty="0" smtClean="0"/>
              <a:t>The </a:t>
            </a:r>
            <a:r>
              <a:rPr lang="en-US" dirty="0"/>
              <a:t>concept of formal pre-primary schooling in India came from the Western countries in the late 19th century. </a:t>
            </a:r>
            <a:endParaRPr lang="en-US" dirty="0" smtClean="0">
              <a:effectLst/>
            </a:endParaRPr>
          </a:p>
          <a:p>
            <a:endParaRPr lang="en-US" dirty="0"/>
          </a:p>
        </p:txBody>
      </p:sp>
    </p:spTree>
    <p:extLst>
      <p:ext uri="{BB962C8B-B14F-4D97-AF65-F5344CB8AC3E}">
        <p14:creationId xmlns:p14="http://schemas.microsoft.com/office/powerpoint/2010/main" val="3695979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Families</a:t>
            </a:r>
            <a:r>
              <a:rPr lang="mr-IN" dirty="0" smtClean="0"/>
              <a:t>…</a:t>
            </a:r>
            <a:endParaRPr lang="en-US" dirty="0"/>
          </a:p>
        </p:txBody>
      </p:sp>
      <p:sp>
        <p:nvSpPr>
          <p:cNvPr id="3" name="Content Placeholder 2"/>
          <p:cNvSpPr>
            <a:spLocks noGrp="1"/>
          </p:cNvSpPr>
          <p:nvPr>
            <p:ph idx="1"/>
          </p:nvPr>
        </p:nvSpPr>
        <p:spPr/>
        <p:txBody>
          <a:bodyPr>
            <a:normAutofit lnSpcReduction="10000"/>
          </a:bodyPr>
          <a:lstStyle/>
          <a:p>
            <a:r>
              <a:rPr lang="en-US" dirty="0"/>
              <a:t>Families had a big part in imparting various kinds of qualities in children. </a:t>
            </a:r>
            <a:endParaRPr lang="en-US" dirty="0" smtClean="0"/>
          </a:p>
          <a:p>
            <a:r>
              <a:rPr lang="en-US" dirty="0" smtClean="0"/>
              <a:t>Large </a:t>
            </a:r>
            <a:r>
              <a:rPr lang="en-US" dirty="0"/>
              <a:t>joint families consisted of many children of the same age who would play and learn together under the supervision of parents, grandparents, older children and other relatives. </a:t>
            </a:r>
            <a:endParaRPr lang="en-US" dirty="0" smtClean="0"/>
          </a:p>
          <a:p>
            <a:r>
              <a:rPr lang="en-US" dirty="0" smtClean="0"/>
              <a:t>The </a:t>
            </a:r>
            <a:r>
              <a:rPr lang="en-US" dirty="0"/>
              <a:t>need of a formal school system for young children in the age group of 0-5 was not felt. </a:t>
            </a:r>
            <a:endParaRPr lang="en-US" dirty="0" smtClean="0">
              <a:effectLst/>
            </a:endParaRPr>
          </a:p>
          <a:p>
            <a:endParaRPr lang="en-US" dirty="0"/>
          </a:p>
        </p:txBody>
      </p:sp>
    </p:spTree>
    <p:extLst>
      <p:ext uri="{BB962C8B-B14F-4D97-AF65-F5344CB8AC3E}">
        <p14:creationId xmlns:p14="http://schemas.microsoft.com/office/powerpoint/2010/main" val="27829097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beginning of formal education in ECE</a:t>
            </a:r>
            <a:r>
              <a:rPr lang="mr-IN" dirty="0" smtClean="0"/>
              <a:t>…</a:t>
            </a:r>
            <a:endParaRPr lang="en-US" dirty="0"/>
          </a:p>
        </p:txBody>
      </p:sp>
      <p:sp>
        <p:nvSpPr>
          <p:cNvPr id="3" name="Content Placeholder 2"/>
          <p:cNvSpPr>
            <a:spLocks noGrp="1"/>
          </p:cNvSpPr>
          <p:nvPr>
            <p:ph idx="1"/>
          </p:nvPr>
        </p:nvSpPr>
        <p:spPr/>
        <p:txBody>
          <a:bodyPr>
            <a:normAutofit fontScale="92500" lnSpcReduction="20000"/>
          </a:bodyPr>
          <a:lstStyle/>
          <a:p>
            <a:endParaRPr lang="en-US" dirty="0" smtClean="0"/>
          </a:p>
          <a:p>
            <a:r>
              <a:rPr lang="en-US" dirty="0"/>
              <a:t>T</a:t>
            </a:r>
            <a:r>
              <a:rPr lang="en-US" dirty="0" smtClean="0"/>
              <a:t>he </a:t>
            </a:r>
            <a:r>
              <a:rPr lang="en-US" dirty="0"/>
              <a:t>British Government attached an Infant class to primary schools to prepare 4-5 years old children for entry to Std. I. </a:t>
            </a:r>
            <a:endParaRPr lang="en-US" dirty="0" smtClean="0"/>
          </a:p>
          <a:p>
            <a:r>
              <a:rPr lang="en-US" dirty="0" smtClean="0"/>
              <a:t>Reading</a:t>
            </a:r>
            <a:r>
              <a:rPr lang="en-US" dirty="0"/>
              <a:t>, counting up to 100, reciting poems and story-telling constituted the curriculum. </a:t>
            </a:r>
            <a:endParaRPr lang="en-US" dirty="0" smtClean="0"/>
          </a:p>
          <a:p>
            <a:r>
              <a:rPr lang="en-US" dirty="0" smtClean="0"/>
              <a:t>But </a:t>
            </a:r>
            <a:r>
              <a:rPr lang="en-US" dirty="0"/>
              <a:t>the formal test at the end of the school year showed that such a formalized education system for pre-school children was not conducive to their development, as large number of children failed and dropped out. </a:t>
            </a:r>
            <a:endParaRPr lang="en-US" dirty="0" smtClean="0">
              <a:effectLst/>
            </a:endParaRPr>
          </a:p>
          <a:p>
            <a:endParaRPr lang="en-US" dirty="0"/>
          </a:p>
        </p:txBody>
      </p:sp>
    </p:spTree>
    <p:extLst>
      <p:ext uri="{BB962C8B-B14F-4D97-AF65-F5344CB8AC3E}">
        <p14:creationId xmlns:p14="http://schemas.microsoft.com/office/powerpoint/2010/main" val="2175754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West and ECE </a:t>
            </a:r>
            <a:endParaRPr lang="en-US" dirty="0"/>
          </a:p>
        </p:txBody>
      </p:sp>
      <p:sp>
        <p:nvSpPr>
          <p:cNvPr id="3" name="Content Placeholder 2"/>
          <p:cNvSpPr>
            <a:spLocks noGrp="1"/>
          </p:cNvSpPr>
          <p:nvPr>
            <p:ph idx="1"/>
          </p:nvPr>
        </p:nvSpPr>
        <p:spPr/>
        <p:txBody>
          <a:bodyPr>
            <a:normAutofit lnSpcReduction="10000"/>
          </a:bodyPr>
          <a:lstStyle/>
          <a:p>
            <a:r>
              <a:rPr lang="en-US" dirty="0"/>
              <a:t>This was the era when a number of child-development theories emerged in the Western countries which had already become aware of the shortcomings of pre-school education. </a:t>
            </a:r>
            <a:endParaRPr lang="en-US" dirty="0" smtClean="0"/>
          </a:p>
          <a:p>
            <a:r>
              <a:rPr lang="en-US" dirty="0" smtClean="0"/>
              <a:t>Philosophers </a:t>
            </a:r>
            <a:r>
              <a:rPr lang="en-US" dirty="0"/>
              <a:t>like Froebel, Piaget, Dewey and Maria Montessori revolutionized the education system which still continues to influence the educators throughout the world. </a:t>
            </a:r>
            <a:endParaRPr lang="en-US" dirty="0" smtClean="0">
              <a:effectLst/>
            </a:endParaRPr>
          </a:p>
          <a:p>
            <a:endParaRPr lang="en-US" dirty="0"/>
          </a:p>
        </p:txBody>
      </p:sp>
    </p:spTree>
    <p:extLst>
      <p:ext uri="{BB962C8B-B14F-4D97-AF65-F5344CB8AC3E}">
        <p14:creationId xmlns:p14="http://schemas.microsoft.com/office/powerpoint/2010/main" val="4136996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Influencers in India</a:t>
            </a:r>
            <a:r>
              <a:rPr lang="mr-IN" dirty="0" smtClean="0"/>
              <a:t>…</a:t>
            </a: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buNone/>
            </a:pPr>
            <a:r>
              <a:rPr lang="en-US" dirty="0" smtClean="0"/>
              <a:t>Tagore</a:t>
            </a:r>
            <a:r>
              <a:rPr lang="en-US" dirty="0"/>
              <a:t>, Gandhi, </a:t>
            </a:r>
            <a:r>
              <a:rPr lang="en-US" dirty="0" err="1"/>
              <a:t>Aurobindo</a:t>
            </a:r>
            <a:r>
              <a:rPr lang="en-US" dirty="0"/>
              <a:t>, </a:t>
            </a:r>
            <a:r>
              <a:rPr lang="en-US" dirty="0" err="1"/>
              <a:t>Gijubhai</a:t>
            </a:r>
            <a:r>
              <a:rPr lang="en-US" dirty="0"/>
              <a:t> </a:t>
            </a:r>
            <a:r>
              <a:rPr lang="en-US" dirty="0" err="1"/>
              <a:t>Badheka</a:t>
            </a:r>
            <a:r>
              <a:rPr lang="en-US" dirty="0"/>
              <a:t>, </a:t>
            </a:r>
            <a:r>
              <a:rPr lang="en-US" dirty="0" err="1"/>
              <a:t>Tarabai</a:t>
            </a:r>
            <a:r>
              <a:rPr lang="en-US" dirty="0"/>
              <a:t> </a:t>
            </a:r>
            <a:r>
              <a:rPr lang="en-US" dirty="0" err="1"/>
              <a:t>Modak</a:t>
            </a:r>
            <a:r>
              <a:rPr lang="en-US" dirty="0"/>
              <a:t> were also inspired by these philosophers and were one of the first few educationists in India who realized the importance of early childhood education </a:t>
            </a:r>
            <a:endParaRPr lang="en-US" dirty="0" smtClean="0">
              <a:effectLst/>
            </a:endParaRPr>
          </a:p>
          <a:p>
            <a:endParaRPr lang="en-US" dirty="0"/>
          </a:p>
        </p:txBody>
      </p:sp>
    </p:spTree>
    <p:extLst>
      <p:ext uri="{BB962C8B-B14F-4D97-AF65-F5344CB8AC3E}">
        <p14:creationId xmlns:p14="http://schemas.microsoft.com/office/powerpoint/2010/main" val="717551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x-none" dirty="0" smtClean="0"/>
              <a:t> </a:t>
            </a:r>
            <a:br>
              <a:rPr lang="x-none" dirty="0" smtClean="0"/>
            </a:br>
            <a:r>
              <a:rPr lang="en-US" dirty="0" smtClean="0"/>
              <a:t>Tagore and Gandhi both were in </a:t>
            </a:r>
            <a:r>
              <a:rPr lang="en-US" dirty="0" err="1" smtClean="0"/>
              <a:t>favour</a:t>
            </a:r>
            <a:r>
              <a:rPr lang="en-US" dirty="0" smtClean="0"/>
              <a:t> of child education. </a:t>
            </a:r>
            <a:br>
              <a:rPr lang="en-US" dirty="0" smtClean="0"/>
            </a:b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Tagore </a:t>
            </a:r>
            <a:r>
              <a:rPr lang="en-US" dirty="0"/>
              <a:t>believed that the school environment was an arrangement to give pre-decided lessons whereas nature is the best teacher for children under the age of 7. </a:t>
            </a:r>
            <a:r>
              <a:rPr lang="en-US" dirty="0" smtClean="0"/>
              <a:t> </a:t>
            </a:r>
          </a:p>
          <a:p>
            <a:r>
              <a:rPr lang="en-US" dirty="0" smtClean="0"/>
              <a:t>Tagore’s </a:t>
            </a:r>
            <a:r>
              <a:rPr lang="en-US" dirty="0"/>
              <a:t>theory on education focused on individual differences and demanded that curriculum should address the needs of children. </a:t>
            </a:r>
            <a:endParaRPr lang="en-US" dirty="0" smtClean="0"/>
          </a:p>
          <a:p>
            <a:r>
              <a:rPr lang="en-US" dirty="0" smtClean="0"/>
              <a:t>He </a:t>
            </a:r>
            <a:r>
              <a:rPr lang="en-US" dirty="0"/>
              <a:t>claimed that music, art and poetry are essential to the overall development of children and thus they should be facilitated with these in the early years of school (</a:t>
            </a:r>
            <a:r>
              <a:rPr lang="en-US" dirty="0" err="1"/>
              <a:t>Vittachi</a:t>
            </a:r>
            <a:r>
              <a:rPr lang="en-US" dirty="0"/>
              <a:t>, </a:t>
            </a:r>
            <a:r>
              <a:rPr lang="en-US" dirty="0" err="1"/>
              <a:t>Raghavan</a:t>
            </a:r>
            <a:r>
              <a:rPr lang="en-US" dirty="0"/>
              <a:t> &amp; Raj, 2007). </a:t>
            </a:r>
            <a:r>
              <a:rPr lang="en-US" dirty="0" smtClean="0"/>
              <a:t> </a:t>
            </a:r>
            <a:endParaRPr lang="en-US" dirty="0" smtClean="0">
              <a:effectLst/>
            </a:endParaRPr>
          </a:p>
          <a:p>
            <a:endParaRPr lang="en-US" dirty="0"/>
          </a:p>
        </p:txBody>
      </p:sp>
    </p:spTree>
    <p:extLst>
      <p:ext uri="{BB962C8B-B14F-4D97-AF65-F5344CB8AC3E}">
        <p14:creationId xmlns:p14="http://schemas.microsoft.com/office/powerpoint/2010/main" val="2614197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Gandhi’s views about education of children under the age of 7 </a:t>
            </a:r>
            <a:endParaRPr lang="en-US" dirty="0"/>
          </a:p>
        </p:txBody>
      </p:sp>
      <p:sp>
        <p:nvSpPr>
          <p:cNvPr id="3" name="Content Placeholder 2"/>
          <p:cNvSpPr>
            <a:spLocks noGrp="1"/>
          </p:cNvSpPr>
          <p:nvPr>
            <p:ph idx="1"/>
          </p:nvPr>
        </p:nvSpPr>
        <p:spPr/>
        <p:txBody>
          <a:bodyPr>
            <a:normAutofit lnSpcReduction="10000"/>
          </a:bodyPr>
          <a:lstStyle/>
          <a:p>
            <a:r>
              <a:rPr lang="en-US" dirty="0" smtClean="0"/>
              <a:t>He </a:t>
            </a:r>
            <a:r>
              <a:rPr lang="en-US" dirty="0"/>
              <a:t>also believed that education can be best imparted in the natural surroundings and that it should be contextualized with the child’s background. </a:t>
            </a:r>
            <a:endParaRPr lang="en-US" dirty="0" smtClean="0"/>
          </a:p>
          <a:p>
            <a:r>
              <a:rPr lang="en-US" dirty="0" smtClean="0"/>
              <a:t>He </a:t>
            </a:r>
            <a:r>
              <a:rPr lang="en-US" dirty="0"/>
              <a:t>developed the concept of </a:t>
            </a:r>
            <a:r>
              <a:rPr lang="en-US" dirty="0" err="1"/>
              <a:t>Nai</a:t>
            </a:r>
            <a:r>
              <a:rPr lang="en-US" dirty="0"/>
              <a:t> </a:t>
            </a:r>
            <a:r>
              <a:rPr lang="en-US" dirty="0" err="1"/>
              <a:t>Taleem</a:t>
            </a:r>
            <a:r>
              <a:rPr lang="en-US" dirty="0"/>
              <a:t> which was the first major initiative towards early childhood education in India. He was against the textbook culture and exam-oriented approach to education. </a:t>
            </a:r>
            <a:endParaRPr lang="en-US" dirty="0" smtClean="0">
              <a:effectLst/>
            </a:endParaRPr>
          </a:p>
          <a:p>
            <a:endParaRPr lang="en-US" dirty="0"/>
          </a:p>
        </p:txBody>
      </p:sp>
    </p:spTree>
    <p:extLst>
      <p:ext uri="{BB962C8B-B14F-4D97-AF65-F5344CB8AC3E}">
        <p14:creationId xmlns:p14="http://schemas.microsoft.com/office/powerpoint/2010/main" val="960607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30915" y="0"/>
            <a:ext cx="7227405" cy="6858000"/>
          </a:xfrm>
          <a:prstGeom prst="rect">
            <a:avLst/>
          </a:prstGeom>
        </p:spPr>
      </p:pic>
    </p:spTree>
    <p:extLst>
      <p:ext uri="{BB962C8B-B14F-4D97-AF65-F5344CB8AC3E}">
        <p14:creationId xmlns:p14="http://schemas.microsoft.com/office/powerpoint/2010/main" val="1955118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Gandhi and NEP 2020</a:t>
            </a:r>
            <a:endParaRPr lang="en-US" dirty="0"/>
          </a:p>
        </p:txBody>
      </p:sp>
      <p:sp>
        <p:nvSpPr>
          <p:cNvPr id="3" name="Content Placeholder 2"/>
          <p:cNvSpPr>
            <a:spLocks noGrp="1"/>
          </p:cNvSpPr>
          <p:nvPr>
            <p:ph idx="1"/>
          </p:nvPr>
        </p:nvSpPr>
        <p:spPr/>
        <p:txBody>
          <a:bodyPr>
            <a:normAutofit fontScale="92500" lnSpcReduction="10000"/>
          </a:bodyPr>
          <a:lstStyle/>
          <a:p>
            <a:r>
              <a:rPr lang="en-US" dirty="0"/>
              <a:t>By making children independent from young age, giving instruction in mother tongue and stressing on the culture of India, feeling of strong nationalism was to be inculcated through basic education. </a:t>
            </a:r>
            <a:endParaRPr lang="en-US" dirty="0" smtClean="0"/>
          </a:p>
          <a:p>
            <a:r>
              <a:rPr lang="en-US" dirty="0" smtClean="0"/>
              <a:t>In </a:t>
            </a:r>
            <a:r>
              <a:rPr lang="en-US" dirty="0"/>
              <a:t>a speech given on 17th February, 1946, he said that a child starts learning from the time of conception itself and so he said that pregnant women should be taught as a part of adult education till the child is born (NCTE, 1998). </a:t>
            </a:r>
          </a:p>
        </p:txBody>
      </p:sp>
    </p:spTree>
    <p:extLst>
      <p:ext uri="{BB962C8B-B14F-4D97-AF65-F5344CB8AC3E}">
        <p14:creationId xmlns:p14="http://schemas.microsoft.com/office/powerpoint/2010/main" val="568215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Gandhi and </a:t>
            </a:r>
            <a:r>
              <a:rPr lang="en-US" dirty="0" err="1" smtClean="0"/>
              <a:t>prebasic</a:t>
            </a:r>
            <a:r>
              <a:rPr lang="en-US" dirty="0" smtClean="0"/>
              <a:t> education</a:t>
            </a:r>
            <a:r>
              <a:rPr lang="mr-IN" dirty="0" smtClean="0"/>
              <a:t>…</a:t>
            </a:r>
            <a:endParaRPr lang="en-US" dirty="0"/>
          </a:p>
        </p:txBody>
      </p:sp>
      <p:sp>
        <p:nvSpPr>
          <p:cNvPr id="3" name="Content Placeholder 2"/>
          <p:cNvSpPr>
            <a:spLocks noGrp="1"/>
          </p:cNvSpPr>
          <p:nvPr>
            <p:ph idx="1"/>
          </p:nvPr>
        </p:nvSpPr>
        <p:spPr/>
        <p:txBody>
          <a:bodyPr>
            <a:normAutofit lnSpcReduction="10000"/>
          </a:bodyPr>
          <a:lstStyle/>
          <a:p>
            <a:r>
              <a:rPr lang="en-US" dirty="0" smtClean="0"/>
              <a:t>Till 2 and half years of age, parents will be responsible for the child’s education. By that time, children are able to use their sensory and motor skills. </a:t>
            </a:r>
          </a:p>
          <a:p>
            <a:r>
              <a:rPr lang="en-US" dirty="0" smtClean="0"/>
              <a:t>Thus, formal pre-basic education will start at 2 and half years where children will learn through play and group activities. The education will teach them to be constructive and creative. </a:t>
            </a:r>
            <a:endParaRPr lang="en-US" dirty="0"/>
          </a:p>
        </p:txBody>
      </p:sp>
    </p:spTree>
    <p:extLst>
      <p:ext uri="{BB962C8B-B14F-4D97-AF65-F5344CB8AC3E}">
        <p14:creationId xmlns:p14="http://schemas.microsoft.com/office/powerpoint/2010/main" val="2565532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Gandhi and </a:t>
            </a:r>
            <a:r>
              <a:rPr lang="en-US" dirty="0" err="1" smtClean="0"/>
              <a:t>prebasic</a:t>
            </a:r>
            <a:r>
              <a:rPr lang="en-US" dirty="0" smtClean="0"/>
              <a:t> education</a:t>
            </a:r>
            <a:r>
              <a:rPr lang="mr-IN" dirty="0" smtClean="0"/>
              <a:t>…</a:t>
            </a:r>
            <a:endParaRPr lang="en-US" dirty="0"/>
          </a:p>
        </p:txBody>
      </p:sp>
      <p:sp>
        <p:nvSpPr>
          <p:cNvPr id="3" name="Content Placeholder 2"/>
          <p:cNvSpPr>
            <a:spLocks noGrp="1"/>
          </p:cNvSpPr>
          <p:nvPr>
            <p:ph idx="1"/>
          </p:nvPr>
        </p:nvSpPr>
        <p:spPr/>
        <p:txBody>
          <a:bodyPr>
            <a:normAutofit/>
          </a:bodyPr>
          <a:lstStyle/>
          <a:p>
            <a:r>
              <a:rPr lang="en-US" dirty="0" smtClean="0"/>
              <a:t>From 4 to 7 years of age, first </a:t>
            </a:r>
            <a:r>
              <a:rPr lang="en-US" dirty="0"/>
              <a:t>knowledge about </a:t>
            </a:r>
            <a:r>
              <a:rPr lang="en-US" dirty="0" smtClean="0"/>
              <a:t> </a:t>
            </a:r>
            <a:r>
              <a:rPr lang="en-US" dirty="0"/>
              <a:t>their </a:t>
            </a:r>
            <a:r>
              <a:rPr lang="en-US" dirty="0" smtClean="0"/>
              <a:t>region. </a:t>
            </a:r>
          </a:p>
          <a:p>
            <a:r>
              <a:rPr lang="en-US" dirty="0" smtClean="0"/>
              <a:t>Then</a:t>
            </a:r>
            <a:r>
              <a:rPr lang="en-US" dirty="0"/>
              <a:t>, arithmetic, multiplication tables and finally reading-writing skills will be taught. Along with craft-work, agriculture, cooking and cleaning related activities were also included in order to make the children self-sufficient. </a:t>
            </a:r>
            <a:endParaRPr lang="en-US" dirty="0" smtClean="0">
              <a:effectLst/>
            </a:endParaRPr>
          </a:p>
          <a:p>
            <a:endParaRPr lang="en-US" dirty="0"/>
          </a:p>
        </p:txBody>
      </p:sp>
    </p:spTree>
    <p:extLst>
      <p:ext uri="{BB962C8B-B14F-4D97-AF65-F5344CB8AC3E}">
        <p14:creationId xmlns:p14="http://schemas.microsoft.com/office/powerpoint/2010/main" val="25602910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1915- </a:t>
            </a:r>
            <a:r>
              <a:rPr lang="en-US" dirty="0" err="1" smtClean="0"/>
              <a:t>montessori</a:t>
            </a:r>
            <a:r>
              <a:rPr lang="en-US" dirty="0" smtClean="0"/>
              <a:t> school- </a:t>
            </a:r>
            <a:r>
              <a:rPr lang="en-US" dirty="0" err="1" smtClean="0"/>
              <a:t>Vaso</a:t>
            </a:r>
            <a:endParaRPr lang="en-US" dirty="0"/>
          </a:p>
        </p:txBody>
      </p:sp>
      <p:sp>
        <p:nvSpPr>
          <p:cNvPr id="3" name="Content Placeholder 2"/>
          <p:cNvSpPr>
            <a:spLocks noGrp="1"/>
          </p:cNvSpPr>
          <p:nvPr>
            <p:ph idx="1"/>
          </p:nvPr>
        </p:nvSpPr>
        <p:spPr/>
        <p:txBody>
          <a:bodyPr>
            <a:normAutofit/>
          </a:bodyPr>
          <a:lstStyle/>
          <a:p>
            <a:r>
              <a:rPr lang="en-US" dirty="0"/>
              <a:t>By this time, Maria Montessori’s ideas had already influenced few social workers in India. </a:t>
            </a:r>
            <a:r>
              <a:rPr lang="en-US" dirty="0" err="1"/>
              <a:t>Darbar</a:t>
            </a:r>
            <a:r>
              <a:rPr lang="en-US" dirty="0"/>
              <a:t> </a:t>
            </a:r>
            <a:r>
              <a:rPr lang="en-US" dirty="0" err="1"/>
              <a:t>Gopaldas</a:t>
            </a:r>
            <a:r>
              <a:rPr lang="en-US" dirty="0"/>
              <a:t>, king of </a:t>
            </a:r>
            <a:r>
              <a:rPr lang="en-US" dirty="0" err="1"/>
              <a:t>Dhasa</a:t>
            </a:r>
            <a:r>
              <a:rPr lang="en-US" dirty="0"/>
              <a:t> </a:t>
            </a:r>
            <a:r>
              <a:rPr lang="en-US" dirty="0" smtClean="0"/>
              <a:t>and </a:t>
            </a:r>
            <a:r>
              <a:rPr lang="en-US" dirty="0" err="1" smtClean="0"/>
              <a:t>Motibhai</a:t>
            </a:r>
            <a:r>
              <a:rPr lang="en-US" dirty="0" smtClean="0"/>
              <a:t> </a:t>
            </a:r>
            <a:r>
              <a:rPr lang="en-US" dirty="0"/>
              <a:t>Amin, a teacher from </a:t>
            </a:r>
            <a:r>
              <a:rPr lang="en-US" dirty="0" err="1"/>
              <a:t>Vaso</a:t>
            </a:r>
            <a:r>
              <a:rPr lang="en-US" dirty="0"/>
              <a:t> </a:t>
            </a:r>
            <a:r>
              <a:rPr lang="en-US" dirty="0" smtClean="0"/>
              <a:t>were </a:t>
            </a:r>
            <a:r>
              <a:rPr lang="en-US" dirty="0"/>
              <a:t>very influenced by Montessori’s methods of teaching and thus in 1915, with the financial help of </a:t>
            </a:r>
            <a:r>
              <a:rPr lang="en-US" dirty="0" err="1"/>
              <a:t>Darbar</a:t>
            </a:r>
            <a:r>
              <a:rPr lang="en-US" dirty="0"/>
              <a:t> </a:t>
            </a:r>
            <a:r>
              <a:rPr lang="en-US" dirty="0" err="1"/>
              <a:t>Gopaldas</a:t>
            </a:r>
            <a:r>
              <a:rPr lang="en-US" dirty="0"/>
              <a:t>, he established a Montessori school at </a:t>
            </a:r>
            <a:r>
              <a:rPr lang="en-US" dirty="0" err="1"/>
              <a:t>Vaso</a:t>
            </a:r>
            <a:r>
              <a:rPr lang="en-US" dirty="0"/>
              <a:t> (“About </a:t>
            </a:r>
            <a:r>
              <a:rPr lang="en-US" dirty="0" err="1"/>
              <a:t>Vaso</a:t>
            </a:r>
            <a:r>
              <a:rPr lang="en-US" dirty="0"/>
              <a:t>”, </a:t>
            </a:r>
            <a:r>
              <a:rPr lang="en-US" dirty="0" err="1"/>
              <a:t>n.d.</a:t>
            </a:r>
            <a:r>
              <a:rPr lang="en-US" dirty="0"/>
              <a:t>). </a:t>
            </a:r>
            <a:endParaRPr lang="en-US" dirty="0" smtClean="0">
              <a:effectLst/>
            </a:endParaRPr>
          </a:p>
          <a:p>
            <a:endParaRPr lang="en-US" dirty="0"/>
          </a:p>
        </p:txBody>
      </p:sp>
    </p:spTree>
    <p:extLst>
      <p:ext uri="{BB962C8B-B14F-4D97-AF65-F5344CB8AC3E}">
        <p14:creationId xmlns:p14="http://schemas.microsoft.com/office/powerpoint/2010/main" val="502438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Gijubhai</a:t>
            </a:r>
            <a:r>
              <a:rPr lang="en-US" dirty="0" smtClean="0"/>
              <a:t> </a:t>
            </a:r>
            <a:r>
              <a:rPr lang="en-US" dirty="0" err="1" smtClean="0"/>
              <a:t>Badheka</a:t>
            </a:r>
            <a:r>
              <a:rPr lang="en-US" dirty="0" smtClean="0"/>
              <a:t> and </a:t>
            </a:r>
            <a:r>
              <a:rPr lang="en-US" dirty="0" err="1" smtClean="0"/>
              <a:t>Bal</a:t>
            </a:r>
            <a:r>
              <a:rPr lang="en-US" dirty="0" smtClean="0"/>
              <a:t> Mandir-1920</a:t>
            </a:r>
            <a:endParaRPr lang="en-US" dirty="0"/>
          </a:p>
        </p:txBody>
      </p:sp>
      <p:sp>
        <p:nvSpPr>
          <p:cNvPr id="3" name="Content Placeholder 2"/>
          <p:cNvSpPr>
            <a:spLocks noGrp="1"/>
          </p:cNvSpPr>
          <p:nvPr>
            <p:ph idx="1"/>
          </p:nvPr>
        </p:nvSpPr>
        <p:spPr/>
        <p:txBody>
          <a:bodyPr>
            <a:normAutofit lnSpcReduction="10000"/>
          </a:bodyPr>
          <a:lstStyle/>
          <a:p>
            <a:r>
              <a:rPr lang="en-US" dirty="0"/>
              <a:t>In 1920, </a:t>
            </a:r>
            <a:r>
              <a:rPr lang="en-US" dirty="0" err="1"/>
              <a:t>Gijubhai</a:t>
            </a:r>
            <a:r>
              <a:rPr lang="en-US" dirty="0"/>
              <a:t> </a:t>
            </a:r>
            <a:r>
              <a:rPr lang="en-US" dirty="0" err="1"/>
              <a:t>Badheka</a:t>
            </a:r>
            <a:r>
              <a:rPr lang="en-US" dirty="0"/>
              <a:t>, a High court lawyer from Bhavnagar, Gujarat opened </a:t>
            </a:r>
            <a:r>
              <a:rPr lang="en-US" dirty="0" err="1"/>
              <a:t>Bal</a:t>
            </a:r>
            <a:r>
              <a:rPr lang="en-US" dirty="0"/>
              <a:t> </a:t>
            </a:r>
            <a:r>
              <a:rPr lang="en-US" dirty="0" err="1"/>
              <a:t>Mandir</a:t>
            </a:r>
            <a:r>
              <a:rPr lang="en-US" dirty="0"/>
              <a:t>, a school in which Montessori methods were </a:t>
            </a:r>
            <a:r>
              <a:rPr lang="en-US" i="1" dirty="0" err="1"/>
              <a:t>Indianized</a:t>
            </a:r>
            <a:r>
              <a:rPr lang="en-US" dirty="0"/>
              <a:t>. </a:t>
            </a:r>
            <a:endParaRPr lang="en-US" dirty="0" smtClean="0"/>
          </a:p>
          <a:p>
            <a:r>
              <a:rPr lang="en-US" dirty="0" smtClean="0"/>
              <a:t>There </a:t>
            </a:r>
            <a:r>
              <a:rPr lang="en-US" dirty="0"/>
              <a:t>was considerable emphasis on “religion (Hinduism), language (Gujarati) and culture (traditional music, art, dance), along with Montessori materials and activities” (</a:t>
            </a:r>
            <a:r>
              <a:rPr lang="en-US" dirty="0" err="1"/>
              <a:t>Prochner</a:t>
            </a:r>
            <a:r>
              <a:rPr lang="en-US" dirty="0"/>
              <a:t>, 2002, p.441). </a:t>
            </a:r>
            <a:endParaRPr lang="en-US" dirty="0" smtClean="0"/>
          </a:p>
          <a:p>
            <a:pPr marL="0" indent="0">
              <a:buNone/>
            </a:pPr>
            <a:endParaRPr lang="en-US" dirty="0" smtClean="0">
              <a:effectLst/>
            </a:endParaRPr>
          </a:p>
          <a:p>
            <a:endParaRPr lang="en-US" dirty="0"/>
          </a:p>
        </p:txBody>
      </p:sp>
    </p:spTree>
    <p:extLst>
      <p:ext uri="{BB962C8B-B14F-4D97-AF65-F5344CB8AC3E}">
        <p14:creationId xmlns:p14="http://schemas.microsoft.com/office/powerpoint/2010/main" val="35381165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Tarabai</a:t>
            </a:r>
            <a:r>
              <a:rPr lang="en-US" dirty="0" smtClean="0"/>
              <a:t> joins </a:t>
            </a:r>
            <a:r>
              <a:rPr lang="en-US" dirty="0" err="1" smtClean="0"/>
              <a:t>Gijubhai</a:t>
            </a:r>
            <a:r>
              <a:rPr lang="en-US" dirty="0" smtClean="0"/>
              <a:t>- 1922</a:t>
            </a:r>
            <a:endParaRPr lang="en-US" dirty="0"/>
          </a:p>
        </p:txBody>
      </p:sp>
      <p:sp>
        <p:nvSpPr>
          <p:cNvPr id="3" name="Content Placeholder 2"/>
          <p:cNvSpPr>
            <a:spLocks noGrp="1"/>
          </p:cNvSpPr>
          <p:nvPr>
            <p:ph idx="1"/>
          </p:nvPr>
        </p:nvSpPr>
        <p:spPr/>
        <p:txBody>
          <a:bodyPr>
            <a:normAutofit fontScale="85000" lnSpcReduction="20000"/>
          </a:bodyPr>
          <a:lstStyle/>
          <a:p>
            <a:r>
              <a:rPr lang="en-US" dirty="0"/>
              <a:t>In 1922, </a:t>
            </a:r>
            <a:r>
              <a:rPr lang="en-US" dirty="0" err="1"/>
              <a:t>Tarabai</a:t>
            </a:r>
            <a:r>
              <a:rPr lang="en-US" dirty="0"/>
              <a:t> </a:t>
            </a:r>
            <a:r>
              <a:rPr lang="en-US" dirty="0" err="1"/>
              <a:t>Modak</a:t>
            </a:r>
            <a:r>
              <a:rPr lang="en-US" dirty="0"/>
              <a:t> who was the first Indian Principal of the </a:t>
            </a:r>
            <a:r>
              <a:rPr lang="en-US" dirty="0" err="1"/>
              <a:t>Barten</a:t>
            </a:r>
            <a:r>
              <a:rPr lang="en-US" dirty="0"/>
              <a:t> Female College of Education at Rajkot, resigned from the post and joined </a:t>
            </a:r>
            <a:r>
              <a:rPr lang="en-US" dirty="0" err="1"/>
              <a:t>Badheka</a:t>
            </a:r>
            <a:r>
              <a:rPr lang="en-US" dirty="0"/>
              <a:t> as she was also inspired by Montessori’s work in pre-school education. </a:t>
            </a:r>
            <a:endParaRPr lang="en-US" dirty="0" smtClean="0"/>
          </a:p>
          <a:p>
            <a:r>
              <a:rPr lang="en-US" dirty="0" smtClean="0"/>
              <a:t>They </a:t>
            </a:r>
            <a:r>
              <a:rPr lang="en-US" dirty="0"/>
              <a:t>together established the </a:t>
            </a:r>
            <a:r>
              <a:rPr lang="en-US" dirty="0" err="1"/>
              <a:t>Nutan</a:t>
            </a:r>
            <a:r>
              <a:rPr lang="en-US" dirty="0"/>
              <a:t> </a:t>
            </a:r>
            <a:r>
              <a:rPr lang="en-US" dirty="0" err="1"/>
              <a:t>Bal</a:t>
            </a:r>
            <a:r>
              <a:rPr lang="en-US" dirty="0"/>
              <a:t> </a:t>
            </a:r>
            <a:r>
              <a:rPr lang="en-US" dirty="0" err="1"/>
              <a:t>Shikshan</a:t>
            </a:r>
            <a:r>
              <a:rPr lang="en-US" dirty="0"/>
              <a:t> </a:t>
            </a:r>
            <a:r>
              <a:rPr lang="en-US" dirty="0" err="1"/>
              <a:t>Sangh</a:t>
            </a:r>
            <a:r>
              <a:rPr lang="en-US" dirty="0"/>
              <a:t> (NBSS) which was responsible for evolution of a preschool system which devised Montessori’s principles suitable to Indian context. They also used Froebel’s methodology with Montessori’s methods and developed innovative techniques of story-telling and handicrafts making (</a:t>
            </a:r>
            <a:r>
              <a:rPr lang="en-US" dirty="0" err="1"/>
              <a:t>Naik</a:t>
            </a:r>
            <a:r>
              <a:rPr lang="en-US" dirty="0"/>
              <a:t>, 1978). </a:t>
            </a:r>
            <a:endParaRPr lang="en-US" dirty="0" smtClean="0">
              <a:effectLst/>
            </a:endParaRPr>
          </a:p>
          <a:p>
            <a:endParaRPr lang="en-US" dirty="0"/>
          </a:p>
        </p:txBody>
      </p:sp>
    </p:spTree>
    <p:extLst>
      <p:ext uri="{BB962C8B-B14F-4D97-AF65-F5344CB8AC3E}">
        <p14:creationId xmlns:p14="http://schemas.microsoft.com/office/powerpoint/2010/main" val="15948790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1936- ECE in Bombay</a:t>
            </a:r>
            <a:endParaRPr lang="en-US" dirty="0"/>
          </a:p>
        </p:txBody>
      </p:sp>
      <p:sp>
        <p:nvSpPr>
          <p:cNvPr id="3" name="Content Placeholder 2"/>
          <p:cNvSpPr>
            <a:spLocks noGrp="1"/>
          </p:cNvSpPr>
          <p:nvPr>
            <p:ph idx="1"/>
          </p:nvPr>
        </p:nvSpPr>
        <p:spPr/>
        <p:txBody>
          <a:bodyPr>
            <a:normAutofit fontScale="85000" lnSpcReduction="10000"/>
          </a:bodyPr>
          <a:lstStyle/>
          <a:p>
            <a:r>
              <a:rPr lang="en-US" dirty="0"/>
              <a:t>In 1936, at first she conducted a pre-school in a Scheduled-caste locality in Bombay after which she established the </a:t>
            </a:r>
            <a:r>
              <a:rPr lang="en-US" dirty="0" err="1"/>
              <a:t>Shishu</a:t>
            </a:r>
            <a:r>
              <a:rPr lang="en-US" dirty="0"/>
              <a:t> </a:t>
            </a:r>
            <a:r>
              <a:rPr lang="en-US" dirty="0" err="1"/>
              <a:t>Vihar</a:t>
            </a:r>
            <a:r>
              <a:rPr lang="en-US" dirty="0"/>
              <a:t> </a:t>
            </a:r>
            <a:r>
              <a:rPr lang="en-US" dirty="0" err="1"/>
              <a:t>Mandal</a:t>
            </a:r>
            <a:r>
              <a:rPr lang="en-US" dirty="0"/>
              <a:t> in </a:t>
            </a:r>
            <a:r>
              <a:rPr lang="en-US" dirty="0" err="1"/>
              <a:t>Dadar</a:t>
            </a:r>
            <a:r>
              <a:rPr lang="en-US" dirty="0"/>
              <a:t> which conducted pre-school centers and trained pre-school teachers. </a:t>
            </a:r>
            <a:endParaRPr lang="en-US" dirty="0" smtClean="0"/>
          </a:p>
          <a:p>
            <a:r>
              <a:rPr lang="en-US" dirty="0" err="1" smtClean="0"/>
              <a:t>Tarabai</a:t>
            </a:r>
            <a:r>
              <a:rPr lang="en-US" dirty="0" smtClean="0"/>
              <a:t> </a:t>
            </a:r>
            <a:r>
              <a:rPr lang="en-US" dirty="0"/>
              <a:t>had realized that the poor and deprived children from rural areas were in need of pre- school education as the practices in the schools mostly reflect the middle class. </a:t>
            </a:r>
            <a:endParaRPr lang="en-US" dirty="0" smtClean="0"/>
          </a:p>
          <a:p>
            <a:r>
              <a:rPr lang="en-US" dirty="0" smtClean="0"/>
              <a:t>Also </a:t>
            </a:r>
            <a:r>
              <a:rPr lang="en-US" dirty="0"/>
              <a:t>the materials needed for the Montessori methods were very expensive for the rural setting. </a:t>
            </a:r>
          </a:p>
        </p:txBody>
      </p:sp>
    </p:spTree>
    <p:extLst>
      <p:ext uri="{BB962C8B-B14F-4D97-AF65-F5344CB8AC3E}">
        <p14:creationId xmlns:p14="http://schemas.microsoft.com/office/powerpoint/2010/main" val="4122683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Indianise</a:t>
            </a:r>
            <a:r>
              <a:rPr lang="en-US" dirty="0" smtClean="0"/>
              <a:t> ECE</a:t>
            </a:r>
            <a:r>
              <a:rPr lang="mr-IN" dirty="0" smtClean="0"/>
              <a: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Even Gandhi was not in complete adoption of the Montessori approach as it was not suitable for the Indian socio-cultural milieu.</a:t>
            </a:r>
          </a:p>
          <a:p>
            <a:r>
              <a:rPr lang="en-US" dirty="0" smtClean="0"/>
              <a:t> His letters to </a:t>
            </a:r>
            <a:r>
              <a:rPr lang="en-US" dirty="0" err="1" smtClean="0"/>
              <a:t>Tarabai</a:t>
            </a:r>
            <a:r>
              <a:rPr lang="en-US" dirty="0" smtClean="0"/>
              <a:t> </a:t>
            </a:r>
            <a:r>
              <a:rPr lang="en-US" dirty="0" err="1" smtClean="0"/>
              <a:t>Modak</a:t>
            </a:r>
            <a:r>
              <a:rPr lang="en-US" dirty="0" smtClean="0"/>
              <a:t> and </a:t>
            </a:r>
            <a:r>
              <a:rPr lang="en-US" dirty="0" err="1" smtClean="0"/>
              <a:t>Saraladevi</a:t>
            </a:r>
            <a:r>
              <a:rPr lang="en-US" dirty="0" smtClean="0"/>
              <a:t> Sarabhai (President of NBSS) , written in 1945 show his disagreement by mentioning the above concerns and also that the teachers trained under Montessori were unable to deal with the rural children as they were not aware of the child’s background (NCTE, 1998). </a:t>
            </a:r>
            <a:endParaRPr lang="en-US" dirty="0" smtClean="0">
              <a:effectLst/>
            </a:endParaRPr>
          </a:p>
          <a:p>
            <a:endParaRPr lang="en-US" dirty="0" smtClean="0"/>
          </a:p>
          <a:p>
            <a:endParaRPr lang="en-US" dirty="0"/>
          </a:p>
        </p:txBody>
      </p:sp>
    </p:spTree>
    <p:extLst>
      <p:ext uri="{BB962C8B-B14F-4D97-AF65-F5344CB8AC3E}">
        <p14:creationId xmlns:p14="http://schemas.microsoft.com/office/powerpoint/2010/main" val="12314137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1945- </a:t>
            </a:r>
            <a:r>
              <a:rPr lang="en-US" dirty="0" err="1" smtClean="0"/>
              <a:t>Anutai</a:t>
            </a:r>
            <a:r>
              <a:rPr lang="en-US" dirty="0" smtClean="0"/>
              <a:t> and </a:t>
            </a:r>
            <a:r>
              <a:rPr lang="en-US" dirty="0" err="1" smtClean="0"/>
              <a:t>Bordi</a:t>
            </a:r>
            <a:endParaRPr lang="en-US" dirty="0"/>
          </a:p>
        </p:txBody>
      </p:sp>
      <p:sp>
        <p:nvSpPr>
          <p:cNvPr id="3" name="Content Placeholder 2"/>
          <p:cNvSpPr>
            <a:spLocks noGrp="1"/>
          </p:cNvSpPr>
          <p:nvPr>
            <p:ph idx="1"/>
          </p:nvPr>
        </p:nvSpPr>
        <p:spPr/>
        <p:txBody>
          <a:bodyPr/>
          <a:lstStyle/>
          <a:p>
            <a:r>
              <a:rPr lang="en-US" dirty="0"/>
              <a:t>In 1945, </a:t>
            </a:r>
            <a:r>
              <a:rPr lang="en-US" dirty="0" err="1"/>
              <a:t>Tarabai</a:t>
            </a:r>
            <a:r>
              <a:rPr lang="en-US" dirty="0"/>
              <a:t> moved to </a:t>
            </a:r>
            <a:r>
              <a:rPr lang="en-US" dirty="0" err="1"/>
              <a:t>Bordi</a:t>
            </a:r>
            <a:r>
              <a:rPr lang="en-US" dirty="0"/>
              <a:t>, a small coastal town about 160 </a:t>
            </a:r>
            <a:r>
              <a:rPr lang="en-US" dirty="0" err="1"/>
              <a:t>kms</a:t>
            </a:r>
            <a:r>
              <a:rPr lang="en-US" dirty="0"/>
              <a:t> from Bombay and established the Gram </a:t>
            </a:r>
            <a:r>
              <a:rPr lang="en-US" dirty="0" err="1"/>
              <a:t>Bal</a:t>
            </a:r>
            <a:r>
              <a:rPr lang="en-US" dirty="0"/>
              <a:t> </a:t>
            </a:r>
            <a:r>
              <a:rPr lang="en-US" dirty="0" err="1"/>
              <a:t>Shiksha</a:t>
            </a:r>
            <a:r>
              <a:rPr lang="en-US" dirty="0"/>
              <a:t> Kendra (GBSK) - Center for the Education of Rural Children. </a:t>
            </a:r>
            <a:r>
              <a:rPr lang="en-US" dirty="0" err="1"/>
              <a:t>Anutai</a:t>
            </a:r>
            <a:r>
              <a:rPr lang="en-US" dirty="0"/>
              <a:t> </a:t>
            </a:r>
            <a:r>
              <a:rPr lang="en-US" dirty="0" err="1"/>
              <a:t>Wagh</a:t>
            </a:r>
            <a:r>
              <a:rPr lang="en-US" dirty="0"/>
              <a:t>, a social worker working with the </a:t>
            </a:r>
            <a:r>
              <a:rPr lang="en-US" dirty="0" err="1"/>
              <a:t>Kasturba</a:t>
            </a:r>
            <a:r>
              <a:rPr lang="en-US" dirty="0"/>
              <a:t> Gandhi Trust joined </a:t>
            </a:r>
            <a:r>
              <a:rPr lang="en-US" dirty="0" err="1"/>
              <a:t>Modak</a:t>
            </a:r>
            <a:r>
              <a:rPr lang="en-US" dirty="0"/>
              <a:t> and they started the preschool in </a:t>
            </a:r>
            <a:r>
              <a:rPr lang="en-US" dirty="0" err="1"/>
              <a:t>Bordi</a:t>
            </a:r>
            <a:r>
              <a:rPr lang="en-US" dirty="0"/>
              <a:t>. </a:t>
            </a:r>
            <a:endParaRPr lang="en-US" dirty="0" smtClean="0">
              <a:effectLst/>
            </a:endParaRPr>
          </a:p>
          <a:p>
            <a:endParaRPr lang="en-US" dirty="0"/>
          </a:p>
        </p:txBody>
      </p:sp>
    </p:spTree>
    <p:extLst>
      <p:ext uri="{BB962C8B-B14F-4D97-AF65-F5344CB8AC3E}">
        <p14:creationId xmlns:p14="http://schemas.microsoft.com/office/powerpoint/2010/main" val="4856322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Caste divide</a:t>
            </a:r>
            <a:r>
              <a:rPr lang="mr-IN" dirty="0" smtClean="0"/>
              <a:t>…RTE?</a:t>
            </a:r>
            <a:endParaRPr lang="en-US" dirty="0"/>
          </a:p>
        </p:txBody>
      </p:sp>
      <p:sp>
        <p:nvSpPr>
          <p:cNvPr id="3" name="Content Placeholder 2"/>
          <p:cNvSpPr>
            <a:spLocks noGrp="1"/>
          </p:cNvSpPr>
          <p:nvPr>
            <p:ph idx="1"/>
          </p:nvPr>
        </p:nvSpPr>
        <p:spPr/>
        <p:txBody>
          <a:bodyPr>
            <a:normAutofit fontScale="85000" lnSpcReduction="20000"/>
          </a:bodyPr>
          <a:lstStyle/>
          <a:p>
            <a:r>
              <a:rPr lang="en-US" dirty="0"/>
              <a:t>But the denial of caste Hindus to send their children to mix with </a:t>
            </a:r>
            <a:r>
              <a:rPr lang="en-US" dirty="0" err="1"/>
              <a:t>Harijan</a:t>
            </a:r>
            <a:r>
              <a:rPr lang="en-US" dirty="0"/>
              <a:t> children in the preschool posed a problem for GBSK (“</a:t>
            </a:r>
            <a:r>
              <a:rPr lang="en-US" dirty="0" err="1"/>
              <a:t>Tarabai</a:t>
            </a:r>
            <a:r>
              <a:rPr lang="en-US" dirty="0"/>
              <a:t> </a:t>
            </a:r>
            <a:r>
              <a:rPr lang="en-US" dirty="0" err="1"/>
              <a:t>Modak</a:t>
            </a:r>
            <a:r>
              <a:rPr lang="en-US" dirty="0"/>
              <a:t>”, </a:t>
            </a:r>
            <a:r>
              <a:rPr lang="en-US" dirty="0" err="1"/>
              <a:t>n.d.</a:t>
            </a:r>
            <a:r>
              <a:rPr lang="en-US" dirty="0"/>
              <a:t>). </a:t>
            </a:r>
            <a:endParaRPr lang="en-US" dirty="0" smtClean="0"/>
          </a:p>
          <a:p>
            <a:r>
              <a:rPr lang="en-US" dirty="0" smtClean="0"/>
              <a:t>The </a:t>
            </a:r>
            <a:r>
              <a:rPr lang="en-US" dirty="0"/>
              <a:t>concept of </a:t>
            </a:r>
            <a:r>
              <a:rPr lang="en-US" dirty="0" err="1"/>
              <a:t>Balwadi</a:t>
            </a:r>
            <a:r>
              <a:rPr lang="en-US" dirty="0"/>
              <a:t> developed during this time in 1946. Two types of </a:t>
            </a:r>
            <a:r>
              <a:rPr lang="en-US" dirty="0" err="1"/>
              <a:t>Balwadi</a:t>
            </a:r>
            <a:r>
              <a:rPr lang="en-US" dirty="0"/>
              <a:t>- a central </a:t>
            </a:r>
            <a:r>
              <a:rPr lang="en-US" dirty="0" err="1"/>
              <a:t>Balwadi</a:t>
            </a:r>
            <a:r>
              <a:rPr lang="en-US" dirty="0"/>
              <a:t> which would be open for all children in the regular school hours and the </a:t>
            </a:r>
            <a:r>
              <a:rPr lang="en-US" dirty="0" err="1"/>
              <a:t>angan</a:t>
            </a:r>
            <a:r>
              <a:rPr lang="en-US" dirty="0"/>
              <a:t> </a:t>
            </a:r>
            <a:r>
              <a:rPr lang="en-US" dirty="0" err="1"/>
              <a:t>Balwadi</a:t>
            </a:r>
            <a:r>
              <a:rPr lang="en-US" dirty="0"/>
              <a:t> which was conducted in different courtyards of </a:t>
            </a:r>
            <a:r>
              <a:rPr lang="en-US" dirty="0" err="1"/>
              <a:t>Bordi</a:t>
            </a:r>
            <a:r>
              <a:rPr lang="en-US" dirty="0"/>
              <a:t> by the Gram-</a:t>
            </a:r>
            <a:r>
              <a:rPr lang="en-US" dirty="0" err="1"/>
              <a:t>sevikas</a:t>
            </a:r>
            <a:r>
              <a:rPr lang="en-US" dirty="0"/>
              <a:t> trained by the </a:t>
            </a:r>
            <a:r>
              <a:rPr lang="en-US" dirty="0" err="1"/>
              <a:t>Kasturba</a:t>
            </a:r>
            <a:r>
              <a:rPr lang="en-US" dirty="0"/>
              <a:t> Gandhi Trust, so that children and their parents of any caste can realize the significance of the preschool and do not get deprived of it </a:t>
            </a:r>
            <a:endParaRPr lang="en-US" dirty="0" smtClean="0">
              <a:effectLst/>
            </a:endParaRPr>
          </a:p>
          <a:p>
            <a:endParaRPr lang="en-US" dirty="0"/>
          </a:p>
        </p:txBody>
      </p:sp>
    </p:spTree>
    <p:extLst>
      <p:ext uri="{BB962C8B-B14F-4D97-AF65-F5344CB8AC3E}">
        <p14:creationId xmlns:p14="http://schemas.microsoft.com/office/powerpoint/2010/main" val="2266447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1937-1939 Montessori visits</a:t>
            </a:r>
            <a:r>
              <a:rPr lang="mr-IN" dirty="0" smtClean="0"/>
              <a:t>…</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In </a:t>
            </a:r>
            <a:r>
              <a:rPr lang="en-US" dirty="0"/>
              <a:t>1934, George </a:t>
            </a:r>
            <a:r>
              <a:rPr lang="en-US" dirty="0" err="1"/>
              <a:t>Arundale</a:t>
            </a:r>
            <a:r>
              <a:rPr lang="en-US" dirty="0"/>
              <a:t>, husband of Indian dancer </a:t>
            </a:r>
            <a:r>
              <a:rPr lang="en-US" dirty="0" err="1"/>
              <a:t>Rukmini</a:t>
            </a:r>
            <a:r>
              <a:rPr lang="en-US" dirty="0"/>
              <a:t> Devi, </a:t>
            </a:r>
            <a:r>
              <a:rPr lang="en-US" dirty="0" smtClean="0"/>
              <a:t> invited </a:t>
            </a:r>
            <a:r>
              <a:rPr lang="en-US" dirty="0"/>
              <a:t>Maria Montessori to take charge of the Besant Theosophical High School. </a:t>
            </a:r>
            <a:endParaRPr lang="en-US" dirty="0" smtClean="0"/>
          </a:p>
          <a:p>
            <a:r>
              <a:rPr lang="en-US" dirty="0" smtClean="0"/>
              <a:t>Montessori </a:t>
            </a:r>
            <a:r>
              <a:rPr lang="en-US" dirty="0"/>
              <a:t>came to </a:t>
            </a:r>
            <a:r>
              <a:rPr lang="en-US" dirty="0" err="1"/>
              <a:t>Adyar</a:t>
            </a:r>
            <a:r>
              <a:rPr lang="en-US" dirty="0"/>
              <a:t> in 1939 and worked as a teacher at this school for three years. </a:t>
            </a:r>
            <a:endParaRPr lang="en-US" dirty="0" smtClean="0"/>
          </a:p>
          <a:p>
            <a:r>
              <a:rPr lang="en-US" dirty="0" err="1" smtClean="0"/>
              <a:t>Rukmini</a:t>
            </a:r>
            <a:r>
              <a:rPr lang="en-US" dirty="0" smtClean="0"/>
              <a:t> </a:t>
            </a:r>
            <a:r>
              <a:rPr lang="en-US" dirty="0" err="1"/>
              <a:t>Arundale</a:t>
            </a:r>
            <a:r>
              <a:rPr lang="en-US" dirty="0"/>
              <a:t> also helped Montessori setup a teacher- training center at </a:t>
            </a:r>
            <a:r>
              <a:rPr lang="en-US" dirty="0" err="1"/>
              <a:t>Adyar</a:t>
            </a:r>
            <a:r>
              <a:rPr lang="en-US" dirty="0"/>
              <a:t>. </a:t>
            </a:r>
            <a:endParaRPr lang="en-US" dirty="0" smtClean="0"/>
          </a:p>
          <a:p>
            <a:r>
              <a:rPr lang="en-US" dirty="0" smtClean="0"/>
              <a:t>Around </a:t>
            </a:r>
            <a:r>
              <a:rPr lang="en-US" dirty="0"/>
              <a:t>the same time in 1937, Dr. </a:t>
            </a:r>
            <a:r>
              <a:rPr lang="en-US" dirty="0" err="1"/>
              <a:t>V.N.Sharma</a:t>
            </a:r>
            <a:r>
              <a:rPr lang="en-US" dirty="0"/>
              <a:t> and his wife Ellen Sharma founded The Children’s Garden School in </a:t>
            </a:r>
            <a:r>
              <a:rPr lang="en-US" dirty="0" err="1"/>
              <a:t>Mylapore</a:t>
            </a:r>
            <a:r>
              <a:rPr lang="en-US" dirty="0"/>
              <a:t>, Chennai. Similar to </a:t>
            </a:r>
            <a:r>
              <a:rPr lang="en-US" dirty="0" err="1"/>
              <a:t>Bal</a:t>
            </a:r>
            <a:r>
              <a:rPr lang="en-US" dirty="0"/>
              <a:t> </a:t>
            </a:r>
            <a:r>
              <a:rPr lang="en-US" dirty="0" err="1"/>
              <a:t>Mandir</a:t>
            </a:r>
            <a:r>
              <a:rPr lang="en-US" dirty="0"/>
              <a:t>, this preschool also integrated Froebel’s and Montessori’s methods and modified them to suit Indian context (</a:t>
            </a:r>
            <a:r>
              <a:rPr lang="en-US" dirty="0" err="1"/>
              <a:t>Prochner</a:t>
            </a:r>
            <a:r>
              <a:rPr lang="en-US" dirty="0"/>
              <a:t>, 2002). </a:t>
            </a:r>
            <a:endParaRPr lang="en-US" dirty="0" smtClean="0">
              <a:effectLst/>
            </a:endParaRPr>
          </a:p>
          <a:p>
            <a:endParaRPr lang="en-US" dirty="0"/>
          </a:p>
        </p:txBody>
      </p:sp>
    </p:spTree>
    <p:extLst>
      <p:ext uri="{BB962C8B-B14F-4D97-AF65-F5344CB8AC3E}">
        <p14:creationId xmlns:p14="http://schemas.microsoft.com/office/powerpoint/2010/main" val="16477558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1944- Sargent Plan</a:t>
            </a:r>
            <a:endParaRPr lang="en-US" dirty="0"/>
          </a:p>
        </p:txBody>
      </p:sp>
      <p:sp>
        <p:nvSpPr>
          <p:cNvPr id="3" name="Content Placeholder 2"/>
          <p:cNvSpPr>
            <a:spLocks noGrp="1"/>
          </p:cNvSpPr>
          <p:nvPr>
            <p:ph idx="1"/>
          </p:nvPr>
        </p:nvSpPr>
        <p:spPr/>
        <p:txBody>
          <a:bodyPr>
            <a:normAutofit fontScale="77500" lnSpcReduction="20000"/>
          </a:bodyPr>
          <a:lstStyle/>
          <a:p>
            <a:r>
              <a:rPr lang="en-US" dirty="0"/>
              <a:t>In 1944, the Central Advisory Board of Education (CABE) presented a post-war educational development proposal known as the Sargent Plan. </a:t>
            </a:r>
            <a:endParaRPr lang="en-US" dirty="0" smtClean="0"/>
          </a:p>
          <a:p>
            <a:r>
              <a:rPr lang="en-US" dirty="0" smtClean="0"/>
              <a:t>This </a:t>
            </a:r>
            <a:r>
              <a:rPr lang="en-US" dirty="0"/>
              <a:t>was the first official document which recommended pre-primary schools for children of the age group 3-6 </a:t>
            </a:r>
            <a:r>
              <a:rPr lang="en-US" dirty="0" smtClean="0"/>
              <a:t> </a:t>
            </a:r>
          </a:p>
          <a:p>
            <a:r>
              <a:rPr lang="en-US" dirty="0" smtClean="0"/>
              <a:t>It </a:t>
            </a:r>
            <a:r>
              <a:rPr lang="en-US" dirty="0"/>
              <a:t>even gave an estimate that 32,000 </a:t>
            </a:r>
            <a:r>
              <a:rPr lang="en-US" dirty="0" err="1"/>
              <a:t>Rs</a:t>
            </a:r>
            <a:r>
              <a:rPr lang="en-US" dirty="0"/>
              <a:t>. Per year expenditure will be needed for this (</a:t>
            </a:r>
            <a:r>
              <a:rPr lang="en-US" dirty="0" err="1"/>
              <a:t>Naik</a:t>
            </a:r>
            <a:r>
              <a:rPr lang="en-US" dirty="0"/>
              <a:t>, 1965)</a:t>
            </a:r>
            <a:r>
              <a:rPr lang="en-US" dirty="0" smtClean="0"/>
              <a:t>.!!!!! </a:t>
            </a:r>
          </a:p>
          <a:p>
            <a:r>
              <a:rPr lang="en-US" dirty="0" smtClean="0"/>
              <a:t>But</a:t>
            </a:r>
            <a:r>
              <a:rPr lang="en-US" dirty="0"/>
              <a:t>, there is no record after this which shows that this plan was implemented. </a:t>
            </a:r>
            <a:endParaRPr lang="en-US" dirty="0" smtClean="0"/>
          </a:p>
          <a:p>
            <a:r>
              <a:rPr lang="en-US" dirty="0" smtClean="0"/>
              <a:t>The </a:t>
            </a:r>
            <a:r>
              <a:rPr lang="en-US" dirty="0"/>
              <a:t>significant contribution of this report was that it recommendation of free and compulsory education for children of 0-14 years of age was included in the Article 45 of the Constitution. </a:t>
            </a:r>
            <a:endParaRPr lang="en-US" dirty="0" smtClean="0">
              <a:effectLst/>
            </a:endParaRPr>
          </a:p>
          <a:p>
            <a:endParaRPr lang="en-US" dirty="0"/>
          </a:p>
        </p:txBody>
      </p:sp>
    </p:spTree>
    <p:extLst>
      <p:ext uri="{BB962C8B-B14F-4D97-AF65-F5344CB8AC3E}">
        <p14:creationId xmlns:p14="http://schemas.microsoft.com/office/powerpoint/2010/main" val="18418425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1953- first official recommendation</a:t>
            </a:r>
            <a:r>
              <a:rPr lang="mr-IN" dirty="0" smtClean="0"/>
              <a:t>…</a:t>
            </a:r>
            <a:endParaRPr lang="en-US" dirty="0"/>
          </a:p>
        </p:txBody>
      </p:sp>
      <p:sp>
        <p:nvSpPr>
          <p:cNvPr id="3" name="Content Placeholder 2"/>
          <p:cNvSpPr>
            <a:spLocks noGrp="1"/>
          </p:cNvSpPr>
          <p:nvPr>
            <p:ph idx="1"/>
          </p:nvPr>
        </p:nvSpPr>
        <p:spPr/>
        <p:txBody>
          <a:bodyPr>
            <a:normAutofit fontScale="85000" lnSpcReduction="20000"/>
          </a:bodyPr>
          <a:lstStyle/>
          <a:p>
            <a:r>
              <a:rPr lang="en-US" dirty="0"/>
              <a:t>After independence, the first government initiative for inclusion of pre-primary school in the existing primary school system as suggested by the Committee on early Childhood Education came in 1953. </a:t>
            </a:r>
            <a:endParaRPr lang="en-US" dirty="0" smtClean="0"/>
          </a:p>
          <a:p>
            <a:r>
              <a:rPr lang="en-US" dirty="0" smtClean="0"/>
              <a:t>The </a:t>
            </a:r>
            <a:r>
              <a:rPr lang="en-US" dirty="0"/>
              <a:t>Central Social Welfare board started grant-in-aid scheme for voluntary organizations. The Committee on Child Care (1963-1964) suggested that the various philosophies about child development and preschools from Western countries should be adjusted to suit the Indian society. </a:t>
            </a:r>
            <a:endParaRPr lang="en-US" dirty="0" smtClean="0"/>
          </a:p>
          <a:p>
            <a:r>
              <a:rPr lang="en-US" dirty="0" smtClean="0"/>
              <a:t>This </a:t>
            </a:r>
            <a:r>
              <a:rPr lang="en-US" dirty="0"/>
              <a:t>committee also recommended the introduction of midday meals in preschool programs. </a:t>
            </a:r>
          </a:p>
        </p:txBody>
      </p:sp>
    </p:spTree>
    <p:extLst>
      <p:ext uri="{BB962C8B-B14F-4D97-AF65-F5344CB8AC3E}">
        <p14:creationId xmlns:p14="http://schemas.microsoft.com/office/powerpoint/2010/main" val="28330661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1964- Kothari commission</a:t>
            </a:r>
            <a:r>
              <a:rPr lang="mr-IN" dirty="0" smtClean="0"/>
              <a:t>…</a:t>
            </a:r>
            <a:endParaRPr lang="en-US" dirty="0"/>
          </a:p>
        </p:txBody>
      </p:sp>
      <p:sp>
        <p:nvSpPr>
          <p:cNvPr id="3" name="Content Placeholder 2"/>
          <p:cNvSpPr>
            <a:spLocks noGrp="1"/>
          </p:cNvSpPr>
          <p:nvPr>
            <p:ph idx="1"/>
          </p:nvPr>
        </p:nvSpPr>
        <p:spPr/>
        <p:txBody>
          <a:bodyPr/>
          <a:lstStyle/>
          <a:p>
            <a:r>
              <a:rPr lang="en-US" dirty="0" smtClean="0"/>
              <a:t>In 1964, the Kothari Commission of India recommended the establishment of state-level pre-primary education centers. </a:t>
            </a:r>
            <a:endParaRPr lang="en-US" dirty="0" smtClean="0">
              <a:effectLst/>
            </a:endParaRPr>
          </a:p>
          <a:p>
            <a:endParaRPr lang="en-US" dirty="0"/>
          </a:p>
        </p:txBody>
      </p:sp>
    </p:spTree>
    <p:extLst>
      <p:ext uri="{BB962C8B-B14F-4D97-AF65-F5344CB8AC3E}">
        <p14:creationId xmlns:p14="http://schemas.microsoft.com/office/powerpoint/2010/main" val="31670078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1974- national policy on children</a:t>
            </a:r>
            <a:endParaRPr lang="en-US" dirty="0"/>
          </a:p>
        </p:txBody>
      </p:sp>
      <p:sp>
        <p:nvSpPr>
          <p:cNvPr id="3" name="Content Placeholder 2"/>
          <p:cNvSpPr>
            <a:spLocks noGrp="1"/>
          </p:cNvSpPr>
          <p:nvPr>
            <p:ph idx="1"/>
          </p:nvPr>
        </p:nvSpPr>
        <p:spPr/>
        <p:txBody>
          <a:bodyPr>
            <a:normAutofit fontScale="85000" lnSpcReduction="20000"/>
          </a:bodyPr>
          <a:lstStyle/>
          <a:p>
            <a:r>
              <a:rPr lang="en-US" dirty="0"/>
              <a:t>The National Policy on Children (1974) integrated the aspects of care and education in early childhood education which got reflected in the Fifth Five Year Plan in 1975 (</a:t>
            </a:r>
            <a:r>
              <a:rPr lang="en-US" dirty="0" err="1"/>
              <a:t>Sood</a:t>
            </a:r>
            <a:r>
              <a:rPr lang="en-US" dirty="0"/>
              <a:t>, 2003). </a:t>
            </a:r>
            <a:endParaRPr lang="en-US" dirty="0" smtClean="0"/>
          </a:p>
          <a:p>
            <a:r>
              <a:rPr lang="en-US" dirty="0" smtClean="0"/>
              <a:t>The </a:t>
            </a:r>
            <a:r>
              <a:rPr lang="en-US" dirty="0"/>
              <a:t>Integrated Child Development Scheme (ICDS) was launched with 33 pilot projects providing healthcare services to children of 0-6 years of age, pregnant and lactating mothers. The objectives of the ICDS include </a:t>
            </a:r>
            <a:r>
              <a:rPr lang="en-US" i="1" dirty="0"/>
              <a:t>promotion of child and maternal health, nutrition and preschool education for children aged 3–6 </a:t>
            </a:r>
            <a:r>
              <a:rPr lang="en-US" dirty="0"/>
              <a:t>(Department of Women and Child Development, 1995, cited in </a:t>
            </a:r>
            <a:r>
              <a:rPr lang="en-US" dirty="0" err="1"/>
              <a:t>Prochner</a:t>
            </a:r>
            <a:r>
              <a:rPr lang="en-US" dirty="0"/>
              <a:t>, 2002). </a:t>
            </a:r>
            <a:endParaRPr lang="en-US" dirty="0" smtClean="0">
              <a:effectLst/>
            </a:endParaRPr>
          </a:p>
          <a:p>
            <a:endParaRPr lang="en-US" dirty="0"/>
          </a:p>
        </p:txBody>
      </p:sp>
    </p:spTree>
    <p:extLst>
      <p:ext uri="{BB962C8B-B14F-4D97-AF65-F5344CB8AC3E}">
        <p14:creationId xmlns:p14="http://schemas.microsoft.com/office/powerpoint/2010/main" val="31455240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National policy on education- 1986</a:t>
            </a:r>
            <a:endParaRPr lang="en-US" dirty="0"/>
          </a:p>
        </p:txBody>
      </p:sp>
      <p:sp>
        <p:nvSpPr>
          <p:cNvPr id="3" name="Content Placeholder 2"/>
          <p:cNvSpPr>
            <a:spLocks noGrp="1"/>
          </p:cNvSpPr>
          <p:nvPr>
            <p:ph idx="1"/>
          </p:nvPr>
        </p:nvSpPr>
        <p:spPr/>
        <p:txBody>
          <a:bodyPr>
            <a:normAutofit fontScale="85000" lnSpcReduction="10000"/>
          </a:bodyPr>
          <a:lstStyle/>
          <a:p>
            <a:r>
              <a:rPr lang="en-US" dirty="0"/>
              <a:t>The National Policy on Education (1986) emphasized early childhood care and education (ECCE). </a:t>
            </a:r>
            <a:endParaRPr lang="en-US" dirty="0" smtClean="0"/>
          </a:p>
          <a:p>
            <a:r>
              <a:rPr lang="en-US" dirty="0" smtClean="0"/>
              <a:t>It </a:t>
            </a:r>
            <a:r>
              <a:rPr lang="en-US" dirty="0"/>
              <a:t>suggested that </a:t>
            </a:r>
            <a:r>
              <a:rPr lang="en-US" dirty="0" err="1"/>
              <a:t>programmes</a:t>
            </a:r>
            <a:r>
              <a:rPr lang="en-US" dirty="0"/>
              <a:t> of ECCE should be focused around play and takes into account the individual differences of child. It warned against the introduction of 3 R’s at the initial stage of education. </a:t>
            </a:r>
            <a:r>
              <a:rPr lang="en-US" dirty="0" smtClean="0"/>
              <a:t> </a:t>
            </a:r>
          </a:p>
          <a:p>
            <a:r>
              <a:rPr lang="en-US" dirty="0" smtClean="0"/>
              <a:t>Provision </a:t>
            </a:r>
            <a:r>
              <a:rPr lang="en-US" dirty="0"/>
              <a:t>of day care centers to support education of young girls who are otherwise unable to attend schools because of responsibility of siblings was recommended. </a:t>
            </a:r>
            <a:endParaRPr lang="en-US" dirty="0" smtClean="0">
              <a:effectLst/>
            </a:endParaRPr>
          </a:p>
          <a:p>
            <a:endParaRPr lang="en-US" dirty="0"/>
          </a:p>
        </p:txBody>
      </p:sp>
    </p:spTree>
    <p:extLst>
      <p:ext uri="{BB962C8B-B14F-4D97-AF65-F5344CB8AC3E}">
        <p14:creationId xmlns:p14="http://schemas.microsoft.com/office/powerpoint/2010/main" val="42294777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1992-2005</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Convention </a:t>
            </a:r>
            <a:r>
              <a:rPr lang="en-US" dirty="0"/>
              <a:t>on the Rights of the Child (1992) by India prepared a National Charter for Children which again put stress on the nutrition, health care and education of children (NCERT, 2006). </a:t>
            </a:r>
            <a:endParaRPr lang="en-US" dirty="0" smtClean="0"/>
          </a:p>
          <a:p>
            <a:endParaRPr lang="en-US" dirty="0" smtClean="0"/>
          </a:p>
          <a:p>
            <a:r>
              <a:rPr lang="en-US" dirty="0" smtClean="0"/>
              <a:t>The </a:t>
            </a:r>
            <a:r>
              <a:rPr lang="en-US" dirty="0"/>
              <a:t>National Curriculum Framework (2005) says: </a:t>
            </a:r>
            <a:endParaRPr lang="en-US" dirty="0" smtClean="0">
              <a:effectLst/>
            </a:endParaRPr>
          </a:p>
          <a:p>
            <a:pPr marL="0" indent="0">
              <a:buNone/>
            </a:pPr>
            <a:r>
              <a:rPr lang="en-US" dirty="0"/>
              <a:t>Early Childhood Care and Education (ECCE) requires that young children be provided care, opportunities and experiences that lead to their all-round development — physical, mental, social and emotional, and school readiness. A holistic and integrated perspective views the health and nutritional needs of children as integrally related with their psychosocial/educational development. (NCF, 2005, p.65) </a:t>
            </a:r>
            <a:endParaRPr lang="en-US" dirty="0" smtClean="0">
              <a:effectLst/>
            </a:endParaRPr>
          </a:p>
          <a:p>
            <a:endParaRPr lang="en-US" dirty="0" smtClean="0">
              <a:effectLst/>
            </a:endParaRPr>
          </a:p>
          <a:p>
            <a:endParaRPr lang="en-US" dirty="0"/>
          </a:p>
        </p:txBody>
      </p:sp>
    </p:spTree>
    <p:extLst>
      <p:ext uri="{BB962C8B-B14F-4D97-AF65-F5344CB8AC3E}">
        <p14:creationId xmlns:p14="http://schemas.microsoft.com/office/powerpoint/2010/main" val="3120474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Teacher in ECE</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Although</a:t>
            </a:r>
            <a:r>
              <a:rPr lang="en-US" dirty="0"/>
              <a:t>, all the policies have given emphasis to early childhood education, most of the schools do not take into account the critical role of teacher and employ unqualified teachers to reduce their expenditure. </a:t>
            </a:r>
            <a:r>
              <a:rPr lang="en-US" dirty="0" smtClean="0"/>
              <a:t> </a:t>
            </a:r>
          </a:p>
          <a:p>
            <a:r>
              <a:rPr lang="en-US" dirty="0" smtClean="0"/>
              <a:t> </a:t>
            </a:r>
            <a:r>
              <a:rPr lang="en-US" dirty="0"/>
              <a:t>They should also be prepared to deal with multicultural classrooms so that children who come from diverse backgrounds do not find it difficult to learn because of cultural differences. </a:t>
            </a:r>
            <a:endParaRPr lang="en-US" dirty="0" smtClean="0"/>
          </a:p>
          <a:p>
            <a:r>
              <a:rPr lang="en-US" dirty="0" smtClean="0"/>
              <a:t>The </a:t>
            </a:r>
            <a:r>
              <a:rPr lang="en-US" dirty="0"/>
              <a:t>inadequate number of qualified teachers in this field is mainly because of the low salary given to them. </a:t>
            </a:r>
            <a:endParaRPr lang="en-US" dirty="0" smtClean="0"/>
          </a:p>
          <a:p>
            <a:r>
              <a:rPr lang="en-US" dirty="0" smtClean="0"/>
              <a:t>The </a:t>
            </a:r>
            <a:r>
              <a:rPr lang="en-US" dirty="0"/>
              <a:t>qualified teachers in the pre-school level should also be paid on the same scale with that of elementary school teachers. </a:t>
            </a:r>
            <a:endParaRPr lang="en-US" dirty="0" smtClean="0">
              <a:effectLst/>
            </a:endParaRPr>
          </a:p>
          <a:p>
            <a:endParaRPr lang="en-US" dirty="0"/>
          </a:p>
        </p:txBody>
      </p:sp>
    </p:spTree>
    <p:extLst>
      <p:ext uri="{BB962C8B-B14F-4D97-AF65-F5344CB8AC3E}">
        <p14:creationId xmlns:p14="http://schemas.microsoft.com/office/powerpoint/2010/main" val="23425758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3.jpg"/>
          <p:cNvPicPr>
            <a:picLocks noChangeAspect="1"/>
          </p:cNvPicPr>
          <p:nvPr/>
        </p:nvPicPr>
        <p:blipFill>
          <a:blip r:embed="rId2" cstate="email"/>
          <a:stretch>
            <a:fillRect/>
          </a:stretch>
        </p:blipFill>
        <p:spPr>
          <a:xfrm>
            <a:off x="0" y="0"/>
            <a:ext cx="9144000" cy="6858000"/>
          </a:xfrm>
          <a:prstGeom prst="rect">
            <a:avLst/>
          </a:prstGeom>
        </p:spPr>
      </p:pic>
    </p:spTree>
    <p:extLst>
      <p:ext uri="{BB962C8B-B14F-4D97-AF65-F5344CB8AC3E}">
        <p14:creationId xmlns:p14="http://schemas.microsoft.com/office/powerpoint/2010/main" val="191335476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4.jpg"/>
          <p:cNvPicPr>
            <a:picLocks noChangeAspect="1"/>
          </p:cNvPicPr>
          <p:nvPr/>
        </p:nvPicPr>
        <p:blipFill>
          <a:blip r:embed="rId2" cstate="email"/>
          <a:stretch>
            <a:fillRect/>
          </a:stretch>
        </p:blipFill>
        <p:spPr>
          <a:xfrm>
            <a:off x="0" y="0"/>
            <a:ext cx="9144000" cy="6858000"/>
          </a:xfrm>
          <a:prstGeom prst="rect">
            <a:avLst/>
          </a:prstGeom>
        </p:spPr>
      </p:pic>
    </p:spTree>
    <p:extLst>
      <p:ext uri="{BB962C8B-B14F-4D97-AF65-F5344CB8AC3E}">
        <p14:creationId xmlns:p14="http://schemas.microsoft.com/office/powerpoint/2010/main" val="2729245194"/>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5.jpg"/>
          <p:cNvPicPr>
            <a:picLocks noChangeAspect="1"/>
          </p:cNvPicPr>
          <p:nvPr/>
        </p:nvPicPr>
        <p:blipFill>
          <a:blip r:embed="rId2" cstate="email"/>
          <a:stretch>
            <a:fillRect/>
          </a:stretch>
        </p:blipFill>
        <p:spPr>
          <a:xfrm>
            <a:off x="0" y="0"/>
            <a:ext cx="9144000" cy="6858000"/>
          </a:xfrm>
          <a:prstGeom prst="rect">
            <a:avLst/>
          </a:prstGeom>
        </p:spPr>
      </p:pic>
    </p:spTree>
    <p:extLst>
      <p:ext uri="{BB962C8B-B14F-4D97-AF65-F5344CB8AC3E}">
        <p14:creationId xmlns:p14="http://schemas.microsoft.com/office/powerpoint/2010/main" val="2574067161"/>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jpg"/>
          <p:cNvPicPr>
            <a:picLocks noChangeAspect="1"/>
          </p:cNvPicPr>
          <p:nvPr/>
        </p:nvPicPr>
        <p:blipFill>
          <a:blip r:embed="rId2" cstate="email"/>
          <a:stretch>
            <a:fillRect/>
          </a:stretch>
        </p:blipFill>
        <p:spPr>
          <a:xfrm>
            <a:off x="0" y="0"/>
            <a:ext cx="9144000" cy="6858000"/>
          </a:xfrm>
          <a:prstGeom prst="rect">
            <a:avLst/>
          </a:prstGeom>
        </p:spPr>
      </p:pic>
    </p:spTree>
    <p:extLst>
      <p:ext uri="{BB962C8B-B14F-4D97-AF65-F5344CB8AC3E}">
        <p14:creationId xmlns:p14="http://schemas.microsoft.com/office/powerpoint/2010/main" val="86377627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51</TotalTime>
  <Words>2094</Words>
  <Application>Microsoft Macintosh PowerPoint</Application>
  <PresentationFormat>On-screen Show (4:3)</PresentationFormat>
  <Paragraphs>94</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Black</vt:lpstr>
      <vt:lpstr>BASIC HISTORY OF ECE IN INDIA</vt:lpstr>
      <vt:lpstr>PowerPoint Presentation</vt:lpstr>
      <vt:lpstr>Families…</vt:lpstr>
      <vt:lpstr>The beginning of formal education in ECE…</vt:lpstr>
      <vt:lpstr>West and ECE </vt:lpstr>
      <vt:lpstr>Influencers in India…</vt:lpstr>
      <vt:lpstr>  Tagore and Gandhi both were in favour of child education.  </vt:lpstr>
      <vt:lpstr>Gandhi’s views about education of children under the age of 7 </vt:lpstr>
      <vt:lpstr>PowerPoint Presentation</vt:lpstr>
      <vt:lpstr>Gandhi and NEP 2020</vt:lpstr>
      <vt:lpstr>Gandhi and prebasic education…</vt:lpstr>
      <vt:lpstr>Gandhi and prebasic education…</vt:lpstr>
      <vt:lpstr>1915- montessori school- Vaso</vt:lpstr>
      <vt:lpstr>Gijubhai Badheka and Bal Mandir-1920</vt:lpstr>
      <vt:lpstr>Tarabai joins Gijubhai- 1922</vt:lpstr>
      <vt:lpstr>1936- ECE in Bombay</vt:lpstr>
      <vt:lpstr>Indianise ECE…</vt:lpstr>
      <vt:lpstr>1945- Anutai and Bordi</vt:lpstr>
      <vt:lpstr>The Caste divide…RTE?</vt:lpstr>
      <vt:lpstr>1937-1939 Montessori visits…</vt:lpstr>
      <vt:lpstr>1944- Sargent Plan</vt:lpstr>
      <vt:lpstr>1953- first official recommendation…</vt:lpstr>
      <vt:lpstr>1964- Kothari commission…</vt:lpstr>
      <vt:lpstr>1974- national policy on children</vt:lpstr>
      <vt:lpstr>National policy on education- 1986</vt:lpstr>
      <vt:lpstr>1992-2005</vt:lpstr>
      <vt:lpstr>Teacher in ECE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Swati</dc:creator>
  <cp:lastModifiedBy>Swati</cp:lastModifiedBy>
  <cp:revision>7</cp:revision>
  <dcterms:created xsi:type="dcterms:W3CDTF">2020-08-05T13:07:12Z</dcterms:created>
  <dcterms:modified xsi:type="dcterms:W3CDTF">2020-08-05T14:13:55Z</dcterms:modified>
</cp:coreProperties>
</file>