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98" r:id="rId3"/>
    <p:sldId id="299" r:id="rId4"/>
    <p:sldId id="300" r:id="rId5"/>
    <p:sldId id="257" r:id="rId6"/>
    <p:sldId id="258" r:id="rId7"/>
    <p:sldId id="259" r:id="rId8"/>
    <p:sldId id="303" r:id="rId9"/>
    <p:sldId id="260" r:id="rId10"/>
    <p:sldId id="261" r:id="rId11"/>
    <p:sldId id="302" r:id="rId12"/>
    <p:sldId id="267" r:id="rId13"/>
    <p:sldId id="274" r:id="rId14"/>
    <p:sldId id="304" r:id="rId15"/>
    <p:sldId id="305" r:id="rId16"/>
    <p:sldId id="279" r:id="rId17"/>
    <p:sldId id="306" r:id="rId18"/>
    <p:sldId id="307" r:id="rId19"/>
    <p:sldId id="308" r:id="rId20"/>
    <p:sldId id="309" r:id="rId21"/>
    <p:sldId id="310" r:id="rId22"/>
    <p:sldId id="311" r:id="rId23"/>
    <p:sldId id="280" r:id="rId24"/>
    <p:sldId id="281" r:id="rId25"/>
    <p:sldId id="282" r:id="rId26"/>
    <p:sldId id="312" r:id="rId27"/>
    <p:sldId id="313" r:id="rId28"/>
    <p:sldId id="314" r:id="rId29"/>
    <p:sldId id="318" r:id="rId30"/>
    <p:sldId id="315" r:id="rId31"/>
    <p:sldId id="283" r:id="rId32"/>
    <p:sldId id="284" r:id="rId33"/>
    <p:sldId id="285" r:id="rId34"/>
    <p:sldId id="288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0058400" cy="7772400"/>
  <p:notesSz cx="6858000" cy="9144000"/>
  <p:defaultTextStyle>
    <a:defPPr>
      <a:defRPr lang="en-US"/>
    </a:defPPr>
    <a:lvl1pPr marL="0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5897" autoAdjust="0"/>
  </p:normalViewPr>
  <p:slideViewPr>
    <p:cSldViewPr>
      <p:cViewPr varScale="1">
        <p:scale>
          <a:sx n="96" d="100"/>
          <a:sy n="96" d="100"/>
        </p:scale>
        <p:origin x="1808" y="176"/>
      </p:cViewPr>
      <p:guideLst>
        <p:guide orient="horz" pos="2448"/>
        <p:guide pos="31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A40734-FCA9-417D-942D-A0EA4A067D60}" type="datetimeFigureOut">
              <a:rPr lang="en-US" smtClean="0"/>
              <a:t>9/22/25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E5DBBC-9FD3-4A5E-8953-62BB60383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5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Remove </a:t>
            </a:r>
            <a:r>
              <a:rPr lang="en-US" dirty="0" err="1"/>
              <a:t>colour</a:t>
            </a:r>
            <a:r>
              <a:rPr lang="en-US" dirty="0"/>
              <a:t> from the brain, make it white</a:t>
            </a:r>
            <a:r>
              <a:rPr lang="en-US" baseline="0" dirty="0"/>
              <a:t> and all the black dots to be seen. Make the baby a cute real baby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13EE4-F6FD-9E40-83BC-8075A664696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175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here, brain should be white so that the connections difference is seen. Babies real, </a:t>
            </a:r>
            <a:r>
              <a:rPr lang="en-US" baseline="0" dirty="0"/>
              <a:t> also in new born only dots, in first year show some lines between the dots and the three years how it is complex connections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13EE4-F6FD-9E40-83BC-8075A664696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08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2"/>
            <a:ext cx="8549640" cy="16660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7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3F7D-5ED3-4D72-BA23-C60749F42C13}" type="datetimeFigureOut">
              <a:rPr lang="en-US" smtClean="0"/>
              <a:pPr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E2A5-7D4B-44F7-B5FF-25BB0309F5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3F7D-5ED3-4D72-BA23-C60749F42C13}" type="datetimeFigureOut">
              <a:rPr lang="en-US" smtClean="0"/>
              <a:pPr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E2A5-7D4B-44F7-B5FF-25BB0309F5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87"/>
            <a:ext cx="8549640" cy="1543685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5"/>
            <a:ext cx="8549640" cy="1700212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94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82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82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76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70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6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5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3F7D-5ED3-4D72-BA23-C60749F42C13}" type="datetimeFigureOut">
              <a:rPr lang="en-US" smtClean="0"/>
              <a:pPr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E2A5-7D4B-44F7-B5FF-25BB0309F5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3562" y="2054648"/>
            <a:ext cx="4894738" cy="5814907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15941" y="2054648"/>
            <a:ext cx="4894739" cy="5814907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3F7D-5ED3-4D72-BA23-C60749F42C13}" type="datetimeFigureOut">
              <a:rPr lang="en-US" smtClean="0"/>
              <a:pPr/>
              <a:t>9/22/25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E2A5-7D4B-44F7-B5FF-25BB0309F5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739795"/>
            <a:ext cx="4444207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" y="2464859"/>
            <a:ext cx="4444207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28" y="1739795"/>
            <a:ext cx="4445953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28" y="2464859"/>
            <a:ext cx="4445953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3F7D-5ED3-4D72-BA23-C60749F42C13}" type="datetimeFigureOut">
              <a:rPr lang="en-US" smtClean="0"/>
              <a:pPr/>
              <a:t>9/22/25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E2A5-7D4B-44F7-B5FF-25BB0309F5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3F7D-5ED3-4D72-BA23-C60749F42C13}" type="datetimeFigureOut">
              <a:rPr lang="en-US" smtClean="0"/>
              <a:pPr/>
              <a:t>9/22/25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E2A5-7D4B-44F7-B5FF-25BB0309F5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3F7D-5ED3-4D72-BA23-C60749F42C13}" type="datetimeFigureOut">
              <a:rPr lang="en-US" smtClean="0"/>
              <a:pPr/>
              <a:t>9/22/25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E2A5-7D4B-44F7-B5FF-25BB0309F5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09457"/>
            <a:ext cx="3309144" cy="131699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309457"/>
            <a:ext cx="5622925" cy="6633528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1" y="1626447"/>
            <a:ext cx="3309144" cy="5316538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3F7D-5ED3-4D72-BA23-C60749F42C13}" type="datetimeFigureOut">
              <a:rPr lang="en-US" smtClean="0"/>
              <a:pPr/>
              <a:t>9/22/25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E2A5-7D4B-44F7-B5FF-25BB0309F5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600"/>
            </a:lvl1pPr>
            <a:lvl2pPr marL="509412" indent="0">
              <a:buNone/>
              <a:defRPr sz="3100"/>
            </a:lvl2pPr>
            <a:lvl3pPr marL="1018824" indent="0">
              <a:buNone/>
              <a:defRPr sz="2700"/>
            </a:lvl3pPr>
            <a:lvl4pPr marL="1528237" indent="0">
              <a:buNone/>
              <a:defRPr sz="2200"/>
            </a:lvl4pPr>
            <a:lvl5pPr marL="2037649" indent="0">
              <a:buNone/>
              <a:defRPr sz="2200"/>
            </a:lvl5pPr>
            <a:lvl6pPr marL="2547061" indent="0">
              <a:buNone/>
              <a:defRPr sz="2200"/>
            </a:lvl6pPr>
            <a:lvl7pPr marL="3056473" indent="0">
              <a:buNone/>
              <a:defRPr sz="2200"/>
            </a:lvl7pPr>
            <a:lvl8pPr marL="3565886" indent="0">
              <a:buNone/>
              <a:defRPr sz="2200"/>
            </a:lvl8pPr>
            <a:lvl9pPr marL="4075298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3"/>
            <a:ext cx="6035040" cy="912177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3F7D-5ED3-4D72-BA23-C60749F42C13}" type="datetimeFigureOut">
              <a:rPr lang="en-US" smtClean="0"/>
              <a:pPr/>
              <a:t>9/22/25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E2A5-7D4B-44F7-B5FF-25BB0309F5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3F7D-5ED3-4D72-BA23-C60749F42C13}" type="datetimeFigureOut">
              <a:rPr lang="en-US" smtClean="0"/>
              <a:pPr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E2A5-7D4B-44F7-B5FF-25BB0309F5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22272" y="352637"/>
            <a:ext cx="2488407" cy="751691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3562" y="352637"/>
            <a:ext cx="7301071" cy="751691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3F7D-5ED3-4D72-BA23-C60749F42C13}" type="datetimeFigureOut">
              <a:rPr lang="en-US" smtClean="0"/>
              <a:pPr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E2A5-7D4B-44F7-B5FF-25BB0309F5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813560"/>
            <a:ext cx="9052560" cy="5129425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83F7D-5ED3-4D72-BA23-C60749F42C13}" type="datetimeFigureOut">
              <a:rPr lang="en-US" smtClean="0"/>
              <a:pPr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4E2A5-7D4B-44F7-B5FF-25BB0309F5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 thruBlk="1"/>
  </p:transition>
  <p:txStyles>
    <p:titleStyle>
      <a:lvl1pPr algn="ctr" defTabSz="1018824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2059" indent="-382059" algn="l" defTabSz="1018824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7795" indent="-318383" algn="l" defTabSz="1018824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531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943" indent="-254706" algn="l" defTabSz="1018824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355" indent="-254706" algn="l" defTabSz="1018824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767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480" y="-8158"/>
            <a:ext cx="10070347" cy="778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54083" y="1917400"/>
            <a:ext cx="8550237" cy="1969617"/>
          </a:xfrm>
        </p:spPr>
        <p:txBody>
          <a:bodyPr/>
          <a:lstStyle/>
          <a:p>
            <a:pPr eaLnBrk="1" hangingPunct="1">
              <a:defRPr/>
            </a:pPr>
            <a:r>
              <a:rPr lang="en-US" sz="5300" b="1" dirty="0">
                <a:solidFill>
                  <a:srgbClr val="FF0000"/>
                </a:solidFill>
              </a:rPr>
              <a:t>98% of your child’s brain develops in the first 6 years!</a:t>
            </a:r>
            <a:endParaRPr lang="en-IN" sz="5300" b="1" dirty="0">
              <a:solidFill>
                <a:srgbClr val="FF0000"/>
              </a:solidFill>
            </a:endParaRPr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508163" y="4404307"/>
            <a:ext cx="7042075" cy="2627775"/>
          </a:xfrm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What are you doing to help it develop?</a:t>
            </a:r>
          </a:p>
          <a:p>
            <a:pPr eaLnBrk="1" hangingPunct="1">
              <a:defRPr/>
            </a:pP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  <a:p>
            <a:pPr eaLnBrk="1" hangingPunct="1">
              <a:defRPr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LET’S NURTURE BRAINS WITH SMART PARENTING </a:t>
            </a:r>
            <a:endParaRPr lang="en-IN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74769"/>
      </p:ext>
    </p:extLst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066699"/>
      </p:ext>
    </p:extLst>
  </p:cSld>
  <p:clrMapOvr>
    <a:masterClrMapping/>
  </p:clrMapOvr>
  <p:transition spd="med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11422"/>
      </p:ext>
    </p:extLst>
  </p:cSld>
  <p:clrMapOvr>
    <a:masterClrMapping/>
  </p:clrMapOvr>
  <p:transition spd="med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031412"/>
      </p:ext>
    </p:extLst>
  </p:cSld>
  <p:clrMapOvr>
    <a:masterClrMapping/>
  </p:clrMapOvr>
  <p:transition spd="med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744366"/>
      </p:ext>
    </p:extLst>
  </p:cSld>
  <p:clrMapOvr>
    <a:masterClrMapping/>
  </p:clrMapOvr>
  <p:transition spd="med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354268"/>
      </p:ext>
    </p:extLst>
  </p:cSld>
  <p:clrMapOvr>
    <a:masterClrMapping/>
  </p:clrMapOvr>
  <p:transition spd="med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012428"/>
      </p:ext>
    </p:extLst>
  </p:cSld>
  <p:clrMapOvr>
    <a:masterClrMapping/>
  </p:clrMapOvr>
  <p:transition spd="med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39919"/>
      </p:ext>
    </p:extLst>
  </p:cSld>
  <p:clrMapOvr>
    <a:masterClrMapping/>
  </p:clrMapOvr>
  <p:transition spd="med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150777"/>
      </p:ext>
    </p:extLst>
  </p:cSld>
  <p:clrMapOvr>
    <a:masterClrMapping/>
  </p:clrMapOvr>
  <p:transition spd="med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2745"/>
      </p:ext>
    </p:extLst>
  </p:cSld>
  <p:clrMapOvr>
    <a:masterClrMapping/>
  </p:clrMapOvr>
  <p:transition spd="med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762"/>
      </p:ext>
    </p:extLst>
  </p:cSld>
  <p:clrMapOvr>
    <a:masterClrMapping/>
  </p:clrMapOvr>
  <p:transition spd="med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563651"/>
      </p:ext>
    </p:extLst>
  </p:cSld>
  <p:clrMapOvr>
    <a:masterClrMapping/>
  </p:clrMapOvr>
  <p:transition spd="med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059120"/>
      </p:ext>
    </p:extLst>
  </p:cSld>
  <p:clrMapOvr>
    <a:masterClrMapping/>
  </p:clrMapOvr>
  <p:transition spd="med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72664"/>
      </p:ext>
    </p:extLst>
  </p:cSld>
  <p:clrMapOvr>
    <a:masterClrMapping/>
  </p:clrMapOvr>
  <p:transition spd="med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83059"/>
      </p:ext>
    </p:extLst>
  </p:cSld>
  <p:clrMapOvr>
    <a:masterClrMapping/>
  </p:clrMapOvr>
  <p:transition spd="med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355895"/>
      </p:ext>
    </p:extLst>
  </p:cSld>
  <p:clrMapOvr>
    <a:masterClrMapping/>
  </p:clrMapOvr>
  <p:transition spd="med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KGND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00"/>
            <a:ext cx="10058400" cy="7770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65774" y="1325004"/>
            <a:ext cx="8793545" cy="5714153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3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n-US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Sometimes the c says, “</a:t>
            </a:r>
            <a:r>
              <a:rPr lang="en-US" sz="22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s“s“s</a:t>
            </a:r>
            <a:r>
              <a:rPr lang="en-US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”-“s” “s”“</a:t>
            </a:r>
            <a:r>
              <a:rPr lang="en-US" sz="22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s”s</a:t>
            </a:r>
            <a:r>
              <a:rPr lang="en-US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”- “</a:t>
            </a:r>
            <a:r>
              <a:rPr lang="en-US" sz="22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s”s”s</a:t>
            </a:r>
            <a:r>
              <a:rPr lang="en-US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”</a:t>
            </a:r>
            <a:endParaRPr 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Sometimes the c says, “s” “s” “s” I’ll tell you why!</a:t>
            </a:r>
            <a:endParaRPr 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If after the c you see an </a:t>
            </a:r>
            <a:r>
              <a:rPr lang="en-US" sz="22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</a:t>
            </a:r>
            <a:endParaRPr 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Or an e or a y,</a:t>
            </a:r>
            <a:endParaRPr 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They all make the c say, “s” “s” “s”</a:t>
            </a:r>
            <a:endParaRPr 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You give it a try.</a:t>
            </a:r>
            <a:endParaRPr 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 is soft cent and cell, cent and cell, cent and cell,</a:t>
            </a:r>
            <a:endParaRPr 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 is soft cent and cell, and now you know why!</a:t>
            </a:r>
            <a:endParaRPr lang="en-US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200" b="1" dirty="0">
                <a:latin typeface="Arial" pitchFamily="34" charset="0"/>
                <a:cs typeface="Arial" pitchFamily="34" charset="0"/>
              </a:rPr>
              <a:t> 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latin typeface="Arial" pitchFamily="34" charset="0"/>
                <a:cs typeface="Arial" pitchFamily="34" charset="0"/>
              </a:rPr>
              <a:t> 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endParaRPr lang="en-US" sz="1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5772" y="662262"/>
            <a:ext cx="8793544" cy="662745"/>
          </a:xfrm>
          <a:prstGeom prst="rect">
            <a:avLst/>
          </a:prstGeom>
          <a:solidFill>
            <a:srgbClr val="C00000"/>
          </a:solidFill>
        </p:spPr>
        <p:txBody>
          <a:bodyPr wrap="square" lIns="101858" tIns="50929" rIns="101858" bIns="50929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Why does ‘C’ make two sounds??</a:t>
            </a:r>
            <a:endParaRPr lang="en-IN" sz="3600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4608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KGND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06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127839" y="1865736"/>
            <a:ext cx="4343822" cy="51294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IN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70560" y="829415"/>
            <a:ext cx="8801100" cy="1036320"/>
          </a:xfrm>
          <a:prstGeom prst="rect">
            <a:avLst/>
          </a:prstGeom>
          <a:solidFill>
            <a:srgbClr val="C00000"/>
          </a:solidFill>
        </p:spPr>
        <p:txBody>
          <a:bodyPr vert="horz" lIns="101882" tIns="50941" rIns="101882" bIns="50941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27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Why parents/teachers  should not compare two worksheets or performance with another child? </a:t>
            </a:r>
            <a:endParaRPr lang="en-US" sz="2700" b="1" dirty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8869" y="1865736"/>
            <a:ext cx="4438969" cy="512942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IN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94074" y="6131560"/>
            <a:ext cx="4444207" cy="863600"/>
          </a:xfrm>
          <a:solidFill>
            <a:schemeClr val="bg2">
              <a:lumMod val="25000"/>
            </a:schemeClr>
          </a:solidFill>
        </p:spPr>
        <p:txBody>
          <a:bodyPr/>
          <a:lstStyle/>
          <a:p>
            <a:pPr algn="ctr"/>
            <a:r>
              <a:rPr lang="en-US" b="1" dirty="0">
                <a:latin typeface="Arial" pitchFamily="34" charset="0"/>
                <a:cs typeface="Arial" pitchFamily="34" charset="0"/>
              </a:rPr>
              <a:t>Dob- 18-9-2010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>
          <a:xfrm>
            <a:off x="5138281" y="6131560"/>
            <a:ext cx="4333308" cy="863600"/>
          </a:xfrm>
          <a:solidFill>
            <a:schemeClr val="accent3">
              <a:lumMod val="75000"/>
            </a:schemeClr>
          </a:solidFill>
        </p:spPr>
        <p:txBody>
          <a:bodyPr/>
          <a:lstStyle/>
          <a:p>
            <a:pPr algn="ctr"/>
            <a:r>
              <a:rPr lang="en-US" b="1" dirty="0">
                <a:latin typeface="Arial" pitchFamily="34" charset="0"/>
                <a:cs typeface="Arial" pitchFamily="34" charset="0"/>
              </a:rPr>
              <a:t>Dob- 8-3-2010 </a:t>
            </a:r>
          </a:p>
        </p:txBody>
      </p:sp>
      <p:pic>
        <p:nvPicPr>
          <p:cNvPr id="10" name="Content Placeholder 4" descr="Page 3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921090" y="2429531"/>
            <a:ext cx="4099996" cy="3251021"/>
          </a:xfrm>
          <a:ln w="25400" cmpd="sng">
            <a:solidFill>
              <a:schemeClr val="tx1"/>
            </a:solidFill>
            <a:prstDash val="solid"/>
          </a:ln>
        </p:spPr>
      </p:pic>
      <p:pic>
        <p:nvPicPr>
          <p:cNvPr id="11" name="Content Placeholder 3" descr="Page 4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5256615" y="2447499"/>
            <a:ext cx="4083232" cy="3172704"/>
          </a:xfrm>
          <a:ln w="25400" cmpd="sng">
            <a:solidFill>
              <a:schemeClr val="tx1"/>
            </a:solidFill>
            <a:prstDash val="solid"/>
          </a:ln>
        </p:spPr>
      </p:pic>
    </p:spTree>
    <p:extLst>
      <p:ext uri="{BB962C8B-B14F-4D97-AF65-F5344CB8AC3E}">
        <p14:creationId xmlns:p14="http://schemas.microsoft.com/office/powerpoint/2010/main" val="830617805"/>
      </p:ext>
    </p:extLst>
  </p:cSld>
  <p:clrMapOvr>
    <a:masterClrMapping/>
  </p:clrMapOvr>
  <p:transition spd="med"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62306"/>
      </p:ext>
    </p:extLst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250</Words>
  <Application>Microsoft Macintosh PowerPoint</Application>
  <PresentationFormat>Custom</PresentationFormat>
  <Paragraphs>30</Paragraphs>
  <Slides>42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PowerPoint Presentation</vt:lpstr>
      <vt:lpstr>98% of your child’s brain develops in the first 6 years!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</dc:creator>
  <cp:lastModifiedBy>Swati Vats</cp:lastModifiedBy>
  <cp:revision>20</cp:revision>
  <dcterms:created xsi:type="dcterms:W3CDTF">2012-04-30T05:39:39Z</dcterms:created>
  <dcterms:modified xsi:type="dcterms:W3CDTF">2025-09-22T08:38:00Z</dcterms:modified>
</cp:coreProperties>
</file>