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14" r:id="rId2"/>
    <p:sldId id="415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70" r:id="rId11"/>
    <p:sldId id="268" r:id="rId12"/>
    <p:sldId id="274" r:id="rId13"/>
    <p:sldId id="275" r:id="rId14"/>
    <p:sldId id="273" r:id="rId15"/>
    <p:sldId id="278" r:id="rId16"/>
    <p:sldId id="413" r:id="rId17"/>
    <p:sldId id="284" r:id="rId1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>
      <p:cViewPr varScale="1">
        <p:scale>
          <a:sx n="107" d="100"/>
          <a:sy n="107" d="100"/>
        </p:scale>
        <p:origin x="176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AB7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AB7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AB7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943598"/>
            <a:ext cx="4590287" cy="914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0408" y="308229"/>
            <a:ext cx="8203183" cy="1061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AB7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9239" y="1718563"/>
            <a:ext cx="7605521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948043" y="6588833"/>
            <a:ext cx="2019934" cy="182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jp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hyperlink" Target="http://www.eca-india.org/" TargetMode="External"/><Relationship Id="rId4" Type="http://schemas.openxmlformats.org/officeDocument/2006/relationships/hyperlink" Target="mailto:drswatipopatvats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C14B58-130A-EE44-A825-690A2FEBC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03020"/>
            <a:ext cx="7772400" cy="1046440"/>
          </a:xfrm>
        </p:spPr>
        <p:txBody>
          <a:bodyPr/>
          <a:lstStyle/>
          <a:p>
            <a:r>
              <a:rPr lang="en-US" dirty="0"/>
              <a:t>IB AND NCF 2022 = “GLOCAL” EDUCATIONAL </a:t>
            </a:r>
            <a:r>
              <a:rPr lang="en-US"/>
              <a:t>THEORIES  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11BC8D0-73AE-7748-B646-94ABD780986C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661993"/>
          </a:xfrm>
        </p:spPr>
        <p:txBody>
          <a:bodyPr/>
          <a:lstStyle/>
          <a:p>
            <a:r>
              <a:rPr lang="en-US" dirty="0"/>
              <a:t>DR. SWATI POPAT VATS</a:t>
            </a:r>
          </a:p>
          <a:p>
            <a:r>
              <a:rPr lang="en-US" dirty="0"/>
              <a:t>PRESIDENT</a:t>
            </a:r>
          </a:p>
          <a:p>
            <a:r>
              <a:rPr lang="en-US" dirty="0"/>
              <a:t>PODAR EDUCATION NETWORK</a:t>
            </a:r>
          </a:p>
          <a:p>
            <a:endParaRPr lang="en-US" dirty="0"/>
          </a:p>
          <a:p>
            <a:r>
              <a:rPr lang="en-US" dirty="0"/>
              <a:t>EARLY CHILDHOOD ASSOCIATION</a:t>
            </a:r>
          </a:p>
          <a:p>
            <a:r>
              <a:rPr lang="en-US" dirty="0"/>
              <a:t>ASSOCIATION FOR PRIMARY EDUCATION AND RESEARCH </a:t>
            </a:r>
          </a:p>
        </p:txBody>
      </p:sp>
    </p:spTree>
    <p:extLst>
      <p:ext uri="{BB962C8B-B14F-4D97-AF65-F5344CB8AC3E}">
        <p14:creationId xmlns:p14="http://schemas.microsoft.com/office/powerpoint/2010/main" val="1100986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57250"/>
            <a:ext cx="9144000" cy="51435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0416" y="6609586"/>
              <a:ext cx="4274820" cy="2225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408" y="826084"/>
            <a:ext cx="445071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5" dirty="0"/>
              <a:t>BLOOM’s</a:t>
            </a:r>
            <a:r>
              <a:rPr spc="-55" dirty="0"/>
              <a:t> </a:t>
            </a:r>
            <a:r>
              <a:rPr spc="-30" dirty="0"/>
              <a:t>TAXONOMY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1346" y="1734304"/>
            <a:ext cx="4448810" cy="3930650"/>
            <a:chOff x="181346" y="1734304"/>
            <a:chExt cx="4448810" cy="3930650"/>
          </a:xfrm>
        </p:grpSpPr>
        <p:sp>
          <p:nvSpPr>
            <p:cNvPr id="4" name="object 4"/>
            <p:cNvSpPr/>
            <p:nvPr/>
          </p:nvSpPr>
          <p:spPr>
            <a:xfrm>
              <a:off x="181346" y="1734304"/>
              <a:ext cx="4448574" cy="393040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6219" y="1780032"/>
              <a:ext cx="4288536" cy="37795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7169" y="1760982"/>
              <a:ext cx="4326890" cy="3817620"/>
            </a:xfrm>
            <a:custGeom>
              <a:avLst/>
              <a:gdLst/>
              <a:ahLst/>
              <a:cxnLst/>
              <a:rect l="l" t="t" r="r" b="b"/>
              <a:pathLst>
                <a:path w="4326890" h="3817620">
                  <a:moveTo>
                    <a:pt x="0" y="3817620"/>
                  </a:moveTo>
                  <a:lnTo>
                    <a:pt x="4326636" y="3817620"/>
                  </a:lnTo>
                  <a:lnTo>
                    <a:pt x="4326636" y="0"/>
                  </a:lnTo>
                  <a:lnTo>
                    <a:pt x="0" y="0"/>
                  </a:lnTo>
                  <a:lnTo>
                    <a:pt x="0" y="3817620"/>
                  </a:lnTo>
                  <a:close/>
                </a:path>
              </a:pathLst>
            </a:custGeom>
            <a:ln w="38099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998716" y="2005559"/>
            <a:ext cx="4022090" cy="3388360"/>
            <a:chOff x="4998716" y="2005559"/>
            <a:chExt cx="4022090" cy="3388360"/>
          </a:xfrm>
        </p:grpSpPr>
        <p:sp>
          <p:nvSpPr>
            <p:cNvPr id="8" name="object 8"/>
            <p:cNvSpPr/>
            <p:nvPr/>
          </p:nvSpPr>
          <p:spPr>
            <a:xfrm>
              <a:off x="4998716" y="2005559"/>
              <a:ext cx="4021842" cy="33878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53584" y="2051304"/>
              <a:ext cx="3861816" cy="32369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34534" y="2032254"/>
              <a:ext cx="3900170" cy="3275329"/>
            </a:xfrm>
            <a:custGeom>
              <a:avLst/>
              <a:gdLst/>
              <a:ahLst/>
              <a:cxnLst/>
              <a:rect l="l" t="t" r="r" b="b"/>
              <a:pathLst>
                <a:path w="3900170" h="3275329">
                  <a:moveTo>
                    <a:pt x="0" y="3275076"/>
                  </a:moveTo>
                  <a:lnTo>
                    <a:pt x="3899916" y="3275076"/>
                  </a:lnTo>
                  <a:lnTo>
                    <a:pt x="3899916" y="0"/>
                  </a:lnTo>
                  <a:lnTo>
                    <a:pt x="0" y="0"/>
                  </a:lnTo>
                  <a:lnTo>
                    <a:pt x="0" y="327507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220" dirty="0"/>
              <a:t>CAROL </a:t>
            </a:r>
            <a:r>
              <a:rPr spc="-95" dirty="0"/>
              <a:t>DWECK- </a:t>
            </a:r>
            <a:r>
              <a:rPr dirty="0"/>
              <a:t>Growth </a:t>
            </a:r>
            <a:r>
              <a:rPr spc="35" dirty="0"/>
              <a:t>v/s </a:t>
            </a:r>
            <a:r>
              <a:rPr spc="-85" dirty="0"/>
              <a:t>Fixed  </a:t>
            </a:r>
            <a:r>
              <a:rPr spc="20" dirty="0"/>
              <a:t>Mindset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1540" y="1717506"/>
            <a:ext cx="4460875" cy="3987165"/>
            <a:chOff x="161540" y="1717506"/>
            <a:chExt cx="4460875" cy="3987165"/>
          </a:xfrm>
        </p:grpSpPr>
        <p:sp>
          <p:nvSpPr>
            <p:cNvPr id="4" name="object 4"/>
            <p:cNvSpPr/>
            <p:nvPr/>
          </p:nvSpPr>
          <p:spPr>
            <a:xfrm>
              <a:off x="161540" y="1717506"/>
              <a:ext cx="4460754" cy="398684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6407" y="1763267"/>
              <a:ext cx="4300728" cy="38359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7357" y="1744217"/>
              <a:ext cx="4338955" cy="3874135"/>
            </a:xfrm>
            <a:custGeom>
              <a:avLst/>
              <a:gdLst/>
              <a:ahLst/>
              <a:cxnLst/>
              <a:rect l="l" t="t" r="r" b="b"/>
              <a:pathLst>
                <a:path w="4338955" h="3874135">
                  <a:moveTo>
                    <a:pt x="0" y="3874008"/>
                  </a:moveTo>
                  <a:lnTo>
                    <a:pt x="4338828" y="3874008"/>
                  </a:lnTo>
                  <a:lnTo>
                    <a:pt x="4338828" y="0"/>
                  </a:lnTo>
                  <a:lnTo>
                    <a:pt x="0" y="0"/>
                  </a:lnTo>
                  <a:lnTo>
                    <a:pt x="0" y="3874008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870697" y="1751047"/>
            <a:ext cx="4222115" cy="3953510"/>
            <a:chOff x="4870697" y="1751047"/>
            <a:chExt cx="4222115" cy="3953510"/>
          </a:xfrm>
        </p:grpSpPr>
        <p:sp>
          <p:nvSpPr>
            <p:cNvPr id="8" name="object 8"/>
            <p:cNvSpPr/>
            <p:nvPr/>
          </p:nvSpPr>
          <p:spPr>
            <a:xfrm>
              <a:off x="4870697" y="1751047"/>
              <a:ext cx="4221493" cy="39532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25567" y="1796795"/>
              <a:ext cx="4061460" cy="38023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06517" y="1777745"/>
              <a:ext cx="4099560" cy="3840479"/>
            </a:xfrm>
            <a:custGeom>
              <a:avLst/>
              <a:gdLst/>
              <a:ahLst/>
              <a:cxnLst/>
              <a:rect l="l" t="t" r="r" b="b"/>
              <a:pathLst>
                <a:path w="4099559" h="3840479">
                  <a:moveTo>
                    <a:pt x="0" y="3840479"/>
                  </a:moveTo>
                  <a:lnTo>
                    <a:pt x="4099560" y="3840479"/>
                  </a:lnTo>
                  <a:lnTo>
                    <a:pt x="4099560" y="0"/>
                  </a:lnTo>
                  <a:lnTo>
                    <a:pt x="0" y="0"/>
                  </a:lnTo>
                  <a:lnTo>
                    <a:pt x="0" y="3840479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DAP- Developmentally </a:t>
            </a:r>
            <a:r>
              <a:rPr spc="5" dirty="0"/>
              <a:t>Appropriate  </a:t>
            </a:r>
            <a:r>
              <a:rPr spc="-80" dirty="0"/>
              <a:t>Practice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1164" y="1495018"/>
            <a:ext cx="4003675" cy="4401820"/>
            <a:chOff x="201164" y="1495018"/>
            <a:chExt cx="4003675" cy="4401820"/>
          </a:xfrm>
        </p:grpSpPr>
        <p:sp>
          <p:nvSpPr>
            <p:cNvPr id="4" name="object 4"/>
            <p:cNvSpPr/>
            <p:nvPr/>
          </p:nvSpPr>
          <p:spPr>
            <a:xfrm>
              <a:off x="201164" y="1495018"/>
              <a:ext cx="4003554" cy="44013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6032" y="1540763"/>
              <a:ext cx="3843528" cy="42504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6982" y="1521713"/>
              <a:ext cx="3881754" cy="4288790"/>
            </a:xfrm>
            <a:custGeom>
              <a:avLst/>
              <a:gdLst/>
              <a:ahLst/>
              <a:cxnLst/>
              <a:rect l="l" t="t" r="r" b="b"/>
              <a:pathLst>
                <a:path w="3881754" h="4288790">
                  <a:moveTo>
                    <a:pt x="0" y="4288536"/>
                  </a:moveTo>
                  <a:lnTo>
                    <a:pt x="3881628" y="4288536"/>
                  </a:lnTo>
                  <a:lnTo>
                    <a:pt x="3881628" y="0"/>
                  </a:lnTo>
                  <a:lnTo>
                    <a:pt x="0" y="0"/>
                  </a:lnTo>
                  <a:lnTo>
                    <a:pt x="0" y="428853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617716" y="1586470"/>
            <a:ext cx="4360545" cy="4231005"/>
            <a:chOff x="4617716" y="1586470"/>
            <a:chExt cx="4360545" cy="4231005"/>
          </a:xfrm>
        </p:grpSpPr>
        <p:sp>
          <p:nvSpPr>
            <p:cNvPr id="8" name="object 8"/>
            <p:cNvSpPr/>
            <p:nvPr/>
          </p:nvSpPr>
          <p:spPr>
            <a:xfrm>
              <a:off x="4617716" y="1586470"/>
              <a:ext cx="4360170" cy="423064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72584" y="1632203"/>
              <a:ext cx="4200144" cy="40797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53534" y="1613153"/>
              <a:ext cx="4238625" cy="4117975"/>
            </a:xfrm>
            <a:custGeom>
              <a:avLst/>
              <a:gdLst/>
              <a:ahLst/>
              <a:cxnLst/>
              <a:rect l="l" t="t" r="r" b="b"/>
              <a:pathLst>
                <a:path w="4238625" h="4117975">
                  <a:moveTo>
                    <a:pt x="0" y="4117848"/>
                  </a:moveTo>
                  <a:lnTo>
                    <a:pt x="4238244" y="4117848"/>
                  </a:lnTo>
                  <a:lnTo>
                    <a:pt x="4238244" y="0"/>
                  </a:lnTo>
                  <a:lnTo>
                    <a:pt x="0" y="0"/>
                  </a:lnTo>
                  <a:lnTo>
                    <a:pt x="0" y="4117848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69328" y="1452126"/>
            <a:ext cx="2331040" cy="4858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64767" y="2074010"/>
            <a:ext cx="2335601" cy="484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67814" y="2720186"/>
            <a:ext cx="2335601" cy="4841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4767" y="3355694"/>
            <a:ext cx="2335601" cy="4841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83055" y="3962246"/>
            <a:ext cx="2335601" cy="4841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83055" y="4632805"/>
            <a:ext cx="2335601" cy="4841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83055" y="5303378"/>
            <a:ext cx="2335601" cy="4841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45" dirty="0"/>
              <a:t>RABINDRANATH </a:t>
            </a:r>
            <a:r>
              <a:rPr spc="-170" dirty="0"/>
              <a:t>TAGORE- </a:t>
            </a:r>
            <a:r>
              <a:rPr spc="-30" dirty="0"/>
              <a:t>educational  </a:t>
            </a:r>
            <a:r>
              <a:rPr spc="-50" dirty="0"/>
              <a:t>philosophy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30124" y="1488947"/>
            <a:ext cx="5690870" cy="4465320"/>
            <a:chOff x="230124" y="1488947"/>
            <a:chExt cx="5690870" cy="4465320"/>
          </a:xfrm>
        </p:grpSpPr>
        <p:sp>
          <p:nvSpPr>
            <p:cNvPr id="11" name="object 11"/>
            <p:cNvSpPr/>
            <p:nvPr/>
          </p:nvSpPr>
          <p:spPr>
            <a:xfrm>
              <a:off x="230124" y="1488947"/>
              <a:ext cx="5690616" cy="446532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4132" y="1552955"/>
              <a:ext cx="5512308" cy="42870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5082" y="1533905"/>
              <a:ext cx="5550535" cy="4325620"/>
            </a:xfrm>
            <a:custGeom>
              <a:avLst/>
              <a:gdLst/>
              <a:ahLst/>
              <a:cxnLst/>
              <a:rect l="l" t="t" r="r" b="b"/>
              <a:pathLst>
                <a:path w="5550535" h="4325620">
                  <a:moveTo>
                    <a:pt x="0" y="4325112"/>
                  </a:moveTo>
                  <a:lnTo>
                    <a:pt x="5550408" y="4325112"/>
                  </a:lnTo>
                  <a:lnTo>
                    <a:pt x="5550408" y="0"/>
                  </a:lnTo>
                  <a:lnTo>
                    <a:pt x="0" y="0"/>
                  </a:lnTo>
                  <a:lnTo>
                    <a:pt x="0" y="4325112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63257" y="1527429"/>
            <a:ext cx="1976120" cy="41198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7355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Inquiry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Arial"/>
              <a:cs typeface="Arial"/>
            </a:endParaRPr>
          </a:p>
          <a:p>
            <a:pPr marL="490220">
              <a:lnSpc>
                <a:spcPct val="100000"/>
              </a:lnSpc>
            </a:pPr>
            <a:r>
              <a:rPr sz="1600" b="1" spc="-15" dirty="0">
                <a:latin typeface="Arial"/>
                <a:cs typeface="Arial"/>
              </a:rPr>
              <a:t>Action</a:t>
            </a:r>
            <a:endParaRPr sz="1600">
              <a:latin typeface="Arial"/>
              <a:cs typeface="Arial"/>
            </a:endParaRPr>
          </a:p>
          <a:p>
            <a:pPr marL="12700" marR="5080" indent="116205">
              <a:lnSpc>
                <a:spcPct val="256700"/>
              </a:lnSpc>
              <a:spcBef>
                <a:spcPts val="120"/>
              </a:spcBef>
            </a:pPr>
            <a:r>
              <a:rPr sz="1600" b="1" spc="-5" dirty="0">
                <a:latin typeface="Arial"/>
                <a:cs typeface="Arial"/>
              </a:rPr>
              <a:t>Nature </a:t>
            </a:r>
            <a:r>
              <a:rPr sz="1600" b="1" spc="-10" dirty="0">
                <a:latin typeface="Arial"/>
                <a:cs typeface="Arial"/>
              </a:rPr>
              <a:t>advocacy  </a:t>
            </a:r>
            <a:r>
              <a:rPr sz="1600" b="1" spc="-5" dirty="0">
                <a:latin typeface="Arial"/>
                <a:cs typeface="Arial"/>
              </a:rPr>
              <a:t>Skills </a:t>
            </a:r>
            <a:r>
              <a:rPr sz="1600" b="1" spc="-10" dirty="0">
                <a:latin typeface="Arial"/>
                <a:cs typeface="Arial"/>
              </a:rPr>
              <a:t>for </a:t>
            </a:r>
            <a:r>
              <a:rPr sz="1600" b="1" spc="-5" dirty="0">
                <a:latin typeface="Arial"/>
                <a:cs typeface="Arial"/>
              </a:rPr>
              <a:t>thinking  Working </a:t>
            </a:r>
            <a:r>
              <a:rPr sz="1600" b="1" spc="5" dirty="0">
                <a:latin typeface="Arial"/>
                <a:cs typeface="Arial"/>
              </a:rPr>
              <a:t>with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others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75260">
              <a:lnSpc>
                <a:spcPct val="100000"/>
              </a:lnSpc>
              <a:spcBef>
                <a:spcPts val="1215"/>
              </a:spcBef>
            </a:pPr>
            <a:r>
              <a:rPr sz="1600" b="1" spc="-5" dirty="0">
                <a:latin typeface="Arial"/>
                <a:cs typeface="Arial"/>
              </a:rPr>
              <a:t>Managing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self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75260">
              <a:lnSpc>
                <a:spcPct val="100000"/>
              </a:lnSpc>
              <a:spcBef>
                <a:spcPts val="1360"/>
              </a:spcBef>
            </a:pPr>
            <a:r>
              <a:rPr sz="1600" b="1" spc="-5" dirty="0">
                <a:latin typeface="Arial"/>
                <a:cs typeface="Arial"/>
              </a:rPr>
              <a:t>Communicating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408" y="308229"/>
            <a:ext cx="7242175" cy="1061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210" dirty="0"/>
              <a:t>JEROME </a:t>
            </a:r>
            <a:r>
              <a:rPr spc="-110" dirty="0"/>
              <a:t>BRUNER- </a:t>
            </a:r>
            <a:r>
              <a:rPr spc="-65" dirty="0"/>
              <a:t>spiral </a:t>
            </a:r>
            <a:r>
              <a:rPr spc="-45" dirty="0"/>
              <a:t>curriculum  </a:t>
            </a:r>
            <a:r>
              <a:rPr spc="-25" dirty="0"/>
              <a:t>and </a:t>
            </a:r>
            <a:r>
              <a:rPr spc="30" dirty="0"/>
              <a:t>the </a:t>
            </a:r>
            <a:r>
              <a:rPr spc="-265" dirty="0"/>
              <a:t>CPA</a:t>
            </a:r>
            <a:r>
              <a:rPr spc="-45" dirty="0"/>
              <a:t> </a:t>
            </a:r>
            <a:r>
              <a:rPr spc="10" dirty="0"/>
              <a:t>model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20177" y="1897372"/>
            <a:ext cx="4505325" cy="3757295"/>
            <a:chOff x="4520177" y="1897372"/>
            <a:chExt cx="4505325" cy="3757295"/>
          </a:xfrm>
        </p:grpSpPr>
        <p:sp>
          <p:nvSpPr>
            <p:cNvPr id="4" name="object 4"/>
            <p:cNvSpPr/>
            <p:nvPr/>
          </p:nvSpPr>
          <p:spPr>
            <a:xfrm>
              <a:off x="4520177" y="1897372"/>
              <a:ext cx="4504956" cy="37566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5048" y="1943099"/>
              <a:ext cx="4344924" cy="36057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55998" y="1924049"/>
              <a:ext cx="4383405" cy="3644265"/>
            </a:xfrm>
            <a:custGeom>
              <a:avLst/>
              <a:gdLst/>
              <a:ahLst/>
              <a:cxnLst/>
              <a:rect l="l" t="t" r="r" b="b"/>
              <a:pathLst>
                <a:path w="4383405" h="3644265">
                  <a:moveTo>
                    <a:pt x="0" y="3643884"/>
                  </a:moveTo>
                  <a:lnTo>
                    <a:pt x="4383024" y="3643884"/>
                  </a:lnTo>
                  <a:lnTo>
                    <a:pt x="4383024" y="0"/>
                  </a:lnTo>
                  <a:lnTo>
                    <a:pt x="0" y="0"/>
                  </a:lnTo>
                  <a:lnTo>
                    <a:pt x="0" y="3643884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6673" y="1962897"/>
            <a:ext cx="4340860" cy="3691254"/>
            <a:chOff x="106673" y="1962897"/>
            <a:chExt cx="4340860" cy="3691254"/>
          </a:xfrm>
        </p:grpSpPr>
        <p:sp>
          <p:nvSpPr>
            <p:cNvPr id="8" name="object 8"/>
            <p:cNvSpPr/>
            <p:nvPr/>
          </p:nvSpPr>
          <p:spPr>
            <a:xfrm>
              <a:off x="106673" y="1962897"/>
              <a:ext cx="4340364" cy="36911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1544" y="2008632"/>
              <a:ext cx="4180332" cy="35402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2494" y="1989582"/>
              <a:ext cx="4218940" cy="3578860"/>
            </a:xfrm>
            <a:custGeom>
              <a:avLst/>
              <a:gdLst/>
              <a:ahLst/>
              <a:cxnLst/>
              <a:rect l="l" t="t" r="r" b="b"/>
              <a:pathLst>
                <a:path w="4218940" h="3578860">
                  <a:moveTo>
                    <a:pt x="0" y="3578352"/>
                  </a:moveTo>
                  <a:lnTo>
                    <a:pt x="4218432" y="3578352"/>
                  </a:lnTo>
                  <a:lnTo>
                    <a:pt x="4218432" y="0"/>
                  </a:lnTo>
                  <a:lnTo>
                    <a:pt x="0" y="0"/>
                  </a:lnTo>
                  <a:lnTo>
                    <a:pt x="0" y="3578352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408" y="308229"/>
            <a:ext cx="7416165" cy="1061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65" dirty="0"/>
              <a:t>LEV</a:t>
            </a:r>
            <a:r>
              <a:rPr spc="-15" dirty="0"/>
              <a:t> </a:t>
            </a:r>
            <a:r>
              <a:rPr spc="-155" dirty="0"/>
              <a:t>VYGOTSKY-</a:t>
            </a:r>
          </a:p>
          <a:p>
            <a:pPr marL="12700">
              <a:lnSpc>
                <a:spcPct val="100000"/>
              </a:lnSpc>
            </a:pPr>
            <a:r>
              <a:rPr spc="-80" dirty="0"/>
              <a:t>ZONE </a:t>
            </a:r>
            <a:r>
              <a:rPr spc="-195" dirty="0"/>
              <a:t>OF </a:t>
            </a:r>
            <a:r>
              <a:rPr spc="-70" dirty="0"/>
              <a:t>PROXIMAL</a:t>
            </a:r>
            <a:r>
              <a:rPr spc="240" dirty="0"/>
              <a:t> </a:t>
            </a:r>
            <a:r>
              <a:rPr spc="-135" dirty="0"/>
              <a:t>DEVELOPMENT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4176" y="1921725"/>
            <a:ext cx="4243070" cy="3586479"/>
            <a:chOff x="44176" y="1921725"/>
            <a:chExt cx="4243070" cy="3586479"/>
          </a:xfrm>
        </p:grpSpPr>
        <p:sp>
          <p:nvSpPr>
            <p:cNvPr id="4" name="object 4"/>
            <p:cNvSpPr/>
            <p:nvPr/>
          </p:nvSpPr>
          <p:spPr>
            <a:xfrm>
              <a:off x="44176" y="1921725"/>
              <a:ext cx="4242855" cy="35860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9059" y="1967484"/>
              <a:ext cx="4082796" cy="34350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009" y="1948434"/>
              <a:ext cx="4121150" cy="3473450"/>
            </a:xfrm>
            <a:custGeom>
              <a:avLst/>
              <a:gdLst/>
              <a:ahLst/>
              <a:cxnLst/>
              <a:rect l="l" t="t" r="r" b="b"/>
              <a:pathLst>
                <a:path w="4121150" h="3473450">
                  <a:moveTo>
                    <a:pt x="0" y="3473196"/>
                  </a:moveTo>
                  <a:lnTo>
                    <a:pt x="4120896" y="3473196"/>
                  </a:lnTo>
                  <a:lnTo>
                    <a:pt x="4120896" y="0"/>
                  </a:lnTo>
                  <a:lnTo>
                    <a:pt x="0" y="0"/>
                  </a:lnTo>
                  <a:lnTo>
                    <a:pt x="0" y="347319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472937" y="2569419"/>
            <a:ext cx="4579620" cy="2463165"/>
            <a:chOff x="4472937" y="2569419"/>
            <a:chExt cx="4579620" cy="2463165"/>
          </a:xfrm>
        </p:grpSpPr>
        <p:sp>
          <p:nvSpPr>
            <p:cNvPr id="8" name="object 8"/>
            <p:cNvSpPr/>
            <p:nvPr/>
          </p:nvSpPr>
          <p:spPr>
            <a:xfrm>
              <a:off x="4472937" y="2569419"/>
              <a:ext cx="4579626" cy="24628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27804" y="2615183"/>
              <a:ext cx="4419600" cy="231190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08754" y="2596133"/>
              <a:ext cx="4457700" cy="2350135"/>
            </a:xfrm>
            <a:custGeom>
              <a:avLst/>
              <a:gdLst/>
              <a:ahLst/>
              <a:cxnLst/>
              <a:rect l="l" t="t" r="r" b="b"/>
              <a:pathLst>
                <a:path w="4457700" h="2350135">
                  <a:moveTo>
                    <a:pt x="0" y="2350008"/>
                  </a:moveTo>
                  <a:lnTo>
                    <a:pt x="4457700" y="2350008"/>
                  </a:lnTo>
                  <a:lnTo>
                    <a:pt x="4457700" y="0"/>
                  </a:lnTo>
                  <a:lnTo>
                    <a:pt x="0" y="0"/>
                  </a:lnTo>
                  <a:lnTo>
                    <a:pt x="0" y="2350008"/>
                  </a:lnTo>
                  <a:close/>
                </a:path>
              </a:pathLst>
            </a:custGeom>
            <a:ln w="38099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24583"/>
            <a:ext cx="5179060" cy="5233670"/>
            <a:chOff x="0" y="1624583"/>
            <a:chExt cx="5179060" cy="5233670"/>
          </a:xfrm>
        </p:grpSpPr>
        <p:sp>
          <p:nvSpPr>
            <p:cNvPr id="3" name="object 3"/>
            <p:cNvSpPr/>
            <p:nvPr/>
          </p:nvSpPr>
          <p:spPr>
            <a:xfrm>
              <a:off x="82295" y="1624583"/>
              <a:ext cx="5096256" cy="43251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6303" y="1688591"/>
              <a:ext cx="4917948" cy="41468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7253" y="1669541"/>
              <a:ext cx="4956175" cy="4185285"/>
            </a:xfrm>
            <a:custGeom>
              <a:avLst/>
              <a:gdLst/>
              <a:ahLst/>
              <a:cxnLst/>
              <a:rect l="l" t="t" r="r" b="b"/>
              <a:pathLst>
                <a:path w="4956175" h="4185285">
                  <a:moveTo>
                    <a:pt x="0" y="4184904"/>
                  </a:moveTo>
                  <a:lnTo>
                    <a:pt x="4956048" y="4184904"/>
                  </a:lnTo>
                  <a:lnTo>
                    <a:pt x="4956048" y="0"/>
                  </a:lnTo>
                  <a:lnTo>
                    <a:pt x="0" y="0"/>
                  </a:lnTo>
                  <a:lnTo>
                    <a:pt x="0" y="4184904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185" dirty="0"/>
              <a:t>REGGIO </a:t>
            </a:r>
            <a:r>
              <a:rPr spc="5" dirty="0"/>
              <a:t>EMILIA- </a:t>
            </a:r>
            <a:r>
              <a:rPr spc="55" dirty="0"/>
              <a:t>100 </a:t>
            </a:r>
            <a:r>
              <a:rPr spc="-70" dirty="0"/>
              <a:t>languages </a:t>
            </a:r>
            <a:r>
              <a:rPr spc="55" dirty="0"/>
              <a:t>of  </a:t>
            </a:r>
            <a:r>
              <a:rPr spc="-40" dirty="0"/>
              <a:t>children.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279114" y="1642839"/>
            <a:ext cx="3813175" cy="4226560"/>
            <a:chOff x="5279114" y="1642839"/>
            <a:chExt cx="3813175" cy="4226560"/>
          </a:xfrm>
        </p:grpSpPr>
        <p:sp>
          <p:nvSpPr>
            <p:cNvPr id="8" name="object 8"/>
            <p:cNvSpPr/>
            <p:nvPr/>
          </p:nvSpPr>
          <p:spPr>
            <a:xfrm>
              <a:off x="5279114" y="1642839"/>
              <a:ext cx="3813091" cy="42261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3999" y="1688591"/>
              <a:ext cx="3653028" cy="40751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14949" y="1669541"/>
              <a:ext cx="3691254" cy="4113529"/>
            </a:xfrm>
            <a:custGeom>
              <a:avLst/>
              <a:gdLst/>
              <a:ahLst/>
              <a:cxnLst/>
              <a:rect l="l" t="t" r="r" b="b"/>
              <a:pathLst>
                <a:path w="3691254" h="4113529">
                  <a:moveTo>
                    <a:pt x="0" y="4113276"/>
                  </a:moveTo>
                  <a:lnTo>
                    <a:pt x="3691128" y="4113276"/>
                  </a:lnTo>
                  <a:lnTo>
                    <a:pt x="3691128" y="0"/>
                  </a:lnTo>
                  <a:lnTo>
                    <a:pt x="0" y="0"/>
                  </a:lnTo>
                  <a:lnTo>
                    <a:pt x="0" y="4113276"/>
                  </a:lnTo>
                  <a:close/>
                </a:path>
              </a:pathLst>
            </a:custGeom>
            <a:ln w="38100">
              <a:solidFill>
                <a:srgbClr val="2554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@Drswatipopatvats@gmail.com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85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1633" y="2273400"/>
            <a:ext cx="7972425" cy="3472815"/>
            <a:chOff x="908844" y="1888200"/>
            <a:chExt cx="10629900" cy="46304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8844" y="1888200"/>
              <a:ext cx="6085775" cy="46299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4899" y="2052828"/>
              <a:ext cx="5708904" cy="43144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67144" y="2142744"/>
              <a:ext cx="4671059" cy="40767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337266"/>
            <a:ext cx="6808946" cy="157975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marR="3810">
              <a:spcBef>
                <a:spcPts val="79"/>
              </a:spcBef>
              <a:tabLst>
                <a:tab pos="6228874" algn="l"/>
              </a:tabLst>
            </a:pPr>
            <a:r>
              <a:rPr spc="-15" dirty="0"/>
              <a:t>ABRAHAM</a:t>
            </a:r>
            <a:r>
              <a:rPr spc="-161" dirty="0"/>
              <a:t> </a:t>
            </a:r>
            <a:r>
              <a:rPr spc="-8" dirty="0"/>
              <a:t>MASLOW-</a:t>
            </a:r>
            <a:r>
              <a:rPr spc="-127" dirty="0"/>
              <a:t> </a:t>
            </a:r>
            <a:r>
              <a:rPr spc="-8" dirty="0"/>
              <a:t>understanding</a:t>
            </a:r>
            <a:r>
              <a:rPr lang="en-US" spc="-8" dirty="0"/>
              <a:t> th</a:t>
            </a:r>
            <a:r>
              <a:rPr spc="-19" dirty="0"/>
              <a:t>e </a:t>
            </a:r>
            <a:r>
              <a:rPr spc="-60" dirty="0"/>
              <a:t>hierarchy</a:t>
            </a:r>
            <a:r>
              <a:rPr spc="-68" dirty="0"/>
              <a:t> </a:t>
            </a:r>
            <a:r>
              <a:rPr dirty="0"/>
              <a:t>of</a:t>
            </a:r>
            <a:r>
              <a:rPr spc="75" dirty="0"/>
              <a:t> </a:t>
            </a:r>
            <a:r>
              <a:rPr spc="-8" dirty="0"/>
              <a:t>needs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28169" y="2585752"/>
            <a:ext cx="1928813" cy="222560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009174" algn="r">
              <a:spcBef>
                <a:spcPts val="75"/>
              </a:spcBef>
            </a:pPr>
            <a:r>
              <a:rPr b="1" dirty="0">
                <a:latin typeface="Arial"/>
                <a:cs typeface="Arial"/>
              </a:rPr>
              <a:t>In the</a:t>
            </a:r>
            <a:r>
              <a:rPr b="1" spc="19" dirty="0">
                <a:latin typeface="Arial"/>
                <a:cs typeface="Arial"/>
              </a:rPr>
              <a:t> </a:t>
            </a:r>
            <a:r>
              <a:rPr b="1" spc="-34" dirty="0">
                <a:latin typeface="Arial"/>
                <a:cs typeface="Arial"/>
              </a:rPr>
              <a:t>IB </a:t>
            </a:r>
            <a:r>
              <a:rPr b="1" spc="-26" dirty="0">
                <a:latin typeface="Arial"/>
                <a:cs typeface="Arial"/>
              </a:rPr>
              <a:t>curriculum</a:t>
            </a:r>
            <a:r>
              <a:rPr b="1" spc="-83" dirty="0">
                <a:latin typeface="Arial"/>
                <a:cs typeface="Arial"/>
              </a:rPr>
              <a:t> </a:t>
            </a:r>
            <a:r>
              <a:rPr b="1" spc="-19" dirty="0">
                <a:latin typeface="Arial"/>
                <a:cs typeface="Arial"/>
              </a:rPr>
              <a:t>the </a:t>
            </a:r>
            <a:r>
              <a:rPr b="1" dirty="0">
                <a:latin typeface="Arial"/>
                <a:cs typeface="Arial"/>
              </a:rPr>
              <a:t>unhurried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-23" dirty="0">
                <a:latin typeface="Arial"/>
                <a:cs typeface="Arial"/>
              </a:rPr>
              <a:t>agenda</a:t>
            </a:r>
            <a:endParaRPr>
              <a:latin typeface="Arial"/>
              <a:cs typeface="Arial"/>
            </a:endParaRPr>
          </a:p>
          <a:p>
            <a:pPr marL="144304" marR="5239" indent="468630" algn="just"/>
            <a:r>
              <a:rPr b="1" dirty="0">
                <a:latin typeface="Arial"/>
                <a:cs typeface="Arial"/>
              </a:rPr>
              <a:t>and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15" dirty="0">
                <a:latin typeface="Arial"/>
                <a:cs typeface="Arial"/>
              </a:rPr>
              <a:t>care</a:t>
            </a:r>
            <a:r>
              <a:rPr b="1" spc="-68" dirty="0">
                <a:latin typeface="Arial"/>
                <a:cs typeface="Arial"/>
              </a:rPr>
              <a:t> </a:t>
            </a:r>
            <a:r>
              <a:rPr b="1" spc="-19" dirty="0">
                <a:latin typeface="Arial"/>
                <a:cs typeface="Arial"/>
              </a:rPr>
              <a:t>for </a:t>
            </a:r>
            <a:r>
              <a:rPr b="1" spc="-8" dirty="0">
                <a:latin typeface="Arial"/>
                <a:cs typeface="Arial"/>
              </a:rPr>
              <a:t>children</a:t>
            </a:r>
            <a:r>
              <a:rPr b="1" spc="-83" dirty="0">
                <a:latin typeface="Arial"/>
                <a:cs typeface="Arial"/>
              </a:rPr>
              <a:t> </a:t>
            </a:r>
            <a:r>
              <a:rPr b="1" spc="-68" dirty="0">
                <a:latin typeface="Arial"/>
                <a:cs typeface="Arial"/>
              </a:rPr>
              <a:t>sets</a:t>
            </a:r>
            <a:r>
              <a:rPr b="1" spc="-56" dirty="0">
                <a:latin typeface="Arial"/>
                <a:cs typeface="Arial"/>
              </a:rPr>
              <a:t> </a:t>
            </a:r>
            <a:r>
              <a:rPr b="1" spc="-19" dirty="0">
                <a:latin typeface="Arial"/>
                <a:cs typeface="Arial"/>
              </a:rPr>
              <a:t>the </a:t>
            </a:r>
            <a:r>
              <a:rPr b="1" dirty="0">
                <a:latin typeface="Arial"/>
                <a:cs typeface="Arial"/>
              </a:rPr>
              <a:t>stage</a:t>
            </a:r>
            <a:r>
              <a:rPr b="1" spc="68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to</a:t>
            </a:r>
            <a:r>
              <a:rPr b="1" spc="139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achieve </a:t>
            </a:r>
            <a:r>
              <a:rPr b="1" dirty="0">
                <a:latin typeface="Arial"/>
                <a:cs typeface="Arial"/>
              </a:rPr>
              <a:t>the</a:t>
            </a:r>
            <a:r>
              <a:rPr b="1" spc="60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hierarchy</a:t>
            </a:r>
            <a:r>
              <a:rPr b="1" spc="-68" dirty="0">
                <a:latin typeface="Arial"/>
                <a:cs typeface="Arial"/>
              </a:rPr>
              <a:t> </a:t>
            </a:r>
            <a:r>
              <a:rPr b="1" spc="-19" dirty="0">
                <a:latin typeface="Arial"/>
                <a:cs typeface="Arial"/>
              </a:rPr>
              <a:t>of</a:t>
            </a:r>
            <a:endParaRPr>
              <a:latin typeface="Arial"/>
              <a:cs typeface="Arial"/>
            </a:endParaRPr>
          </a:p>
          <a:p>
            <a:pPr marR="10953" algn="r">
              <a:spcBef>
                <a:spcPts val="4"/>
              </a:spcBef>
            </a:pPr>
            <a:r>
              <a:rPr b="1" spc="-8" dirty="0">
                <a:latin typeface="Arial"/>
                <a:cs typeface="Arial"/>
              </a:rPr>
              <a:t>needs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7416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6200"/>
            <a:ext cx="9144000" cy="65532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5400" y="6662926"/>
              <a:ext cx="3259836" cy="1691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9290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4800"/>
            <a:ext cx="9144000" cy="62484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0416" y="6609586"/>
              <a:ext cx="4274820" cy="2225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7741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17522" y="2040827"/>
            <a:ext cx="3720941" cy="308764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80975" marR="3810" indent="-171450">
              <a:lnSpc>
                <a:spcPct val="70000"/>
              </a:lnSpc>
              <a:spcBef>
                <a:spcPts val="720"/>
              </a:spcBef>
              <a:buFont typeface="Arial"/>
              <a:buChar char="•"/>
              <a:tabLst>
                <a:tab pos="180975" algn="l"/>
              </a:tabLst>
            </a:pPr>
            <a:r>
              <a:rPr spc="-8" dirty="0">
                <a:latin typeface="Calibri"/>
                <a:cs typeface="Calibri"/>
              </a:rPr>
              <a:t>Tuning</a:t>
            </a:r>
            <a:r>
              <a:rPr spc="-38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In-</a:t>
            </a:r>
            <a:r>
              <a:rPr spc="-26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Prior</a:t>
            </a:r>
            <a:r>
              <a:rPr spc="-26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knowledge-</a:t>
            </a:r>
            <a:r>
              <a:rPr dirty="0">
                <a:latin typeface="Calibri"/>
                <a:cs typeface="Calibri"/>
              </a:rPr>
              <a:t>prepare</a:t>
            </a:r>
            <a:r>
              <a:rPr spc="-26" dirty="0">
                <a:latin typeface="Calibri"/>
                <a:cs typeface="Calibri"/>
              </a:rPr>
              <a:t> </a:t>
            </a:r>
            <a:r>
              <a:rPr spc="-19" dirty="0">
                <a:latin typeface="Calibri"/>
                <a:cs typeface="Calibri"/>
              </a:rPr>
              <a:t>to </a:t>
            </a:r>
            <a:r>
              <a:rPr dirty="0">
                <a:latin typeface="Calibri"/>
                <a:cs typeface="Calibri"/>
              </a:rPr>
              <a:t>find</a:t>
            </a:r>
            <a:r>
              <a:rPr spc="-1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out</a:t>
            </a:r>
            <a:r>
              <a:rPr spc="-11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more</a:t>
            </a:r>
            <a:endParaRPr>
              <a:latin typeface="Calibri"/>
              <a:cs typeface="Calibri"/>
            </a:endParaRPr>
          </a:p>
          <a:p>
            <a:pPr marL="180975" marR="346710" indent="-171450">
              <a:lnSpc>
                <a:spcPct val="70000"/>
              </a:lnSpc>
              <a:spcBef>
                <a:spcPts val="750"/>
              </a:spcBef>
              <a:buFont typeface="Arial"/>
              <a:buChar char="•"/>
              <a:tabLst>
                <a:tab pos="180975" algn="l"/>
              </a:tabLst>
            </a:pPr>
            <a:r>
              <a:rPr dirty="0">
                <a:latin typeface="Calibri"/>
                <a:cs typeface="Calibri"/>
              </a:rPr>
              <a:t>Finding</a:t>
            </a:r>
            <a:r>
              <a:rPr spc="-2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Out-</a:t>
            </a:r>
            <a:r>
              <a:rPr spc="-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learning</a:t>
            </a:r>
            <a:r>
              <a:rPr spc="-11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experiences- </a:t>
            </a:r>
            <a:r>
              <a:rPr dirty="0">
                <a:latin typeface="Calibri"/>
                <a:cs typeface="Calibri"/>
              </a:rPr>
              <a:t>finding </a:t>
            </a:r>
            <a:r>
              <a:rPr spc="-8" dirty="0">
                <a:latin typeface="Calibri"/>
                <a:cs typeface="Calibri"/>
              </a:rPr>
              <a:t>information</a:t>
            </a:r>
            <a:endParaRPr>
              <a:latin typeface="Calibri"/>
              <a:cs typeface="Calibri"/>
            </a:endParaRPr>
          </a:p>
          <a:p>
            <a:pPr marL="180975" marR="704374" indent="-171450">
              <a:lnSpc>
                <a:spcPct val="70000"/>
              </a:lnSpc>
              <a:spcBef>
                <a:spcPts val="758"/>
              </a:spcBef>
              <a:buFont typeface="Arial"/>
              <a:buChar char="•"/>
              <a:tabLst>
                <a:tab pos="180975" algn="l"/>
              </a:tabLst>
            </a:pPr>
            <a:r>
              <a:rPr dirty="0">
                <a:latin typeface="Calibri"/>
                <a:cs typeface="Calibri"/>
              </a:rPr>
              <a:t>Sorting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Out-Processing-sorting information</a:t>
            </a:r>
            <a:endParaRPr>
              <a:latin typeface="Calibri"/>
              <a:cs typeface="Calibri"/>
            </a:endParaRPr>
          </a:p>
          <a:p>
            <a:pPr marL="180975" marR="176689" indent="-171450">
              <a:lnSpc>
                <a:spcPct val="70000"/>
              </a:lnSpc>
              <a:spcBef>
                <a:spcPts val="746"/>
              </a:spcBef>
              <a:buFont typeface="Arial"/>
              <a:buChar char="•"/>
              <a:tabLst>
                <a:tab pos="180975" algn="l"/>
              </a:tabLst>
            </a:pPr>
            <a:r>
              <a:rPr dirty="0">
                <a:latin typeface="Calibri"/>
                <a:cs typeface="Calibri"/>
              </a:rPr>
              <a:t>Going</a:t>
            </a:r>
            <a:r>
              <a:rPr spc="-19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Further-</a:t>
            </a:r>
            <a:r>
              <a:rPr spc="-19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Extending-</a:t>
            </a:r>
            <a:r>
              <a:rPr spc="-19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individual </a:t>
            </a:r>
            <a:r>
              <a:rPr dirty="0">
                <a:latin typeface="Calibri"/>
                <a:cs typeface="Calibri"/>
              </a:rPr>
              <a:t>or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group</a:t>
            </a:r>
            <a:r>
              <a:rPr spc="-23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research</a:t>
            </a:r>
            <a:endParaRPr>
              <a:latin typeface="Calibri"/>
              <a:cs typeface="Calibri"/>
            </a:endParaRPr>
          </a:p>
          <a:p>
            <a:pPr marL="180975" marR="198120" indent="-171450">
              <a:lnSpc>
                <a:spcPct val="70000"/>
              </a:lnSpc>
              <a:spcBef>
                <a:spcPts val="746"/>
              </a:spcBef>
              <a:buFont typeface="Arial"/>
              <a:buChar char="•"/>
              <a:tabLst>
                <a:tab pos="180975" algn="l"/>
              </a:tabLst>
            </a:pPr>
            <a:r>
              <a:rPr dirty="0">
                <a:latin typeface="Calibri"/>
                <a:cs typeface="Calibri"/>
              </a:rPr>
              <a:t>Drawing</a:t>
            </a:r>
            <a:r>
              <a:rPr spc="-71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Conclusions/Reflection- </a:t>
            </a:r>
            <a:r>
              <a:rPr dirty="0">
                <a:latin typeface="Calibri"/>
                <a:cs typeface="Calibri"/>
              </a:rPr>
              <a:t>Make</a:t>
            </a:r>
            <a:r>
              <a:rPr spc="-49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connections-</a:t>
            </a:r>
            <a:r>
              <a:rPr dirty="0">
                <a:latin typeface="Calibri"/>
                <a:cs typeface="Calibri"/>
              </a:rPr>
              <a:t>draw</a:t>
            </a:r>
            <a:r>
              <a:rPr spc="-38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conclusion- self/peer/group/teacher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assess</a:t>
            </a:r>
            <a:endParaRPr>
              <a:latin typeface="Calibri"/>
              <a:cs typeface="Calibri"/>
            </a:endParaRPr>
          </a:p>
          <a:p>
            <a:pPr marL="180499" indent="-170974">
              <a:lnSpc>
                <a:spcPts val="1838"/>
              </a:lnSpc>
              <a:spcBef>
                <a:spcPts val="109"/>
              </a:spcBef>
              <a:buFont typeface="Arial"/>
              <a:buChar char="•"/>
              <a:tabLst>
                <a:tab pos="180499" algn="l"/>
              </a:tabLst>
            </a:pPr>
            <a:r>
              <a:rPr spc="-15" dirty="0">
                <a:latin typeface="Calibri"/>
                <a:cs typeface="Calibri"/>
              </a:rPr>
              <a:t>Taking</a:t>
            </a:r>
            <a:r>
              <a:rPr spc="-38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Action-</a:t>
            </a:r>
            <a:r>
              <a:rPr spc="-38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what</a:t>
            </a:r>
            <a:r>
              <a:rPr spc="-4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other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questions</a:t>
            </a:r>
            <a:endParaRPr>
              <a:latin typeface="Calibri"/>
              <a:cs typeface="Calibri"/>
            </a:endParaRPr>
          </a:p>
          <a:p>
            <a:pPr marL="180975">
              <a:lnSpc>
                <a:spcPts val="1838"/>
              </a:lnSpc>
            </a:pPr>
            <a:r>
              <a:rPr dirty="0">
                <a:latin typeface="Calibri"/>
                <a:cs typeface="Calibri"/>
              </a:rPr>
              <a:t>do</a:t>
            </a:r>
            <a:r>
              <a:rPr spc="-1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</a:t>
            </a:r>
            <a:r>
              <a:rPr spc="-4" dirty="0">
                <a:latin typeface="Calibri"/>
                <a:cs typeface="Calibri"/>
              </a:rPr>
              <a:t> </a:t>
            </a:r>
            <a:r>
              <a:rPr spc="-8" dirty="0">
                <a:latin typeface="Calibri"/>
                <a:cs typeface="Calibri"/>
              </a:rPr>
              <a:t>have?</a:t>
            </a:r>
            <a:endParaRPr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61337"/>
            <a:ext cx="5257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63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2400"/>
            <a:ext cx="9144000" cy="6477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0416" y="6609586"/>
              <a:ext cx="4274820" cy="2225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4603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01DBD7-7935-2560-219D-112D8CF3E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8" y="1333500"/>
            <a:ext cx="721042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95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57250"/>
            <a:ext cx="9144000" cy="51435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00883" y="214884"/>
              <a:ext cx="6873240" cy="33314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75738" y="189737"/>
              <a:ext cx="6924040" cy="3382010"/>
            </a:xfrm>
            <a:custGeom>
              <a:avLst/>
              <a:gdLst/>
              <a:ahLst/>
              <a:cxnLst/>
              <a:rect l="l" t="t" r="r" b="b"/>
              <a:pathLst>
                <a:path w="6924040" h="3382010">
                  <a:moveTo>
                    <a:pt x="0" y="3381755"/>
                  </a:moveTo>
                  <a:lnTo>
                    <a:pt x="6923531" y="3381755"/>
                  </a:lnTo>
                  <a:lnTo>
                    <a:pt x="6923531" y="0"/>
                  </a:lnTo>
                  <a:lnTo>
                    <a:pt x="0" y="0"/>
                  </a:lnTo>
                  <a:lnTo>
                    <a:pt x="0" y="3381755"/>
                  </a:lnTo>
                  <a:close/>
                </a:path>
              </a:pathLst>
            </a:custGeom>
            <a:ln w="502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6" name="object 6"/>
            <p:cNvSpPr/>
            <p:nvPr/>
          </p:nvSpPr>
          <p:spPr>
            <a:xfrm>
              <a:off x="2500883" y="3648455"/>
              <a:ext cx="6979920" cy="3107690"/>
            </a:xfrm>
            <a:custGeom>
              <a:avLst/>
              <a:gdLst/>
              <a:ahLst/>
              <a:cxnLst/>
              <a:rect l="l" t="t" r="r" b="b"/>
              <a:pathLst>
                <a:path w="6979920" h="3107690">
                  <a:moveTo>
                    <a:pt x="6979920" y="0"/>
                  </a:moveTo>
                  <a:lnTo>
                    <a:pt x="0" y="0"/>
                  </a:lnTo>
                  <a:lnTo>
                    <a:pt x="0" y="3107436"/>
                  </a:lnTo>
                  <a:lnTo>
                    <a:pt x="6979920" y="3107436"/>
                  </a:lnTo>
                  <a:lnTo>
                    <a:pt x="697992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49060" y="3601403"/>
            <a:ext cx="2687478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CONNECT</a:t>
            </a:r>
            <a:r>
              <a:rPr sz="2100" u="sng" spc="-4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1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WITH</a:t>
            </a:r>
            <a:r>
              <a:rPr sz="2100" u="sng" spc="-71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1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ME</a:t>
            </a:r>
            <a:r>
              <a:rPr sz="2100" u="sng" spc="-7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100" u="sng" spc="-19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ON-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58453" y="4241768"/>
            <a:ext cx="333232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u="sng" spc="-8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drswatipopatvats@gmail.com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38239" y="4881600"/>
            <a:ext cx="2109788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u="sng" spc="-34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www.eca-</a:t>
            </a:r>
            <a:r>
              <a:rPr sz="2100" b="1" u="sng" spc="-8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india.org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7428" y="5522138"/>
            <a:ext cx="1371123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b="1" spc="-8" dirty="0">
                <a:latin typeface="Calibri"/>
                <a:cs typeface="Calibri"/>
              </a:rPr>
              <a:t>7506639870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25312" y="5814440"/>
            <a:ext cx="3206115" cy="16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44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213</Words>
  <Application>Microsoft Macintosh PowerPoint</Application>
  <PresentationFormat>On-screen Show (4:3)</PresentationFormat>
  <Paragraphs>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IB AND NCF 2022 = “GLOCAL” EDUCATIONAL THEORIES  </vt:lpstr>
      <vt:lpstr>PowerPoint Presentation</vt:lpstr>
      <vt:lpstr>BLOOM’s TAXONOMY</vt:lpstr>
      <vt:lpstr>CAROL DWECK- Growth v/s Fixed  Mindset</vt:lpstr>
      <vt:lpstr>DAP- Developmentally Appropriate  Practice</vt:lpstr>
      <vt:lpstr>RABINDRANATH TAGORE- educational  philosophy</vt:lpstr>
      <vt:lpstr>JEROME BRUNER- spiral curriculum  and the CPA model</vt:lpstr>
      <vt:lpstr>LEV VYGOTSKY- ZONE OF PROXIMAL DEVELOPMENT</vt:lpstr>
      <vt:lpstr>REGGIO EMILIA- 100 languages of  children.</vt:lpstr>
      <vt:lpstr>PowerPoint Presentation</vt:lpstr>
      <vt:lpstr>ABRAHAM MASLOW- understanding the hierarchy of needs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CONNECT WITH ME ON-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ABRAHAM MASLOW- understanding  the hierarchy of needs</dc:title>
  <cp:lastModifiedBy>Swati Vats</cp:lastModifiedBy>
  <cp:revision>5</cp:revision>
  <dcterms:created xsi:type="dcterms:W3CDTF">2023-09-25T04:51:35Z</dcterms:created>
  <dcterms:modified xsi:type="dcterms:W3CDTF">2024-09-17T12:08:43Z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2023-09-25T00:00:00Z</vt:filetime>
  </property>
</Properties>
</file>