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128" y="-5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0" y="200177"/>
            <a:ext cx="12192000" cy="775778"/>
          </a:xfrm>
          <a:prstGeom prst="rect">
            <a:avLst/>
          </a:prstGeom>
        </p:spPr>
        <p:txBody>
          <a:bodyPr vert="horz" lIns="91440" tIns="45720" rIns="91440" bIns="45720" rtlCol="0" anchor="ctr">
            <a:normAutofit/>
          </a:bodyPr>
          <a:lstStyle>
            <a:lvl1pPr algn="ctr">
              <a:defRPr sz="4800" b="1">
                <a:solidFill>
                  <a:schemeClr val="tx1">
                    <a:lumMod val="65000"/>
                    <a:lumOff val="35000"/>
                  </a:schemeClr>
                </a:solidFill>
              </a:defRPr>
            </a:lvl1pPr>
          </a:lstStyle>
          <a:p>
            <a:r>
              <a:rPr lang="en-US" dirty="0"/>
              <a:t>Click to edit Master title style</a:t>
            </a:r>
          </a:p>
        </p:txBody>
      </p:sp>
      <p:sp>
        <p:nvSpPr>
          <p:cNvPr id="8" name="Rectangle 6">
            <a:extLst>
              <a:ext uri="{FF2B5EF4-FFF2-40B4-BE49-F238E27FC236}">
                <a16:creationId xmlns:a16="http://schemas.microsoft.com/office/drawing/2014/main" xmlns="" id="{55674156-3125-48CE-B7AD-16F5FF6CA05A}"/>
              </a:ext>
            </a:extLst>
          </p:cNvPr>
          <p:cNvSpPr/>
          <p:nvPr userDrawn="1"/>
        </p:nvSpPr>
        <p:spPr>
          <a:xfrm>
            <a:off x="0" y="6597352"/>
            <a:ext cx="12192000" cy="2606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0" name="텍스트 개체 틀 2">
            <a:extLst>
              <a:ext uri="{FF2B5EF4-FFF2-40B4-BE49-F238E27FC236}">
                <a16:creationId xmlns:a16="http://schemas.microsoft.com/office/drawing/2014/main" xmlns="" id="{BEA53C6E-B822-48C1-AE43-123E9E431F64}"/>
              </a:ext>
            </a:extLst>
          </p:cNvPr>
          <p:cNvSpPr>
            <a:spLocks noGrp="1"/>
          </p:cNvSpPr>
          <p:nvPr>
            <p:ph type="body" sz="quarter" idx="41" hasCustomPrompt="1"/>
          </p:nvPr>
        </p:nvSpPr>
        <p:spPr>
          <a:xfrm>
            <a:off x="0" y="1005381"/>
            <a:ext cx="12192000" cy="419379"/>
          </a:xfrm>
          <a:prstGeom prst="rect">
            <a:avLst/>
          </a:prstGeom>
        </p:spPr>
        <p:txBody>
          <a:bodyPr anchor="ctr"/>
          <a:lstStyle>
            <a:lvl1pPr marL="0" marR="0" indent="0" algn="ctr" defTabSz="914400" rtl="0" eaLnBrk="1" fontAlgn="auto" latinLnBrk="1" hangingPunct="1">
              <a:lnSpc>
                <a:spcPct val="90000"/>
              </a:lnSpc>
              <a:spcBef>
                <a:spcPts val="1000"/>
              </a:spcBef>
              <a:spcAft>
                <a:spcPts val="0"/>
              </a:spcAft>
              <a:buClrTx/>
              <a:buSzTx/>
              <a:buFontTx/>
              <a:buNone/>
              <a:tabLst/>
              <a:defRPr sz="2400" b="0">
                <a:solidFill>
                  <a:schemeClr val="tx1">
                    <a:lumMod val="65000"/>
                    <a:lumOff val="35000"/>
                  </a:schemeClr>
                </a:solidFill>
              </a:defRPr>
            </a:lvl1pPr>
          </a:lstStyle>
          <a:p>
            <a:pPr marL="0" marR="0" lvl="0" indent="0" algn="ctr" defTabSz="914400" rtl="0" eaLnBrk="1" fontAlgn="auto" latinLnBrk="1" hangingPunct="1">
              <a:lnSpc>
                <a:spcPct val="90000"/>
              </a:lnSpc>
              <a:spcBef>
                <a:spcPts val="10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121991738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09306871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free-powerpoint-templates-desig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The Vats safety Cone </a:t>
            </a:r>
            <a:endParaRPr lang="en-US" dirty="0"/>
          </a:p>
        </p:txBody>
      </p:sp>
      <p:sp>
        <p:nvSpPr>
          <p:cNvPr id="53" name="Text Placeholder 52"/>
          <p:cNvSpPr>
            <a:spLocks noGrp="1"/>
          </p:cNvSpPr>
          <p:nvPr>
            <p:ph type="body" sz="quarter" idx="41"/>
          </p:nvPr>
        </p:nvSpPr>
        <p:spPr/>
        <p:txBody>
          <a:bodyPr/>
          <a:lstStyle/>
          <a:p>
            <a:r>
              <a:rPr lang="en-US" dirty="0" smtClean="0"/>
              <a:t> What adults need to keep in mind about safety of children at different stages </a:t>
            </a:r>
            <a:r>
              <a:rPr lang="en-US" smtClean="0"/>
              <a:t>of life</a:t>
            </a:r>
            <a:endParaRPr lang="en-US" dirty="0"/>
          </a:p>
        </p:txBody>
      </p:sp>
      <p:sp>
        <p:nvSpPr>
          <p:cNvPr id="54" name="TextBox 53">
            <a:extLst>
              <a:ext uri="{FF2B5EF4-FFF2-40B4-BE49-F238E27FC236}">
                <a16:creationId xmlns:a16="http://schemas.microsoft.com/office/drawing/2014/main" xmlns="" id="{B86476EE-9FD2-4CEA-A6D9-0AD39ADF3D03}"/>
              </a:ext>
            </a:extLst>
          </p:cNvPr>
          <p:cNvSpPr txBox="1"/>
          <p:nvPr/>
        </p:nvSpPr>
        <p:spPr>
          <a:xfrm>
            <a:off x="0" y="6599760"/>
            <a:ext cx="12192000" cy="246221"/>
          </a:xfrm>
          <a:prstGeom prst="rect">
            <a:avLst/>
          </a:prstGeom>
          <a:noFill/>
        </p:spPr>
        <p:txBody>
          <a:bodyPr wrap="square" rtlCol="0">
            <a:spAutoFit/>
          </a:bodyPr>
          <a:lstStyle/>
          <a:p>
            <a:pPr algn="ctr"/>
            <a:r>
              <a:rPr lang="en-US" altLang="ko-KR" sz="1000" dirty="0">
                <a:solidFill>
                  <a:schemeClr val="bg1"/>
                </a:solidFill>
                <a:hlinkClick r:id="rId2">
                  <a:extLst>
                    <a:ext uri="{A12FA001-AC4F-418D-AE19-62706E023703}">
                      <ahyp:hlinkClr xmlns:ahyp="http://schemas.microsoft.com/office/drawing/2018/hyperlinkcolor" xmlns="" val="tx"/>
                    </a:ext>
                  </a:extLst>
                </a:hlinkClick>
              </a:rPr>
              <a:t>www.free-powerpoint-templates-design.com</a:t>
            </a:r>
            <a:endParaRPr lang="ko-KR" altLang="en-US" sz="1000" dirty="0">
              <a:solidFill>
                <a:schemeClr val="bg1"/>
              </a:solidFill>
            </a:endParaRPr>
          </a:p>
        </p:txBody>
      </p:sp>
      <p:sp>
        <p:nvSpPr>
          <p:cNvPr id="419" name="Rectangle 418">
            <a:extLst>
              <a:ext uri="{FF2B5EF4-FFF2-40B4-BE49-F238E27FC236}">
                <a16:creationId xmlns:a16="http://schemas.microsoft.com/office/drawing/2014/main" xmlns="" id="{174979BC-CA34-45D9-B078-5727EEF431BF}"/>
              </a:ext>
            </a:extLst>
          </p:cNvPr>
          <p:cNvSpPr/>
          <p:nvPr/>
        </p:nvSpPr>
        <p:spPr>
          <a:xfrm>
            <a:off x="2758233" y="2292026"/>
            <a:ext cx="8527991" cy="9837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20" name="Rectangle 419">
            <a:extLst>
              <a:ext uri="{FF2B5EF4-FFF2-40B4-BE49-F238E27FC236}">
                <a16:creationId xmlns:a16="http://schemas.microsoft.com/office/drawing/2014/main" xmlns="" id="{53225614-ABA6-4665-8488-3C44CBA5B094}"/>
              </a:ext>
            </a:extLst>
          </p:cNvPr>
          <p:cNvSpPr/>
          <p:nvPr/>
        </p:nvSpPr>
        <p:spPr>
          <a:xfrm>
            <a:off x="3294270" y="3372146"/>
            <a:ext cx="7991954" cy="9837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421" name="Group 420">
            <a:extLst>
              <a:ext uri="{FF2B5EF4-FFF2-40B4-BE49-F238E27FC236}">
                <a16:creationId xmlns:a16="http://schemas.microsoft.com/office/drawing/2014/main" xmlns="" id="{72E96283-1350-4CC4-B1A7-6E2E0D48976D}"/>
              </a:ext>
            </a:extLst>
          </p:cNvPr>
          <p:cNvGrpSpPr/>
          <p:nvPr/>
        </p:nvGrpSpPr>
        <p:grpSpPr>
          <a:xfrm>
            <a:off x="869240" y="5692894"/>
            <a:ext cx="3865190" cy="655652"/>
            <a:chOff x="562794" y="5596182"/>
            <a:chExt cx="3865190" cy="655652"/>
          </a:xfrm>
        </p:grpSpPr>
        <p:sp>
          <p:nvSpPr>
            <p:cNvPr id="422" name="Oval 421">
              <a:extLst>
                <a:ext uri="{FF2B5EF4-FFF2-40B4-BE49-F238E27FC236}">
                  <a16:creationId xmlns:a16="http://schemas.microsoft.com/office/drawing/2014/main" xmlns="" id="{927EB1B6-1205-4505-AB0E-D0BF3D3E7B2D}"/>
                </a:ext>
              </a:extLst>
            </p:cNvPr>
            <p:cNvSpPr/>
            <p:nvPr/>
          </p:nvSpPr>
          <p:spPr>
            <a:xfrm>
              <a:off x="1138336" y="5712643"/>
              <a:ext cx="2754908" cy="432048"/>
            </a:xfrm>
            <a:prstGeom prst="ellipse">
              <a:avLst/>
            </a:prstGeom>
            <a:solidFill>
              <a:schemeClr val="tx1">
                <a:lumMod val="50000"/>
                <a:lumOff val="5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23" name="Oval 422">
              <a:extLst>
                <a:ext uri="{FF2B5EF4-FFF2-40B4-BE49-F238E27FC236}">
                  <a16:creationId xmlns:a16="http://schemas.microsoft.com/office/drawing/2014/main" xmlns="" id="{2DC7FF0D-E02F-40D2-8B18-E563D726371E}"/>
                </a:ext>
              </a:extLst>
            </p:cNvPr>
            <p:cNvSpPr/>
            <p:nvPr/>
          </p:nvSpPr>
          <p:spPr>
            <a:xfrm>
              <a:off x="562794" y="5596182"/>
              <a:ext cx="3865190" cy="655652"/>
            </a:xfrm>
            <a:prstGeom prst="ellipse">
              <a:avLst/>
            </a:prstGeom>
            <a:solidFill>
              <a:schemeClr val="tx1">
                <a:lumMod val="50000"/>
                <a:lumOff val="50000"/>
                <a:alpha val="65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424" name="Rectangle 423">
            <a:extLst>
              <a:ext uri="{FF2B5EF4-FFF2-40B4-BE49-F238E27FC236}">
                <a16:creationId xmlns:a16="http://schemas.microsoft.com/office/drawing/2014/main" xmlns="" id="{B69CE63E-BC57-4EA0-A0B4-7AA3CD9BE772}"/>
              </a:ext>
            </a:extLst>
          </p:cNvPr>
          <p:cNvSpPr/>
          <p:nvPr/>
        </p:nvSpPr>
        <p:spPr>
          <a:xfrm>
            <a:off x="3663426" y="4452266"/>
            <a:ext cx="7622798" cy="9837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425" name="Group 424">
            <a:extLst>
              <a:ext uri="{FF2B5EF4-FFF2-40B4-BE49-F238E27FC236}">
                <a16:creationId xmlns:a16="http://schemas.microsoft.com/office/drawing/2014/main" xmlns="" id="{F7517F9D-E9DA-4019-9FFD-9D63D11EDC53}"/>
              </a:ext>
            </a:extLst>
          </p:cNvPr>
          <p:cNvGrpSpPr/>
          <p:nvPr/>
        </p:nvGrpSpPr>
        <p:grpSpPr>
          <a:xfrm>
            <a:off x="1350053" y="789408"/>
            <a:ext cx="2880320" cy="5184576"/>
            <a:chOff x="832917" y="692696"/>
            <a:chExt cx="2880320" cy="5184576"/>
          </a:xfrm>
        </p:grpSpPr>
        <p:sp>
          <p:nvSpPr>
            <p:cNvPr id="426" name="Oval 425">
              <a:extLst>
                <a:ext uri="{FF2B5EF4-FFF2-40B4-BE49-F238E27FC236}">
                  <a16:creationId xmlns:a16="http://schemas.microsoft.com/office/drawing/2014/main" xmlns="" id="{8FCE890C-B904-4894-A61E-2F35F4112E39}"/>
                </a:ext>
              </a:extLst>
            </p:cNvPr>
            <p:cNvSpPr/>
            <p:nvPr/>
          </p:nvSpPr>
          <p:spPr>
            <a:xfrm>
              <a:off x="832917" y="2996952"/>
              <a:ext cx="2880320" cy="2880320"/>
            </a:xfrm>
            <a:prstGeom prst="ellipse">
              <a:avLst/>
            </a:prstGeom>
            <a:solidFill>
              <a:schemeClr val="accent2"/>
            </a:solidFill>
            <a:ln>
              <a:noFill/>
            </a:ln>
            <a:scene3d>
              <a:camera prst="isometricOffAxis1Top"/>
              <a:lightRig rig="balanced" dir="t"/>
            </a:scene3d>
            <a:sp3d prstMaterial="matte">
              <a:bevelT w="317500" h="857250" prst="angle"/>
              <a:extrusionClr>
                <a:srgbClr val="FAA33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27" name="Oval 426">
              <a:extLst>
                <a:ext uri="{FF2B5EF4-FFF2-40B4-BE49-F238E27FC236}">
                  <a16:creationId xmlns:a16="http://schemas.microsoft.com/office/drawing/2014/main" xmlns="" id="{C16A0B97-8A0E-4BA5-B6A7-E5427435F856}"/>
                </a:ext>
              </a:extLst>
            </p:cNvPr>
            <p:cNvSpPr/>
            <p:nvPr/>
          </p:nvSpPr>
          <p:spPr>
            <a:xfrm>
              <a:off x="1235967" y="2419375"/>
              <a:ext cx="2076426" cy="2076426"/>
            </a:xfrm>
            <a:prstGeom prst="ellipse">
              <a:avLst/>
            </a:prstGeom>
            <a:solidFill>
              <a:schemeClr val="accent3"/>
            </a:solidFill>
            <a:ln>
              <a:noFill/>
            </a:ln>
            <a:scene3d>
              <a:camera prst="isometricOffAxis1Top"/>
              <a:lightRig rig="balanced" dir="t"/>
            </a:scene3d>
            <a:sp3d prstMaterial="matte">
              <a:bevelT w="266700" h="742950" prst="angle"/>
              <a:extrusionClr>
                <a:srgbClr val="FAA33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28" name="Oval 427">
              <a:extLst>
                <a:ext uri="{FF2B5EF4-FFF2-40B4-BE49-F238E27FC236}">
                  <a16:creationId xmlns:a16="http://schemas.microsoft.com/office/drawing/2014/main" xmlns="" id="{975D2A95-2D6B-4457-A38B-440D23A03723}"/>
                </a:ext>
              </a:extLst>
            </p:cNvPr>
            <p:cNvSpPr/>
            <p:nvPr/>
          </p:nvSpPr>
          <p:spPr>
            <a:xfrm>
              <a:off x="1607071" y="692696"/>
              <a:ext cx="1294804" cy="1294804"/>
            </a:xfrm>
            <a:prstGeom prst="ellipse">
              <a:avLst/>
            </a:prstGeom>
            <a:solidFill>
              <a:schemeClr val="accent4"/>
            </a:solidFill>
            <a:ln>
              <a:noFill/>
            </a:ln>
            <a:scene3d>
              <a:camera prst="isometricOffAxis1Top"/>
              <a:lightRig rig="balanced" dir="t"/>
            </a:scene3d>
            <a:sp3d prstMaterial="matte">
              <a:bevelT w="793750" h="1924050" prst="angle"/>
              <a:extrusionClr>
                <a:srgbClr val="FAA33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429" name="Group 428">
            <a:extLst>
              <a:ext uri="{FF2B5EF4-FFF2-40B4-BE49-F238E27FC236}">
                <a16:creationId xmlns:a16="http://schemas.microsoft.com/office/drawing/2014/main" xmlns="" id="{E2496FC9-D544-4861-988E-50DDE45FA055}"/>
              </a:ext>
            </a:extLst>
          </p:cNvPr>
          <p:cNvGrpSpPr/>
          <p:nvPr/>
        </p:nvGrpSpPr>
        <p:grpSpPr>
          <a:xfrm>
            <a:off x="4770102" y="2345590"/>
            <a:ext cx="5781459" cy="677878"/>
            <a:chOff x="4139952" y="2279699"/>
            <a:chExt cx="4032448" cy="677878"/>
          </a:xfrm>
        </p:grpSpPr>
        <p:sp>
          <p:nvSpPr>
            <p:cNvPr id="430" name="TextBox 429">
              <a:extLst>
                <a:ext uri="{FF2B5EF4-FFF2-40B4-BE49-F238E27FC236}">
                  <a16:creationId xmlns:a16="http://schemas.microsoft.com/office/drawing/2014/main" xmlns="" id="{6CA492BB-6E4A-43E7-8D17-A343185FD0E5}"/>
                </a:ext>
              </a:extLst>
            </p:cNvPr>
            <p:cNvSpPr txBox="1"/>
            <p:nvPr/>
          </p:nvSpPr>
          <p:spPr>
            <a:xfrm>
              <a:off x="4145035" y="2495912"/>
              <a:ext cx="4027365" cy="461665"/>
            </a:xfrm>
            <a:prstGeom prst="rect">
              <a:avLst/>
            </a:prstGeom>
            <a:noFill/>
          </p:spPr>
          <p:txBody>
            <a:bodyPr wrap="square" rtlCol="0">
              <a:spAutoFit/>
            </a:bodyPr>
            <a:lstStyle/>
            <a:p>
              <a:r>
                <a:rPr lang="en-US" altLang="ko-KR" sz="1200" dirty="0" smtClean="0">
                  <a:solidFill>
                    <a:schemeClr val="bg1"/>
                  </a:solidFill>
                </a:rPr>
                <a:t> There is an age defined by governments for drinking, voting, marriage etc. This signifies that you are now responsible  for your self safety. </a:t>
              </a:r>
              <a:endParaRPr lang="ko-KR" altLang="en-US" sz="1200" dirty="0">
                <a:solidFill>
                  <a:schemeClr val="bg1"/>
                </a:solidFill>
              </a:endParaRPr>
            </a:p>
          </p:txBody>
        </p:sp>
        <p:sp>
          <p:nvSpPr>
            <p:cNvPr id="431" name="TextBox 430">
              <a:extLst>
                <a:ext uri="{FF2B5EF4-FFF2-40B4-BE49-F238E27FC236}">
                  <a16:creationId xmlns:a16="http://schemas.microsoft.com/office/drawing/2014/main" xmlns="" id="{AB5B9FF9-001B-4FC0-91AC-EB2191AF00C2}"/>
                </a:ext>
              </a:extLst>
            </p:cNvPr>
            <p:cNvSpPr txBox="1"/>
            <p:nvPr/>
          </p:nvSpPr>
          <p:spPr>
            <a:xfrm>
              <a:off x="4139952" y="2279699"/>
              <a:ext cx="1714550" cy="276999"/>
            </a:xfrm>
            <a:prstGeom prst="rect">
              <a:avLst/>
            </a:prstGeom>
            <a:noFill/>
          </p:spPr>
          <p:txBody>
            <a:bodyPr wrap="square" rtlCol="0">
              <a:spAutoFit/>
            </a:bodyPr>
            <a:lstStyle/>
            <a:p>
              <a:r>
                <a:rPr lang="en-US" altLang="ko-KR" sz="1200" dirty="0" smtClean="0">
                  <a:solidFill>
                    <a:schemeClr val="bg1"/>
                  </a:solidFill>
                </a:rPr>
                <a:t> Self Safety- 18 years onwards</a:t>
              </a:r>
              <a:endParaRPr lang="ko-KR" altLang="en-US" sz="1200" dirty="0">
                <a:solidFill>
                  <a:schemeClr val="bg1"/>
                </a:solidFill>
              </a:endParaRPr>
            </a:p>
          </p:txBody>
        </p:sp>
      </p:grpSp>
      <p:grpSp>
        <p:nvGrpSpPr>
          <p:cNvPr id="432" name="Group 431">
            <a:extLst>
              <a:ext uri="{FF2B5EF4-FFF2-40B4-BE49-F238E27FC236}">
                <a16:creationId xmlns:a16="http://schemas.microsoft.com/office/drawing/2014/main" xmlns="" id="{886F8411-5106-4613-A242-8321D809EE5B}"/>
              </a:ext>
            </a:extLst>
          </p:cNvPr>
          <p:cNvGrpSpPr/>
          <p:nvPr/>
        </p:nvGrpSpPr>
        <p:grpSpPr>
          <a:xfrm>
            <a:off x="4770102" y="3431660"/>
            <a:ext cx="5781459" cy="862544"/>
            <a:chOff x="4145035" y="3376042"/>
            <a:chExt cx="4032448" cy="862544"/>
          </a:xfrm>
        </p:grpSpPr>
        <p:sp>
          <p:nvSpPr>
            <p:cNvPr id="433" name="TextBox 432">
              <a:extLst>
                <a:ext uri="{FF2B5EF4-FFF2-40B4-BE49-F238E27FC236}">
                  <a16:creationId xmlns:a16="http://schemas.microsoft.com/office/drawing/2014/main" xmlns="" id="{AA711533-D818-4365-98CF-F1727DBDC47E}"/>
                </a:ext>
              </a:extLst>
            </p:cNvPr>
            <p:cNvSpPr txBox="1"/>
            <p:nvPr/>
          </p:nvSpPr>
          <p:spPr>
            <a:xfrm>
              <a:off x="4150118" y="3592255"/>
              <a:ext cx="4027365" cy="646331"/>
            </a:xfrm>
            <a:prstGeom prst="rect">
              <a:avLst/>
            </a:prstGeom>
            <a:noFill/>
          </p:spPr>
          <p:txBody>
            <a:bodyPr wrap="square" rtlCol="0">
              <a:spAutoFit/>
            </a:bodyPr>
            <a:lstStyle/>
            <a:p>
              <a:r>
                <a:rPr lang="en-US" altLang="ko-KR" sz="1200" dirty="0" smtClean="0">
                  <a:solidFill>
                    <a:schemeClr val="bg1"/>
                  </a:solidFill>
                </a:rPr>
                <a:t> At this stage , you start giving more understanding to children about how to take care of themselves and safeguard  themselves. But you still use safety locks on computers, television or ensure they are supervised and monitored. </a:t>
              </a:r>
              <a:endParaRPr lang="ko-KR" altLang="en-US" sz="1200" dirty="0">
                <a:solidFill>
                  <a:schemeClr val="bg1"/>
                </a:solidFill>
              </a:endParaRPr>
            </a:p>
          </p:txBody>
        </p:sp>
        <p:sp>
          <p:nvSpPr>
            <p:cNvPr id="434" name="TextBox 433">
              <a:extLst>
                <a:ext uri="{FF2B5EF4-FFF2-40B4-BE49-F238E27FC236}">
                  <a16:creationId xmlns:a16="http://schemas.microsoft.com/office/drawing/2014/main" xmlns="" id="{63F1AD4A-8FE1-4398-9326-C284B4FDDF24}"/>
                </a:ext>
              </a:extLst>
            </p:cNvPr>
            <p:cNvSpPr txBox="1"/>
            <p:nvPr/>
          </p:nvSpPr>
          <p:spPr>
            <a:xfrm>
              <a:off x="4145035" y="3376042"/>
              <a:ext cx="1714550" cy="276999"/>
            </a:xfrm>
            <a:prstGeom prst="rect">
              <a:avLst/>
            </a:prstGeom>
            <a:noFill/>
          </p:spPr>
          <p:txBody>
            <a:bodyPr wrap="square" rtlCol="0">
              <a:spAutoFit/>
            </a:bodyPr>
            <a:lstStyle/>
            <a:p>
              <a:r>
                <a:rPr lang="en-US" altLang="ko-KR" sz="1200" dirty="0" smtClean="0">
                  <a:solidFill>
                    <a:schemeClr val="bg1"/>
                  </a:solidFill>
                </a:rPr>
                <a:t> Responsibility is shared</a:t>
              </a:r>
              <a:endParaRPr lang="ko-KR" altLang="en-US" sz="1200" dirty="0">
                <a:solidFill>
                  <a:schemeClr val="bg1"/>
                </a:solidFill>
              </a:endParaRPr>
            </a:p>
          </p:txBody>
        </p:sp>
      </p:grpSp>
      <p:grpSp>
        <p:nvGrpSpPr>
          <p:cNvPr id="435" name="Group 434">
            <a:extLst>
              <a:ext uri="{FF2B5EF4-FFF2-40B4-BE49-F238E27FC236}">
                <a16:creationId xmlns:a16="http://schemas.microsoft.com/office/drawing/2014/main" xmlns="" id="{9DFAB70F-D3FF-48F0-91ED-84F2033F68A5}"/>
              </a:ext>
            </a:extLst>
          </p:cNvPr>
          <p:cNvGrpSpPr/>
          <p:nvPr/>
        </p:nvGrpSpPr>
        <p:grpSpPr>
          <a:xfrm>
            <a:off x="4770102" y="4517728"/>
            <a:ext cx="5781459" cy="862544"/>
            <a:chOff x="4150118" y="4472385"/>
            <a:chExt cx="4032448" cy="862544"/>
          </a:xfrm>
        </p:grpSpPr>
        <p:sp>
          <p:nvSpPr>
            <p:cNvPr id="436" name="TextBox 435">
              <a:extLst>
                <a:ext uri="{FF2B5EF4-FFF2-40B4-BE49-F238E27FC236}">
                  <a16:creationId xmlns:a16="http://schemas.microsoft.com/office/drawing/2014/main" xmlns="" id="{F18F6A1E-C2A2-48FC-A829-84B17BAD1BA6}"/>
                </a:ext>
              </a:extLst>
            </p:cNvPr>
            <p:cNvSpPr txBox="1"/>
            <p:nvPr/>
          </p:nvSpPr>
          <p:spPr>
            <a:xfrm>
              <a:off x="4155201" y="4688598"/>
              <a:ext cx="4027365" cy="646331"/>
            </a:xfrm>
            <a:prstGeom prst="rect">
              <a:avLst/>
            </a:prstGeom>
            <a:noFill/>
          </p:spPr>
          <p:txBody>
            <a:bodyPr wrap="square" rtlCol="0">
              <a:spAutoFit/>
            </a:bodyPr>
            <a:lstStyle/>
            <a:p>
              <a:r>
                <a:rPr lang="en-US" altLang="ko-KR" sz="1200" dirty="0" smtClean="0">
                  <a:solidFill>
                    <a:schemeClr val="bg1"/>
                  </a:solidFill>
                </a:rPr>
                <a:t> At this stage safety is the sole responsibility of the adults that take care of the children. They have to ensure both safety and security and practice risk assessment to safe g</a:t>
              </a:r>
              <a:r>
                <a:rPr lang="en-US" altLang="ko-KR" sz="1200" dirty="0" smtClean="0">
                  <a:solidFill>
                    <a:schemeClr val="bg1"/>
                  </a:solidFill>
                </a:rPr>
                <a:t>ua</a:t>
              </a:r>
              <a:r>
                <a:rPr lang="en-US" altLang="ko-KR" sz="1200" dirty="0" smtClean="0">
                  <a:solidFill>
                    <a:schemeClr val="bg1"/>
                  </a:solidFill>
                </a:rPr>
                <a:t>rd children. </a:t>
              </a:r>
              <a:endParaRPr lang="ko-KR" altLang="en-US" sz="1200" dirty="0">
                <a:solidFill>
                  <a:schemeClr val="bg1"/>
                </a:solidFill>
              </a:endParaRPr>
            </a:p>
          </p:txBody>
        </p:sp>
        <p:sp>
          <p:nvSpPr>
            <p:cNvPr id="437" name="TextBox 436">
              <a:extLst>
                <a:ext uri="{FF2B5EF4-FFF2-40B4-BE49-F238E27FC236}">
                  <a16:creationId xmlns:a16="http://schemas.microsoft.com/office/drawing/2014/main" xmlns="" id="{BA7966B0-AD7B-441D-A6D0-4B512C6FEE04}"/>
                </a:ext>
              </a:extLst>
            </p:cNvPr>
            <p:cNvSpPr txBox="1"/>
            <p:nvPr/>
          </p:nvSpPr>
          <p:spPr>
            <a:xfrm>
              <a:off x="4150118" y="4472385"/>
              <a:ext cx="1714550" cy="276999"/>
            </a:xfrm>
            <a:prstGeom prst="rect">
              <a:avLst/>
            </a:prstGeom>
            <a:noFill/>
          </p:spPr>
          <p:txBody>
            <a:bodyPr wrap="square" rtlCol="0">
              <a:spAutoFit/>
            </a:bodyPr>
            <a:lstStyle/>
            <a:p>
              <a:r>
                <a:rPr lang="en-US" altLang="ko-KR" sz="1200" dirty="0" smtClean="0">
                  <a:solidFill>
                    <a:schemeClr val="bg1"/>
                  </a:solidFill>
                </a:rPr>
                <a:t> Responsibility of adults </a:t>
              </a:r>
              <a:endParaRPr lang="ko-KR" altLang="en-US" sz="1200" dirty="0">
                <a:solidFill>
                  <a:schemeClr val="bg1"/>
                </a:solidFill>
              </a:endParaRPr>
            </a:p>
          </p:txBody>
        </p:sp>
      </p:grpSp>
      <p:sp>
        <p:nvSpPr>
          <p:cNvPr id="438" name="TextBox 437">
            <a:extLst>
              <a:ext uri="{FF2B5EF4-FFF2-40B4-BE49-F238E27FC236}">
                <a16:creationId xmlns:a16="http://schemas.microsoft.com/office/drawing/2014/main" xmlns="" id="{8B91A435-0F6E-4C09-A5B5-A7C9A769A564}"/>
              </a:ext>
            </a:extLst>
          </p:cNvPr>
          <p:cNvSpPr txBox="1"/>
          <p:nvPr/>
        </p:nvSpPr>
        <p:spPr>
          <a:xfrm>
            <a:off x="2204121" y="3912601"/>
            <a:ext cx="1269923" cy="646331"/>
          </a:xfrm>
          <a:prstGeom prst="rect">
            <a:avLst/>
          </a:prstGeom>
          <a:noFill/>
        </p:spPr>
        <p:txBody>
          <a:bodyPr wrap="square" rtlCol="0">
            <a:spAutoFit/>
          </a:bodyPr>
          <a:lstStyle/>
          <a:p>
            <a:pPr algn="ctr"/>
            <a:r>
              <a:rPr lang="en-US" altLang="ko-KR" sz="1200" dirty="0" smtClean="0">
                <a:solidFill>
                  <a:schemeClr val="bg1"/>
                </a:solidFill>
              </a:rPr>
              <a:t>R</a:t>
            </a:r>
            <a:r>
              <a:rPr lang="en-US" altLang="ko-KR" sz="1200" dirty="0" smtClean="0">
                <a:solidFill>
                  <a:schemeClr val="bg1"/>
                </a:solidFill>
              </a:rPr>
              <a:t>esponsibility is shared</a:t>
            </a:r>
          </a:p>
          <a:p>
            <a:pPr algn="ctr"/>
            <a:r>
              <a:rPr lang="en-US" altLang="ko-KR" sz="1200" dirty="0" smtClean="0">
                <a:solidFill>
                  <a:schemeClr val="bg1"/>
                </a:solidFill>
              </a:rPr>
              <a:t>6-16 years</a:t>
            </a:r>
            <a:endParaRPr lang="ko-KR" altLang="en-US" sz="1200" dirty="0">
              <a:solidFill>
                <a:schemeClr val="bg1"/>
              </a:solidFill>
            </a:endParaRPr>
          </a:p>
        </p:txBody>
      </p:sp>
      <p:sp>
        <p:nvSpPr>
          <p:cNvPr id="439" name="TextBox 438">
            <a:extLst>
              <a:ext uri="{FF2B5EF4-FFF2-40B4-BE49-F238E27FC236}">
                <a16:creationId xmlns:a16="http://schemas.microsoft.com/office/drawing/2014/main" xmlns="" id="{B2F8D2EF-A583-42FF-AE8B-28DC22032EA0}"/>
              </a:ext>
            </a:extLst>
          </p:cNvPr>
          <p:cNvSpPr txBox="1"/>
          <p:nvPr/>
        </p:nvSpPr>
        <p:spPr>
          <a:xfrm>
            <a:off x="2261238" y="2730290"/>
            <a:ext cx="1052616" cy="646331"/>
          </a:xfrm>
          <a:prstGeom prst="rect">
            <a:avLst/>
          </a:prstGeom>
          <a:noFill/>
        </p:spPr>
        <p:txBody>
          <a:bodyPr wrap="square" rtlCol="0">
            <a:spAutoFit/>
          </a:bodyPr>
          <a:lstStyle/>
          <a:p>
            <a:pPr algn="ctr"/>
            <a:r>
              <a:rPr lang="en-US" altLang="ko-KR" sz="1200" dirty="0" smtClean="0">
                <a:solidFill>
                  <a:schemeClr val="bg1"/>
                </a:solidFill>
              </a:rPr>
              <a:t>S</a:t>
            </a:r>
            <a:r>
              <a:rPr lang="en-US" altLang="ko-KR" sz="1200" dirty="0" smtClean="0">
                <a:solidFill>
                  <a:schemeClr val="bg1"/>
                </a:solidFill>
              </a:rPr>
              <a:t>elf safety</a:t>
            </a:r>
          </a:p>
          <a:p>
            <a:pPr algn="ctr"/>
            <a:r>
              <a:rPr lang="en-US" altLang="ko-KR" sz="1200" dirty="0" smtClean="0">
                <a:solidFill>
                  <a:schemeClr val="bg1"/>
                </a:solidFill>
              </a:rPr>
              <a:t>1 years onwards</a:t>
            </a:r>
            <a:endParaRPr lang="ko-KR" altLang="en-US" sz="1200" dirty="0">
              <a:solidFill>
                <a:schemeClr val="bg1"/>
              </a:solidFill>
            </a:endParaRPr>
          </a:p>
        </p:txBody>
      </p:sp>
      <p:sp>
        <p:nvSpPr>
          <p:cNvPr id="440" name="TextBox 439">
            <a:extLst>
              <a:ext uri="{FF2B5EF4-FFF2-40B4-BE49-F238E27FC236}">
                <a16:creationId xmlns:a16="http://schemas.microsoft.com/office/drawing/2014/main" xmlns="" id="{EA4A6E11-69D1-44BE-B950-7F0965B7B696}"/>
              </a:ext>
            </a:extLst>
          </p:cNvPr>
          <p:cNvSpPr txBox="1"/>
          <p:nvPr/>
        </p:nvSpPr>
        <p:spPr>
          <a:xfrm>
            <a:off x="2087346" y="5065942"/>
            <a:ext cx="1503474" cy="646331"/>
          </a:xfrm>
          <a:prstGeom prst="rect">
            <a:avLst/>
          </a:prstGeom>
          <a:noFill/>
        </p:spPr>
        <p:txBody>
          <a:bodyPr wrap="square" rtlCol="0">
            <a:spAutoFit/>
          </a:bodyPr>
          <a:lstStyle/>
          <a:p>
            <a:pPr algn="ctr"/>
            <a:r>
              <a:rPr lang="en-US" altLang="ko-KR" sz="1200" dirty="0" smtClean="0">
                <a:solidFill>
                  <a:schemeClr val="bg1"/>
                </a:solidFill>
              </a:rPr>
              <a:t>R</a:t>
            </a:r>
            <a:r>
              <a:rPr lang="en-US" altLang="ko-KR" sz="1200" dirty="0" smtClean="0">
                <a:solidFill>
                  <a:schemeClr val="bg1"/>
                </a:solidFill>
              </a:rPr>
              <a:t>esponsibility of adults</a:t>
            </a:r>
          </a:p>
          <a:p>
            <a:pPr algn="ctr"/>
            <a:r>
              <a:rPr lang="en-US" altLang="ko-KR" sz="1200" dirty="0" smtClean="0">
                <a:solidFill>
                  <a:schemeClr val="bg1"/>
                </a:solidFill>
              </a:rPr>
              <a:t>0-6 years</a:t>
            </a:r>
            <a:endParaRPr lang="ko-KR" altLang="en-US" sz="1200" dirty="0">
              <a:solidFill>
                <a:schemeClr val="bg1"/>
              </a:solidFill>
            </a:endParaRPr>
          </a:p>
        </p:txBody>
      </p:sp>
    </p:spTree>
    <p:extLst>
      <p:ext uri="{BB962C8B-B14F-4D97-AF65-F5344CB8AC3E}">
        <p14:creationId xmlns:p14="http://schemas.microsoft.com/office/powerpoint/2010/main" val="1441458281"/>
      </p:ext>
    </p:extLst>
  </p:cSld>
  <p:clrMapOvr>
    <a:masterClrMapping/>
  </p:clrMapOvr>
</p:sld>
</file>

<file path=ppt/theme/theme1.xml><?xml version="1.0" encoding="utf-8"?>
<a:theme xmlns:a="http://schemas.openxmlformats.org/drawingml/2006/main" name="Office Theme">
  <a:themeElements>
    <a:clrScheme name="ALLPPT-COLOR-A38">
      <a:dk1>
        <a:srgbClr val="000000"/>
      </a:dk1>
      <a:lt1>
        <a:sysClr val="window" lastClr="FFFFFF"/>
      </a:lt1>
      <a:dk2>
        <a:srgbClr val="1F497D"/>
      </a:dk2>
      <a:lt2>
        <a:srgbClr val="EEECE1"/>
      </a:lt2>
      <a:accent1>
        <a:srgbClr val="0680C3"/>
      </a:accent1>
      <a:accent2>
        <a:srgbClr val="07A398"/>
      </a:accent2>
      <a:accent3>
        <a:srgbClr val="90C221"/>
      </a:accent3>
      <a:accent4>
        <a:srgbClr val="FBA200"/>
      </a:accent4>
      <a:accent5>
        <a:srgbClr val="E62601"/>
      </a:accent5>
      <a:accent6>
        <a:srgbClr val="57687C"/>
      </a:accent6>
      <a:hlink>
        <a:srgbClr val="0000FF"/>
      </a:hlink>
      <a:folHlink>
        <a:srgbClr val="800080"/>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11170</TotalTime>
  <Words>168</Words>
  <Application>Microsoft Macintosh PowerPoint</Application>
  <PresentationFormat>Custom</PresentationFormat>
  <Paragraphs>15</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 The Vats safety Cone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Swati</cp:lastModifiedBy>
  <cp:revision>21</cp:revision>
  <dcterms:created xsi:type="dcterms:W3CDTF">2018-02-18T19:39:47Z</dcterms:created>
  <dcterms:modified xsi:type="dcterms:W3CDTF">2020-10-17T07:26:24Z</dcterms:modified>
</cp:coreProperties>
</file>