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92" r:id="rId3"/>
    <p:sldId id="293" r:id="rId4"/>
    <p:sldId id="294" r:id="rId5"/>
    <p:sldId id="295"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83" r:id="rId20"/>
    <p:sldId id="271" r:id="rId21"/>
    <p:sldId id="272" r:id="rId22"/>
    <p:sldId id="279" r:id="rId23"/>
    <p:sldId id="280" r:id="rId24"/>
    <p:sldId id="291" r:id="rId25"/>
    <p:sldId id="281" r:id="rId26"/>
    <p:sldId id="282" r:id="rId27"/>
    <p:sldId id="284" r:id="rId28"/>
    <p:sldId id="273" r:id="rId29"/>
    <p:sldId id="274" r:id="rId30"/>
    <p:sldId id="285" r:id="rId31"/>
    <p:sldId id="286" r:id="rId32"/>
    <p:sldId id="287" r:id="rId33"/>
    <p:sldId id="288" r:id="rId34"/>
    <p:sldId id="289" r:id="rId35"/>
    <p:sldId id="296" r:id="rId36"/>
    <p:sldId id="290" r:id="rId37"/>
  </p:sldIdLst>
  <p:sldSz cx="10693400" cy="7561263"/>
  <p:notesSz cx="6858000" cy="9144000"/>
  <p:defaultTextStyle>
    <a:defPPr>
      <a:defRPr lang="en-US"/>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41" autoAdjust="0"/>
    <p:restoredTop sz="94660"/>
  </p:normalViewPr>
  <p:slideViewPr>
    <p:cSldViewPr>
      <p:cViewPr varScale="1">
        <p:scale>
          <a:sx n="90" d="100"/>
          <a:sy n="90" d="100"/>
        </p:scale>
        <p:origin x="-1664" y="-104"/>
      </p:cViewPr>
      <p:guideLst>
        <p:guide orient="horz" pos="2382"/>
        <p:guide pos="336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C848FD-62D7-42EB-96FF-296D825C37B0}" type="datetimeFigureOut">
              <a:rPr lang="en-US" smtClean="0"/>
              <a:pPr/>
              <a:t>8/2/17</a:t>
            </a:fld>
            <a:endParaRPr lang="en-IN"/>
          </a:p>
        </p:txBody>
      </p:sp>
      <p:sp>
        <p:nvSpPr>
          <p:cNvPr id="4" name="Slide Image Placeholder 3"/>
          <p:cNvSpPr>
            <a:spLocks noGrp="1" noRot="1" noChangeAspect="1"/>
          </p:cNvSpPr>
          <p:nvPr>
            <p:ph type="sldImg" idx="2"/>
          </p:nvPr>
        </p:nvSpPr>
        <p:spPr>
          <a:xfrm>
            <a:off x="1004888" y="685800"/>
            <a:ext cx="4848225"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C4707D-6DDB-41D5-9965-B1F7AF9F857E}" type="slidenum">
              <a:rPr lang="en-IN" smtClean="0"/>
              <a:pPr/>
              <a:t>‹#›</a:t>
            </a:fld>
            <a:endParaRPr lang="en-IN"/>
          </a:p>
        </p:txBody>
      </p:sp>
    </p:spTree>
    <p:extLst>
      <p:ext uri="{BB962C8B-B14F-4D97-AF65-F5344CB8AC3E}">
        <p14:creationId xmlns:p14="http://schemas.microsoft.com/office/powerpoint/2010/main" val="2865544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CEC4707D-6DDB-41D5-9965-B1F7AF9F857E}" type="slidenum">
              <a:rPr lang="en-IN" smtClean="0"/>
              <a:pPr/>
              <a:t>26</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2005" y="2348893"/>
            <a:ext cx="9089390" cy="1620771"/>
          </a:xfrm>
        </p:spPr>
        <p:txBody>
          <a:bodyPr/>
          <a:lstStyle/>
          <a:p>
            <a:r>
              <a:rPr lang="en-US" smtClean="0"/>
              <a:t>Click to edit Master title style</a:t>
            </a:r>
            <a:endParaRPr lang="en-US"/>
          </a:p>
        </p:txBody>
      </p:sp>
      <p:sp>
        <p:nvSpPr>
          <p:cNvPr id="3" name="Subtitle 2"/>
          <p:cNvSpPr>
            <a:spLocks noGrp="1"/>
          </p:cNvSpPr>
          <p:nvPr>
            <p:ph type="subTitle" idx="1"/>
          </p:nvPr>
        </p:nvSpPr>
        <p:spPr>
          <a:xfrm>
            <a:off x="1604010" y="4284716"/>
            <a:ext cx="7485380" cy="1932323"/>
          </a:xfrm>
        </p:spPr>
        <p:txBody>
          <a:bodyPr/>
          <a:lstStyle>
            <a:lvl1pPr marL="0" indent="0" algn="ctr">
              <a:buNone/>
              <a:defRPr>
                <a:solidFill>
                  <a:schemeClr val="tx1">
                    <a:tint val="75000"/>
                  </a:schemeClr>
                </a:solidFill>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705" y="4858812"/>
            <a:ext cx="9089390" cy="1501751"/>
          </a:xfrm>
        </p:spPr>
        <p:txBody>
          <a:bodyPr anchor="t"/>
          <a:lstStyle>
            <a:lvl1pPr algn="l">
              <a:defRPr sz="4600" b="1" cap="all"/>
            </a:lvl1pPr>
          </a:lstStyle>
          <a:p>
            <a:r>
              <a:rPr lang="en-US" smtClean="0"/>
              <a:t>Click to edit Master title style</a:t>
            </a:r>
            <a:endParaRPr lang="en-US"/>
          </a:p>
        </p:txBody>
      </p:sp>
      <p:sp>
        <p:nvSpPr>
          <p:cNvPr id="3" name="Text Placeholder 2"/>
          <p:cNvSpPr>
            <a:spLocks noGrp="1"/>
          </p:cNvSpPr>
          <p:nvPr>
            <p:ph type="body" idx="1"/>
          </p:nvPr>
        </p:nvSpPr>
        <p:spPr>
          <a:xfrm>
            <a:off x="844705" y="3204786"/>
            <a:ext cx="9089390" cy="1654026"/>
          </a:xfrm>
        </p:spPr>
        <p:txBody>
          <a:bodyPr anchor="b"/>
          <a:lstStyle>
            <a:lvl1pPr marL="0" indent="0">
              <a:buNone/>
              <a:defRPr sz="2300">
                <a:solidFill>
                  <a:schemeClr val="tx1">
                    <a:tint val="75000"/>
                  </a:schemeClr>
                </a:solidFill>
              </a:defRPr>
            </a:lvl1pPr>
            <a:lvl2pPr marL="521528" indent="0">
              <a:buNone/>
              <a:defRPr sz="2100">
                <a:solidFill>
                  <a:schemeClr val="tx1">
                    <a:tint val="75000"/>
                  </a:schemeClr>
                </a:solidFill>
              </a:defRPr>
            </a:lvl2pPr>
            <a:lvl3pPr marL="1043056" indent="0">
              <a:buNone/>
              <a:defRPr sz="1800">
                <a:solidFill>
                  <a:schemeClr val="tx1">
                    <a:tint val="75000"/>
                  </a:schemeClr>
                </a:solidFill>
              </a:defRPr>
            </a:lvl3pPr>
            <a:lvl4pPr marL="1564584" indent="0">
              <a:buNone/>
              <a:defRPr sz="1600">
                <a:solidFill>
                  <a:schemeClr val="tx1">
                    <a:tint val="75000"/>
                  </a:schemeClr>
                </a:solidFill>
              </a:defRPr>
            </a:lvl4pPr>
            <a:lvl5pPr marL="2086112" indent="0">
              <a:buNone/>
              <a:defRPr sz="1600">
                <a:solidFill>
                  <a:schemeClr val="tx1">
                    <a:tint val="75000"/>
                  </a:schemeClr>
                </a:solidFill>
              </a:defRPr>
            </a:lvl5pPr>
            <a:lvl6pPr marL="2607640" indent="0">
              <a:buNone/>
              <a:defRPr sz="1600">
                <a:solidFill>
                  <a:schemeClr val="tx1">
                    <a:tint val="75000"/>
                  </a:schemeClr>
                </a:solidFill>
              </a:defRPr>
            </a:lvl6pPr>
            <a:lvl7pPr marL="3129168" indent="0">
              <a:buNone/>
              <a:defRPr sz="1600">
                <a:solidFill>
                  <a:schemeClr val="tx1">
                    <a:tint val="75000"/>
                  </a:schemeClr>
                </a:solidFill>
              </a:defRPr>
            </a:lvl7pPr>
            <a:lvl8pPr marL="3650696" indent="0">
              <a:buNone/>
              <a:defRPr sz="1600">
                <a:solidFill>
                  <a:schemeClr val="tx1">
                    <a:tint val="75000"/>
                  </a:schemeClr>
                </a:solidFill>
              </a:defRPr>
            </a:lvl8pPr>
            <a:lvl9pPr marL="4172224"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4670"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35812"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34670" y="1692533"/>
            <a:ext cx="4724775"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670" y="2397901"/>
            <a:ext cx="4724775"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432099" y="1692533"/>
            <a:ext cx="4726631"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32099" y="2397901"/>
            <a:ext cx="4726631"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8/2/17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8/2/17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671" y="301050"/>
            <a:ext cx="3518055" cy="1281214"/>
          </a:xfrm>
        </p:spPr>
        <p:txBody>
          <a:bodyPr anchor="b"/>
          <a:lstStyle>
            <a:lvl1pPr algn="l">
              <a:defRPr sz="2300" b="1"/>
            </a:lvl1pPr>
          </a:lstStyle>
          <a:p>
            <a:r>
              <a:rPr lang="en-US" smtClean="0"/>
              <a:t>Click to edit Master title style</a:t>
            </a:r>
            <a:endParaRPr lang="en-US"/>
          </a:p>
        </p:txBody>
      </p:sp>
      <p:sp>
        <p:nvSpPr>
          <p:cNvPr id="3" name="Content Placeholder 2"/>
          <p:cNvSpPr>
            <a:spLocks noGrp="1"/>
          </p:cNvSpPr>
          <p:nvPr>
            <p:ph idx="1"/>
          </p:nvPr>
        </p:nvSpPr>
        <p:spPr>
          <a:xfrm>
            <a:off x="4180822" y="301051"/>
            <a:ext cx="5977908" cy="6453328"/>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34671" y="1582265"/>
            <a:ext cx="3518055" cy="5172114"/>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981" y="5292884"/>
            <a:ext cx="6416040" cy="624855"/>
          </a:xfrm>
        </p:spPr>
        <p:txBody>
          <a:bodyPr anchor="b"/>
          <a:lstStyle>
            <a:lvl1pPr algn="l">
              <a:defRPr sz="2300" b="1"/>
            </a:lvl1pPr>
          </a:lstStyle>
          <a:p>
            <a:r>
              <a:rPr lang="en-US" smtClean="0"/>
              <a:t>Click to edit Master title style</a:t>
            </a:r>
            <a:endParaRPr lang="en-US"/>
          </a:p>
        </p:txBody>
      </p:sp>
      <p:sp>
        <p:nvSpPr>
          <p:cNvPr id="3" name="Picture Placeholder 2"/>
          <p:cNvSpPr>
            <a:spLocks noGrp="1"/>
          </p:cNvSpPr>
          <p:nvPr>
            <p:ph type="pic" idx="1"/>
          </p:nvPr>
        </p:nvSpPr>
        <p:spPr>
          <a:xfrm>
            <a:off x="2095981" y="675613"/>
            <a:ext cx="6416040" cy="4536758"/>
          </a:xfrm>
        </p:spPr>
        <p:txBody>
          <a:bodyPr/>
          <a:lstStyle>
            <a:lvl1pPr marL="0" indent="0">
              <a:buNone/>
              <a:defRPr sz="3700"/>
            </a:lvl1pPr>
            <a:lvl2pPr marL="521528" indent="0">
              <a:buNone/>
              <a:defRPr sz="3200"/>
            </a:lvl2pPr>
            <a:lvl3pPr marL="1043056" indent="0">
              <a:buNone/>
              <a:defRPr sz="2700"/>
            </a:lvl3pPr>
            <a:lvl4pPr marL="1564584" indent="0">
              <a:buNone/>
              <a:defRPr sz="2300"/>
            </a:lvl4pPr>
            <a:lvl5pPr marL="2086112" indent="0">
              <a:buNone/>
              <a:defRPr sz="2300"/>
            </a:lvl5pPr>
            <a:lvl6pPr marL="2607640" indent="0">
              <a:buNone/>
              <a:defRPr sz="2300"/>
            </a:lvl6pPr>
            <a:lvl7pPr marL="3129168" indent="0">
              <a:buNone/>
              <a:defRPr sz="2300"/>
            </a:lvl7pPr>
            <a:lvl8pPr marL="3650696" indent="0">
              <a:buNone/>
              <a:defRPr sz="2300"/>
            </a:lvl8pPr>
            <a:lvl9pPr marL="4172224" indent="0">
              <a:buNone/>
              <a:defRPr sz="2300"/>
            </a:lvl9pPr>
          </a:lstStyle>
          <a:p>
            <a:endParaRPr lang="en-US"/>
          </a:p>
        </p:txBody>
      </p:sp>
      <p:sp>
        <p:nvSpPr>
          <p:cNvPr id="4" name="Text Placeholder 3"/>
          <p:cNvSpPr>
            <a:spLocks noGrp="1"/>
          </p:cNvSpPr>
          <p:nvPr>
            <p:ph type="body" sz="half" idx="2"/>
          </p:nvPr>
        </p:nvSpPr>
        <p:spPr>
          <a:xfrm>
            <a:off x="2095981" y="5917739"/>
            <a:ext cx="6416040" cy="887398"/>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52715" y="302802"/>
            <a:ext cx="2406015" cy="645157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4670" y="302802"/>
            <a:ext cx="7039822" cy="64515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670" y="302801"/>
            <a:ext cx="9624060" cy="1260211"/>
          </a:xfrm>
          <a:prstGeom prst="rect">
            <a:avLst/>
          </a:prstGeom>
        </p:spPr>
        <p:txBody>
          <a:bodyPr vert="horz" lIns="104306" tIns="52153" rIns="104306" bIns="52153"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34670" y="1764295"/>
            <a:ext cx="9624060" cy="4990084"/>
          </a:xfrm>
          <a:prstGeom prst="rect">
            <a:avLst/>
          </a:prstGeom>
        </p:spPr>
        <p:txBody>
          <a:bodyPr vert="horz" lIns="104306" tIns="52153" rIns="104306" bIns="5215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34670" y="7008171"/>
            <a:ext cx="2495127" cy="402567"/>
          </a:xfrm>
          <a:prstGeom prst="rect">
            <a:avLst/>
          </a:prstGeom>
        </p:spPr>
        <p:txBody>
          <a:bodyPr vert="horz" lIns="104306" tIns="52153" rIns="104306" bIns="52153" rtlCol="0" anchor="ctr"/>
          <a:lstStyle>
            <a:lvl1pPr algn="l">
              <a:defRPr sz="1400">
                <a:solidFill>
                  <a:schemeClr val="tx1">
                    <a:tint val="75000"/>
                  </a:schemeClr>
                </a:solidFill>
              </a:defRPr>
            </a:lvl1pPr>
          </a:lstStyle>
          <a:p>
            <a:fld id="{1D8BD707-D9CF-40AE-B4C6-C98DA3205C09}" type="datetimeFigureOut">
              <a:rPr lang="en-US" smtClean="0"/>
              <a:pPr/>
              <a:t>8/2/17</a:t>
            </a:fld>
            <a:endParaRPr lang="en-US"/>
          </a:p>
        </p:txBody>
      </p:sp>
      <p:sp>
        <p:nvSpPr>
          <p:cNvPr id="5" name="Footer Placeholder 4"/>
          <p:cNvSpPr>
            <a:spLocks noGrp="1"/>
          </p:cNvSpPr>
          <p:nvPr>
            <p:ph type="ftr" sz="quarter" idx="3"/>
          </p:nvPr>
        </p:nvSpPr>
        <p:spPr>
          <a:xfrm>
            <a:off x="3653579" y="7008171"/>
            <a:ext cx="3386243" cy="402567"/>
          </a:xfrm>
          <a:prstGeom prst="rect">
            <a:avLst/>
          </a:prstGeom>
        </p:spPr>
        <p:txBody>
          <a:bodyPr vert="horz" lIns="104306" tIns="52153" rIns="104306" bIns="52153" rtlCol="0" anchor="ctr"/>
          <a:lstStyle>
            <a:lvl1pPr algn="ctr">
              <a:defRPr sz="1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663603" y="7008171"/>
            <a:ext cx="2495127" cy="402567"/>
          </a:xfrm>
          <a:prstGeom prst="rect">
            <a:avLst/>
          </a:prstGeom>
        </p:spPr>
        <p:txBody>
          <a:bodyPr vert="horz" lIns="104306" tIns="52153" rIns="104306" bIns="52153" rtlCol="0" anchor="ctr"/>
          <a:lstStyle>
            <a:lvl1pPr algn="r">
              <a:defRPr sz="14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43056" rtl="0" eaLnBrk="1" latinLnBrk="0" hangingPunct="1">
        <a:spcBef>
          <a:spcPct val="0"/>
        </a:spcBef>
        <a:buNone/>
        <a:defRPr sz="5000" kern="1200">
          <a:solidFill>
            <a:schemeClr val="tx1"/>
          </a:solidFill>
          <a:latin typeface="+mj-lt"/>
          <a:ea typeface="+mj-ea"/>
          <a:cs typeface="+mj-cs"/>
        </a:defRPr>
      </a:lvl1pPr>
    </p:titleStyle>
    <p:bodyStyle>
      <a:lvl1pPr marL="391146" indent="-391146" algn="l" defTabSz="1043056" rtl="0" eaLnBrk="1" latinLnBrk="0" hangingPunct="1">
        <a:spcBef>
          <a:spcPct val="20000"/>
        </a:spcBef>
        <a:buFont typeface="Arial" pitchFamily="34" charset="0"/>
        <a:buChar char="•"/>
        <a:defRPr sz="3700" kern="1200">
          <a:solidFill>
            <a:schemeClr val="tx1"/>
          </a:solidFill>
          <a:latin typeface="+mn-lt"/>
          <a:ea typeface="+mn-ea"/>
          <a:cs typeface="+mn-cs"/>
        </a:defRPr>
      </a:lvl1pPr>
      <a:lvl2pPr marL="847483" indent="-325955" algn="l" defTabSz="1043056"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303820" indent="-260764" algn="l" defTabSz="1043056"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82534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346876"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swatipopat@podar.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12900" y="3933031"/>
            <a:ext cx="7485380" cy="1932323"/>
          </a:xfrm>
        </p:spPr>
        <p:txBody>
          <a:bodyPr/>
          <a:lstStyle/>
          <a:p>
            <a:r>
              <a:rPr lang="en-US" b="1" dirty="0" err="1" smtClean="0">
                <a:solidFill>
                  <a:schemeClr val="bg1"/>
                </a:solidFill>
                <a:effectLst>
                  <a:outerShdw blurRad="38100" dist="38100" dir="2700000" algn="tl">
                    <a:srgbClr val="000000">
                      <a:alpha val="43137"/>
                    </a:srgbClr>
                  </a:outerShdw>
                </a:effectLst>
                <a:latin typeface="Lucida Bright" pitchFamily="18" charset="0"/>
              </a:rPr>
              <a:t>Podar</a:t>
            </a:r>
            <a:r>
              <a:rPr lang="en-US" b="1" dirty="0" smtClean="0">
                <a:solidFill>
                  <a:schemeClr val="bg1"/>
                </a:solidFill>
                <a:effectLst>
                  <a:outerShdw blurRad="38100" dist="38100" dir="2700000" algn="tl">
                    <a:srgbClr val="000000">
                      <a:alpha val="43137"/>
                    </a:srgbClr>
                  </a:outerShdw>
                </a:effectLst>
                <a:latin typeface="Lucida Bright" pitchFamily="18" charset="0"/>
              </a:rPr>
              <a:t> Education Group </a:t>
            </a:r>
            <a:endParaRPr lang="en-US" b="1" dirty="0" smtClean="0">
              <a:solidFill>
                <a:schemeClr val="bg1"/>
              </a:solidFill>
              <a:effectLst>
                <a:outerShdw blurRad="38100" dist="38100" dir="2700000" algn="tl">
                  <a:srgbClr val="000000">
                    <a:alpha val="43137"/>
                  </a:srgbClr>
                </a:outerShdw>
              </a:effectLst>
              <a:latin typeface="Lucida Bright" pitchFamily="18" charset="0"/>
            </a:endParaRPr>
          </a:p>
          <a:p>
            <a:r>
              <a:rPr lang="en-US" b="1" dirty="0" smtClean="0">
                <a:solidFill>
                  <a:schemeClr val="bg1"/>
                </a:solidFill>
                <a:effectLst>
                  <a:outerShdw blurRad="38100" dist="38100" dir="2700000" algn="tl">
                    <a:srgbClr val="000000">
                      <a:alpha val="43137"/>
                    </a:srgbClr>
                  </a:outerShdw>
                </a:effectLst>
                <a:latin typeface="Lucida Bright" pitchFamily="18" charset="0"/>
              </a:rPr>
              <a:t>Early Childhood Association</a:t>
            </a:r>
            <a:endParaRPr lang="en-US" b="1" dirty="0">
              <a:solidFill>
                <a:schemeClr val="bg1"/>
              </a:solidFill>
              <a:effectLst>
                <a:outerShdw blurRad="38100" dist="38100" dir="2700000" algn="tl">
                  <a:srgbClr val="000000">
                    <a:alpha val="43137"/>
                  </a:srgbClr>
                </a:outerShdw>
              </a:effectLst>
              <a:latin typeface="Lucida Bright" pitchFamily="18" charset="0"/>
            </a:endParaRPr>
          </a:p>
        </p:txBody>
      </p:sp>
      <p:sp>
        <p:nvSpPr>
          <p:cNvPr id="4" name="Rectangle 3"/>
          <p:cNvSpPr/>
          <p:nvPr/>
        </p:nvSpPr>
        <p:spPr>
          <a:xfrm>
            <a:off x="1231900" y="1799431"/>
            <a:ext cx="8153400" cy="1600200"/>
          </a:xfrm>
          <a:prstGeom prst="rect">
            <a:avLst/>
          </a:prstGeom>
          <a:gradFill>
            <a:gsLst>
              <a:gs pos="0">
                <a:srgbClr val="FFEFD1"/>
              </a:gs>
              <a:gs pos="64999">
                <a:srgbClr val="F0EBD5"/>
              </a:gs>
              <a:gs pos="100000">
                <a:srgbClr val="D1C39F"/>
              </a:gs>
            </a:gsLst>
            <a:lin ang="5400000" scaled="0"/>
          </a:gra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ctrTitle"/>
          </p:nvPr>
        </p:nvSpPr>
        <p:spPr>
          <a:xfrm>
            <a:off x="774700" y="1037431"/>
            <a:ext cx="9089390" cy="2819400"/>
          </a:xfrm>
        </p:spPr>
        <p:txBody>
          <a:bodyPr>
            <a:normAutofit/>
          </a:bodyPr>
          <a:lstStyle/>
          <a:p>
            <a:r>
              <a:rPr lang="en-US" b="1" dirty="0" smtClean="0">
                <a:solidFill>
                  <a:srgbClr val="C00000"/>
                </a:solidFill>
                <a:effectLst>
                  <a:outerShdw blurRad="38100" dist="38100" dir="2700000" algn="tl">
                    <a:srgbClr val="000000">
                      <a:alpha val="43137"/>
                    </a:srgbClr>
                  </a:outerShdw>
                </a:effectLst>
                <a:latin typeface="Lucida Bright" pitchFamily="18" charset="0"/>
              </a:rPr>
              <a:t>Understanding and dealing with child sexual </a:t>
            </a:r>
            <a:r>
              <a:rPr lang="en-US" b="1" dirty="0" smtClean="0">
                <a:solidFill>
                  <a:srgbClr val="C00000"/>
                </a:solidFill>
                <a:effectLst>
                  <a:outerShdw blurRad="38100" dist="38100" dir="2700000" algn="tl">
                    <a:srgbClr val="000000">
                      <a:alpha val="43137"/>
                    </a:srgbClr>
                  </a:outerShdw>
                </a:effectLst>
                <a:latin typeface="Lucida Bright" pitchFamily="18" charset="0"/>
              </a:rPr>
              <a:t>abuse</a:t>
            </a:r>
            <a:br>
              <a:rPr lang="en-US" b="1" dirty="0" smtClean="0">
                <a:solidFill>
                  <a:srgbClr val="C00000"/>
                </a:solidFill>
                <a:effectLst>
                  <a:outerShdw blurRad="38100" dist="38100" dir="2700000" algn="tl">
                    <a:srgbClr val="000000">
                      <a:alpha val="43137"/>
                    </a:srgbClr>
                  </a:outerShdw>
                </a:effectLst>
                <a:latin typeface="Lucida Bright" pitchFamily="18" charset="0"/>
              </a:rPr>
            </a:br>
            <a:r>
              <a:rPr lang="en-US" b="1" dirty="0" smtClean="0">
                <a:solidFill>
                  <a:srgbClr val="C00000"/>
                </a:solidFill>
                <a:effectLst>
                  <a:outerShdw blurRad="38100" dist="38100" dir="2700000" algn="tl">
                    <a:srgbClr val="000000">
                      <a:alpha val="43137"/>
                    </a:srgbClr>
                  </a:outerShdw>
                </a:effectLst>
                <a:latin typeface="Lucida Bright" pitchFamily="18" charset="0"/>
              </a:rPr>
              <a:t>the sounds of silence</a:t>
            </a:r>
            <a:r>
              <a:rPr lang="en-US" b="1" dirty="0" smtClean="0">
                <a:solidFill>
                  <a:srgbClr val="C00000"/>
                </a:solidFill>
                <a:effectLst>
                  <a:outerShdw blurRad="38100" dist="38100" dir="2700000" algn="tl">
                    <a:srgbClr val="000000">
                      <a:alpha val="43137"/>
                    </a:srgbClr>
                  </a:outerShdw>
                </a:effectLst>
                <a:latin typeface="Lucida Bright" pitchFamily="18" charset="0"/>
              </a:rPr>
              <a:t> </a:t>
            </a:r>
            <a:endParaRPr lang="en-US" b="1" dirty="0">
              <a:solidFill>
                <a:srgbClr val="C00000"/>
              </a:solidFill>
              <a:effectLst>
                <a:outerShdw blurRad="38100" dist="38100" dir="2700000" algn="tl">
                  <a:srgbClr val="000000">
                    <a:alpha val="43137"/>
                  </a:srgbClr>
                </a:outerShdw>
              </a:effectLst>
              <a:latin typeface="Lucida Bright"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546100" y="685799"/>
            <a:ext cx="9601200" cy="11430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546100" y="609599"/>
            <a:ext cx="9624060" cy="1260211"/>
          </a:xfrm>
          <a:noFill/>
          <a:ln w="38100" cmpd="sng">
            <a:noFill/>
            <a:prstDash val="solid"/>
          </a:ln>
        </p:spPr>
        <p:txBody>
          <a:bodyPr>
            <a:noAutofit/>
          </a:bodyPr>
          <a:lstStyle/>
          <a:p>
            <a:r>
              <a:rPr lang="en-US" sz="4000" b="1" dirty="0" smtClean="0">
                <a:solidFill>
                  <a:srgbClr val="C00000"/>
                </a:solidFill>
                <a:effectLst>
                  <a:outerShdw blurRad="38100" dist="38100" dir="2700000" algn="tl">
                    <a:srgbClr val="000000">
                      <a:alpha val="43137"/>
                    </a:srgbClr>
                  </a:outerShdw>
                </a:effectLst>
                <a:latin typeface="Lucida Bright" pitchFamily="18" charset="0"/>
              </a:rPr>
              <a:t>Why call it sounds of silence?</a:t>
            </a:r>
            <a:endParaRPr lang="en-US" sz="40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7" name="Rectangle 6"/>
          <p:cNvSpPr/>
          <p:nvPr/>
        </p:nvSpPr>
        <p:spPr>
          <a:xfrm>
            <a:off x="546100" y="2018387"/>
            <a:ext cx="10147300" cy="5724644"/>
          </a:xfrm>
          <a:prstGeom prst="rect">
            <a:avLst/>
          </a:prstGeom>
        </p:spPr>
        <p:txBody>
          <a:bodyPr wrap="square">
            <a:spAutoFit/>
          </a:bodyPr>
          <a:lstStyle/>
          <a:p>
            <a:pPr>
              <a:buFont typeface="Arial" pitchFamily="34" charset="0"/>
              <a:buChar char="•"/>
            </a:pPr>
            <a:r>
              <a:rPr lang="en-US" sz="3000" dirty="0" smtClean="0">
                <a:solidFill>
                  <a:schemeClr val="bg1"/>
                </a:solidFill>
                <a:latin typeface="BrookeShappell10" pitchFamily="2" charset="0"/>
                <a:cs typeface="Khmer UI" pitchFamily="34" charset="0"/>
              </a:rPr>
              <a:t> </a:t>
            </a:r>
            <a:r>
              <a:rPr lang="en-US" sz="2800" b="1" dirty="0" smtClean="0">
                <a:solidFill>
                  <a:schemeClr val="bg1"/>
                </a:solidFill>
                <a:effectLst>
                  <a:outerShdw blurRad="38100" dist="38100" dir="2700000" algn="tl">
                    <a:srgbClr val="000000">
                      <a:alpha val="43137"/>
                    </a:srgbClr>
                  </a:outerShdw>
                </a:effectLst>
                <a:latin typeface="Lucida Bright" pitchFamily="18" charset="0"/>
                <a:cs typeface="Khmer UI" pitchFamily="34" charset="0"/>
              </a:rPr>
              <a:t>Child sexual abuse  happens silently</a:t>
            </a:r>
          </a:p>
          <a:p>
            <a:pPr>
              <a:buFont typeface="Arial" pitchFamily="34" charset="0"/>
              <a:buChar char="•"/>
            </a:pPr>
            <a:endParaRPr lang="en-US" sz="2800" b="1" dirty="0" smtClean="0">
              <a:solidFill>
                <a:schemeClr val="bg1"/>
              </a:solidFill>
              <a:effectLst>
                <a:outerShdw blurRad="38100" dist="38100" dir="2700000" algn="tl">
                  <a:srgbClr val="000000">
                    <a:alpha val="43137"/>
                  </a:srgbClr>
                </a:outerShdw>
              </a:effectLst>
              <a:latin typeface="Lucida Bright" pitchFamily="18" charset="0"/>
              <a:cs typeface="Khmer UI" pitchFamily="34" charset="0"/>
            </a:endParaRPr>
          </a:p>
          <a:p>
            <a:pPr>
              <a:buFont typeface="Arial" pitchFamily="34" charset="0"/>
              <a:buChar char="•"/>
            </a:pPr>
            <a:r>
              <a:rPr lang="en-US" sz="2800" b="1" dirty="0" smtClean="0">
                <a:solidFill>
                  <a:schemeClr val="bg1"/>
                </a:solidFill>
                <a:effectLst>
                  <a:outerShdw blurRad="38100" dist="38100" dir="2700000" algn="tl">
                    <a:srgbClr val="000000">
                      <a:alpha val="43137"/>
                    </a:srgbClr>
                  </a:outerShdw>
                </a:effectLst>
                <a:latin typeface="Lucida Bright" pitchFamily="18" charset="0"/>
                <a:cs typeface="Khmer UI" pitchFamily="34" charset="0"/>
              </a:rPr>
              <a:t>  Victims keep quiet about it, out of fear or lack of            knowledge that something wrong has been done to them</a:t>
            </a:r>
          </a:p>
          <a:p>
            <a:pPr>
              <a:buFont typeface="Arial" pitchFamily="34" charset="0"/>
              <a:buChar char="•"/>
            </a:pPr>
            <a:endParaRPr lang="en-US" sz="2800" b="1" dirty="0" smtClean="0">
              <a:solidFill>
                <a:schemeClr val="bg1"/>
              </a:solidFill>
              <a:effectLst>
                <a:outerShdw blurRad="38100" dist="38100" dir="2700000" algn="tl">
                  <a:srgbClr val="000000">
                    <a:alpha val="43137"/>
                  </a:srgbClr>
                </a:outerShdw>
              </a:effectLst>
              <a:latin typeface="Lucida Bright" pitchFamily="18" charset="0"/>
              <a:cs typeface="Khmer UI" pitchFamily="34" charset="0"/>
            </a:endParaRPr>
          </a:p>
          <a:p>
            <a:pPr>
              <a:buFont typeface="Arial" pitchFamily="34" charset="0"/>
              <a:buChar char="•"/>
            </a:pPr>
            <a:r>
              <a:rPr lang="en-US" sz="2800" b="1" dirty="0" smtClean="0">
                <a:solidFill>
                  <a:schemeClr val="bg1"/>
                </a:solidFill>
                <a:effectLst>
                  <a:outerShdw blurRad="38100" dist="38100" dir="2700000" algn="tl">
                    <a:srgbClr val="000000">
                      <a:alpha val="43137"/>
                    </a:srgbClr>
                  </a:outerShdw>
                </a:effectLst>
                <a:latin typeface="Lucida Bright" pitchFamily="18" charset="0"/>
                <a:cs typeface="Khmer UI" pitchFamily="34" charset="0"/>
              </a:rPr>
              <a:t>  Parents of victims want to keep it silent</a:t>
            </a:r>
          </a:p>
          <a:p>
            <a:pPr>
              <a:buFont typeface="Arial" pitchFamily="34" charset="0"/>
              <a:buChar char="•"/>
            </a:pPr>
            <a:endParaRPr lang="en-US" sz="2800" b="1" dirty="0" smtClean="0">
              <a:solidFill>
                <a:schemeClr val="bg1"/>
              </a:solidFill>
              <a:effectLst>
                <a:outerShdw blurRad="38100" dist="38100" dir="2700000" algn="tl">
                  <a:srgbClr val="000000">
                    <a:alpha val="43137"/>
                  </a:srgbClr>
                </a:outerShdw>
              </a:effectLst>
              <a:latin typeface="Lucida Bright" pitchFamily="18" charset="0"/>
              <a:cs typeface="Khmer UI" pitchFamily="34" charset="0"/>
            </a:endParaRPr>
          </a:p>
          <a:p>
            <a:pPr>
              <a:buFont typeface="Arial" pitchFamily="34" charset="0"/>
              <a:buChar char="•"/>
            </a:pPr>
            <a:r>
              <a:rPr lang="en-US" sz="2800" b="1" dirty="0" smtClean="0">
                <a:solidFill>
                  <a:schemeClr val="bg1"/>
                </a:solidFill>
                <a:effectLst>
                  <a:outerShdw blurRad="38100" dist="38100" dir="2700000" algn="tl">
                    <a:srgbClr val="000000">
                      <a:alpha val="43137"/>
                    </a:srgbClr>
                  </a:outerShdw>
                </a:effectLst>
                <a:latin typeface="Lucida Bright" pitchFamily="18" charset="0"/>
                <a:cs typeface="Khmer UI" pitchFamily="34" charset="0"/>
              </a:rPr>
              <a:t>  Too embarrassing for the school or community to discuss and so silence from there too</a:t>
            </a:r>
          </a:p>
          <a:p>
            <a:pPr>
              <a:buFont typeface="Arial" pitchFamily="34" charset="0"/>
              <a:buChar char="•"/>
            </a:pPr>
            <a:endParaRPr lang="en-US" sz="2800" b="1" dirty="0" smtClean="0">
              <a:solidFill>
                <a:schemeClr val="bg1"/>
              </a:solidFill>
              <a:latin typeface="Lucida Bright" pitchFamily="18" charset="0"/>
              <a:cs typeface="Khmer UI" pitchFamily="34" charset="0"/>
            </a:endParaRPr>
          </a:p>
          <a:p>
            <a:endParaRPr lang="en-US" sz="2800" b="1" dirty="0" smtClean="0">
              <a:solidFill>
                <a:schemeClr val="bg1"/>
              </a:solidFill>
              <a:latin typeface="Lucida Bright" pitchFamily="18" charset="0"/>
              <a:cs typeface="Khmer UI" pitchFamily="34" charset="0"/>
            </a:endParaRPr>
          </a:p>
          <a:p>
            <a:endParaRPr lang="en-US" sz="2800" b="1" dirty="0" smtClean="0">
              <a:solidFill>
                <a:schemeClr val="bg1"/>
              </a:solidFill>
              <a:latin typeface="Lucida Bright" pitchFamily="18" charset="0"/>
              <a:cs typeface="Khmer UI" pitchFamily="34" charset="0"/>
            </a:endParaRPr>
          </a:p>
        </p:txBody>
      </p:sp>
      <p:sp>
        <p:nvSpPr>
          <p:cNvPr id="11" name="Rounded Rectangle 10"/>
          <p:cNvSpPr/>
          <p:nvPr/>
        </p:nvSpPr>
        <p:spPr>
          <a:xfrm>
            <a:off x="546100" y="1951831"/>
            <a:ext cx="7467600" cy="609600"/>
          </a:xfrm>
          <a:prstGeom prst="roundRect">
            <a:avLst/>
          </a:prstGeom>
          <a:noFill/>
          <a:ln w="1905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ounded Rectangle 11"/>
          <p:cNvSpPr/>
          <p:nvPr/>
        </p:nvSpPr>
        <p:spPr>
          <a:xfrm>
            <a:off x="546100" y="2895599"/>
            <a:ext cx="9601200" cy="1447800"/>
          </a:xfrm>
          <a:prstGeom prst="roundRect">
            <a:avLst/>
          </a:prstGeom>
          <a:noFill/>
          <a:ln w="1905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ounded Rectangle 12"/>
          <p:cNvSpPr/>
          <p:nvPr/>
        </p:nvSpPr>
        <p:spPr>
          <a:xfrm>
            <a:off x="546100" y="4571999"/>
            <a:ext cx="7696200" cy="609600"/>
          </a:xfrm>
          <a:prstGeom prst="roundRect">
            <a:avLst/>
          </a:prstGeom>
          <a:noFill/>
          <a:ln w="1905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ounded Rectangle 13"/>
          <p:cNvSpPr/>
          <p:nvPr/>
        </p:nvSpPr>
        <p:spPr>
          <a:xfrm>
            <a:off x="546100" y="5486399"/>
            <a:ext cx="9525000" cy="914400"/>
          </a:xfrm>
          <a:prstGeom prst="roundRect">
            <a:avLst/>
          </a:prstGeom>
          <a:noFill/>
          <a:ln w="1905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78056526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Callout 7"/>
          <p:cNvSpPr/>
          <p:nvPr/>
        </p:nvSpPr>
        <p:spPr>
          <a:xfrm flipH="1">
            <a:off x="622300" y="3018631"/>
            <a:ext cx="4419600" cy="1905000"/>
          </a:xfrm>
          <a:prstGeom prst="wedgeEllipseCallout">
            <a:avLst>
              <a:gd name="adj1" fmla="val -21111"/>
              <a:gd name="adj2" fmla="val 83333"/>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IN" b="1">
              <a:ln w="18000">
                <a:solidFill>
                  <a:schemeClr val="bg1">
                    <a:lumMod val="95000"/>
                  </a:schemeClr>
                </a:solidFill>
                <a:prstDash val="solid"/>
                <a:miter lim="800000"/>
              </a:ln>
              <a:noFill/>
              <a:effectLst>
                <a:outerShdw blurRad="25500" dist="23000" dir="7020000" algn="tl">
                  <a:srgbClr val="000000">
                    <a:alpha val="50000"/>
                  </a:srgbClr>
                </a:outerShdw>
              </a:effectLst>
            </a:endParaRPr>
          </a:p>
        </p:txBody>
      </p:sp>
      <p:sp>
        <p:nvSpPr>
          <p:cNvPr id="9" name="Oval Callout 8"/>
          <p:cNvSpPr/>
          <p:nvPr/>
        </p:nvSpPr>
        <p:spPr>
          <a:xfrm flipH="1">
            <a:off x="5651500" y="3018631"/>
            <a:ext cx="4648200" cy="1905000"/>
          </a:xfrm>
          <a:prstGeom prst="wedgeEllipseCallout">
            <a:avLst>
              <a:gd name="adj1" fmla="val -21111"/>
              <a:gd name="adj2" fmla="val 83333"/>
            </a:avLst>
          </a:prstGeom>
          <a:ln/>
        </p:spPr>
        <p:style>
          <a:lnRef idx="2">
            <a:schemeClr val="accent2"/>
          </a:lnRef>
          <a:fillRef idx="1">
            <a:schemeClr val="lt1"/>
          </a:fillRef>
          <a:effectRef idx="0">
            <a:schemeClr val="accent2"/>
          </a:effectRef>
          <a:fontRef idx="minor">
            <a:schemeClr val="dk1"/>
          </a:fontRef>
        </p:style>
        <p:txBody>
          <a:bodyPr rtlCol="0" anchor="ctr"/>
          <a:lstStyle/>
          <a:p>
            <a:pPr>
              <a:defRPr/>
            </a:pPr>
            <a:r>
              <a:rPr lang="en-US" sz="2000" dirty="0" smtClean="0">
                <a:solidFill>
                  <a:schemeClr val="tx1"/>
                </a:solidFill>
                <a:effectLst>
                  <a:outerShdw blurRad="38100" dist="38100" dir="2700000" algn="tl">
                    <a:srgbClr val="000000">
                      <a:alpha val="43137"/>
                    </a:srgbClr>
                  </a:outerShdw>
                </a:effectLst>
                <a:latin typeface="Lucida Bright" pitchFamily="18" charset="0"/>
              </a:rPr>
              <a:t>Because touch should never become trouble in any child’s life</a:t>
            </a:r>
            <a:endParaRPr lang="en-US" dirty="0" smtClean="0">
              <a:solidFill>
                <a:schemeClr val="tx1"/>
              </a:solidFill>
              <a:effectLst>
                <a:outerShdw blurRad="38100" dist="38100" dir="2700000" algn="tl">
                  <a:srgbClr val="000000">
                    <a:alpha val="43137"/>
                  </a:srgbClr>
                </a:outerShdw>
              </a:effectLst>
              <a:latin typeface="Lucida Bright" pitchFamily="18" charset="0"/>
            </a:endParaRPr>
          </a:p>
        </p:txBody>
      </p:sp>
      <p:sp>
        <p:nvSpPr>
          <p:cNvPr id="12" name="Rounded Rectangle 11"/>
          <p:cNvSpPr/>
          <p:nvPr/>
        </p:nvSpPr>
        <p:spPr>
          <a:xfrm>
            <a:off x="546100" y="504031"/>
            <a:ext cx="4572000" cy="14478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smtClean="0">
                <a:solidFill>
                  <a:srgbClr val="C00000"/>
                </a:solidFill>
                <a:latin typeface="Lucida Bright" pitchFamily="18" charset="0"/>
              </a:rPr>
              <a:t>But all this silence has suddenly started making sounds</a:t>
            </a:r>
            <a:endParaRPr lang="en-IN" b="1" dirty="0">
              <a:solidFill>
                <a:srgbClr val="C00000"/>
              </a:solidFill>
              <a:latin typeface="Lucida Bright" pitchFamily="18" charset="0"/>
            </a:endParaRPr>
          </a:p>
        </p:txBody>
      </p:sp>
      <p:sp>
        <p:nvSpPr>
          <p:cNvPr id="13" name="Rounded Rectangle 12"/>
          <p:cNvSpPr/>
          <p:nvPr/>
        </p:nvSpPr>
        <p:spPr>
          <a:xfrm>
            <a:off x="5651500" y="427831"/>
            <a:ext cx="4572000" cy="16002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smtClean="0">
                <a:solidFill>
                  <a:srgbClr val="C00000"/>
                </a:solidFill>
                <a:latin typeface="Lucida Bright" pitchFamily="18" charset="0"/>
              </a:rPr>
              <a:t>Its time to break the silence… and make a noise</a:t>
            </a:r>
            <a:endParaRPr lang="en-IN" b="1" dirty="0">
              <a:solidFill>
                <a:srgbClr val="C00000"/>
              </a:solidFill>
              <a:latin typeface="Lucida Bright" pitchFamily="18" charset="0"/>
            </a:endParaRPr>
          </a:p>
        </p:txBody>
      </p:sp>
      <p:sp>
        <p:nvSpPr>
          <p:cNvPr id="19" name="Rectangle 18"/>
          <p:cNvSpPr/>
          <p:nvPr/>
        </p:nvSpPr>
        <p:spPr>
          <a:xfrm>
            <a:off x="1003300" y="3323431"/>
            <a:ext cx="4038600" cy="1200329"/>
          </a:xfrm>
          <a:prstGeom prst="rect">
            <a:avLst/>
          </a:prstGeom>
        </p:spPr>
        <p:txBody>
          <a:bodyPr wrap="square">
            <a:spAutoFit/>
          </a:bodyPr>
          <a:lstStyle/>
          <a:p>
            <a:pPr>
              <a:defRPr/>
            </a:pPr>
            <a:r>
              <a:rPr lang="en-US" sz="1600" dirty="0" smtClean="0">
                <a:effectLst>
                  <a:outerShdw blurRad="38100" dist="38100" dir="2700000" algn="tl">
                    <a:srgbClr val="000000">
                      <a:alpha val="43137"/>
                    </a:srgbClr>
                  </a:outerShdw>
                </a:effectLst>
                <a:latin typeface="Lucida Bright" pitchFamily="18" charset="0"/>
              </a:rPr>
              <a:t> </a:t>
            </a:r>
            <a:r>
              <a:rPr lang="en-US" sz="1800" dirty="0" smtClean="0">
                <a:effectLst>
                  <a:outerShdw blurRad="38100" dist="38100" dir="2700000" algn="tl">
                    <a:srgbClr val="000000">
                      <a:alpha val="43137"/>
                    </a:srgbClr>
                  </a:outerShdw>
                </a:effectLst>
                <a:latin typeface="Lucida Bright" pitchFamily="18" charset="0"/>
              </a:rPr>
              <a:t>The sounds we hear now are of </a:t>
            </a:r>
          </a:p>
          <a:p>
            <a:pPr>
              <a:defRPr/>
            </a:pPr>
            <a:r>
              <a:rPr lang="en-US" sz="1800" dirty="0" smtClean="0">
                <a:effectLst>
                  <a:outerShdw blurRad="38100" dist="38100" dir="2700000" algn="tl">
                    <a:srgbClr val="000000">
                      <a:alpha val="43137"/>
                    </a:srgbClr>
                  </a:outerShdw>
                </a:effectLst>
                <a:latin typeface="Lucida Bright" pitchFamily="18" charset="0"/>
              </a:rPr>
              <a:t>broken emotional development, social development and lasting impact on personality and health</a:t>
            </a:r>
            <a:endParaRPr lang="en-US" sz="1800" dirty="0"/>
          </a:p>
        </p:txBody>
      </p:sp>
      <p:sp>
        <p:nvSpPr>
          <p:cNvPr id="20" name="Content Placeholder 4"/>
          <p:cNvSpPr txBox="1">
            <a:spLocks/>
          </p:cNvSpPr>
          <p:nvPr/>
        </p:nvSpPr>
        <p:spPr>
          <a:xfrm>
            <a:off x="317500" y="351631"/>
            <a:ext cx="5029200" cy="6553200"/>
          </a:xfrm>
          <a:prstGeom prst="rect">
            <a:avLst/>
          </a:prstGeom>
          <a:ln w="19050" cmpd="thinThick">
            <a:solidFill>
              <a:schemeClr val="bg1"/>
            </a:solidFill>
            <a:prstDash val="solid"/>
          </a:ln>
          <a:effectLst>
            <a:outerShdw blurRad="50800" dist="50800" dir="5400000" algn="ctr" rotWithShape="0">
              <a:schemeClr val="tx1"/>
            </a:outerShdw>
          </a:effectLst>
          <a:scene3d>
            <a:camera prst="orthographicFront">
              <a:rot lat="0" lon="0" rev="0"/>
            </a:camera>
            <a:lightRig rig="threePt" dir="t"/>
          </a:scene3d>
          <a:sp3d/>
        </p:spPr>
        <p:txBody>
          <a:bodyPr vert="horz" lIns="104306" tIns="52153" rIns="104306" bIns="52153" rtlCol="0">
            <a:normAutofit/>
            <a:flatTx/>
          </a:bodyPr>
          <a:lstStyle/>
          <a:p>
            <a:pPr marL="0" marR="0" lvl="0" indent="0" algn="ctr" defTabSz="1043056" rtl="0" eaLnBrk="1" fontAlgn="auto" latinLnBrk="0" hangingPunct="1">
              <a:lnSpc>
                <a:spcPct val="100000"/>
              </a:lnSpc>
              <a:spcBef>
                <a:spcPct val="20000"/>
              </a:spcBef>
              <a:spcAft>
                <a:spcPts val="0"/>
              </a:spcAft>
              <a:buClrTx/>
              <a:buSzTx/>
              <a:buFont typeface="Arial" pitchFamily="34" charset="0"/>
              <a:buNone/>
              <a:tabLst/>
              <a:defRPr/>
            </a:pPr>
            <a:endParaRPr kumimoji="0" lang="en-US" sz="3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Lucida Bright" pitchFamily="18" charset="0"/>
              <a:ea typeface="+mn-ea"/>
              <a:cs typeface="+mn-cs"/>
            </a:endParaRPr>
          </a:p>
        </p:txBody>
      </p:sp>
      <p:sp>
        <p:nvSpPr>
          <p:cNvPr id="21" name="Content Placeholder 4"/>
          <p:cNvSpPr txBox="1">
            <a:spLocks/>
          </p:cNvSpPr>
          <p:nvPr/>
        </p:nvSpPr>
        <p:spPr>
          <a:xfrm>
            <a:off x="5575300" y="351631"/>
            <a:ext cx="4724400" cy="6553200"/>
          </a:xfrm>
          <a:prstGeom prst="rect">
            <a:avLst/>
          </a:prstGeom>
          <a:ln w="19050" cmpd="thinThick">
            <a:solidFill>
              <a:schemeClr val="bg1"/>
            </a:solidFill>
            <a:prstDash val="solid"/>
          </a:ln>
          <a:effectLst>
            <a:outerShdw blurRad="50800" dist="50800" dir="5400000" algn="ctr" rotWithShape="0">
              <a:schemeClr val="tx1"/>
            </a:outerShdw>
          </a:effectLst>
          <a:scene3d>
            <a:camera prst="orthographicFront">
              <a:rot lat="0" lon="0" rev="0"/>
            </a:camera>
            <a:lightRig rig="threePt" dir="t"/>
          </a:scene3d>
          <a:sp3d/>
        </p:spPr>
        <p:txBody>
          <a:bodyPr vert="horz" lIns="104306" tIns="52153" rIns="104306" bIns="52153" rtlCol="0">
            <a:normAutofit/>
            <a:flatTx/>
          </a:bodyPr>
          <a:lstStyle/>
          <a:p>
            <a:pPr marL="0" marR="0" lvl="0" indent="0" algn="ctr" defTabSz="1043056" rtl="0" eaLnBrk="1" fontAlgn="auto" latinLnBrk="0" hangingPunct="1">
              <a:lnSpc>
                <a:spcPct val="100000"/>
              </a:lnSpc>
              <a:spcBef>
                <a:spcPct val="20000"/>
              </a:spcBef>
              <a:spcAft>
                <a:spcPts val="0"/>
              </a:spcAft>
              <a:buClrTx/>
              <a:buSzTx/>
              <a:buFont typeface="Arial" pitchFamily="34" charset="0"/>
              <a:buNone/>
              <a:tabLst/>
              <a:defRPr/>
            </a:pPr>
            <a:endParaRPr kumimoji="0" lang="en-US" sz="3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Lucida Bright" pitchFamily="18" charset="0"/>
              <a:ea typeface="+mn-ea"/>
              <a:cs typeface="+mn-cs"/>
            </a:endParaRPr>
          </a:p>
        </p:txBody>
      </p:sp>
    </p:spTree>
    <p:extLst>
      <p:ext uri="{BB962C8B-B14F-4D97-AF65-F5344CB8AC3E}">
        <p14:creationId xmlns:p14="http://schemas.microsoft.com/office/powerpoint/2010/main" val="372195009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93700" y="2028031"/>
            <a:ext cx="9906000" cy="4572000"/>
          </a:xfrm>
          <a:ln w="19050" cmpd="thinThick">
            <a:solidFill>
              <a:schemeClr val="bg1"/>
            </a:solidFill>
            <a:prstDash val="solid"/>
          </a:ln>
          <a:effectLst>
            <a:outerShdw blurRad="50800" dist="50800" dir="5400000" algn="ctr" rotWithShape="0">
              <a:schemeClr val="tx1"/>
            </a:outerShdw>
          </a:effectLst>
          <a:scene3d>
            <a:camera prst="orthographicFront">
              <a:rot lat="0" lon="0" rev="0"/>
            </a:camera>
            <a:lightRig rig="threePt" dir="t"/>
          </a:scene3d>
          <a:sp3d/>
        </p:spPr>
        <p:txBody>
          <a:bodyPr>
            <a:normAutofit/>
            <a:flatTx/>
          </a:bodyPr>
          <a:lstStyle/>
          <a:p>
            <a:r>
              <a:rPr lang="en-IN" sz="3000" b="1" dirty="0" smtClean="0">
                <a:solidFill>
                  <a:schemeClr val="bg1"/>
                </a:solidFill>
                <a:effectLst>
                  <a:outerShdw blurRad="38100" dist="38100" dir="2700000" algn="tl">
                    <a:srgbClr val="000000">
                      <a:alpha val="43137"/>
                    </a:srgbClr>
                  </a:outerShdw>
                </a:effectLst>
                <a:latin typeface="Lucida Bright" pitchFamily="18" charset="0"/>
              </a:rPr>
              <a:t>Blame the over-sexualized nature of society </a:t>
            </a:r>
          </a:p>
          <a:p>
            <a:r>
              <a:rPr lang="en-IN" sz="3000" b="1" dirty="0" smtClean="0">
                <a:solidFill>
                  <a:schemeClr val="bg1"/>
                </a:solidFill>
                <a:effectLst>
                  <a:outerShdw blurRad="38100" dist="38100" dir="2700000" algn="tl">
                    <a:srgbClr val="000000">
                      <a:alpha val="43137"/>
                    </a:srgbClr>
                  </a:outerShdw>
                </a:effectLst>
                <a:latin typeface="Lucida Bright" pitchFamily="18" charset="0"/>
              </a:rPr>
              <a:t>Sexy clothes for children, are increasingly popular in India </a:t>
            </a:r>
          </a:p>
          <a:p>
            <a:r>
              <a:rPr lang="en-IN" sz="3000" b="1" dirty="0" smtClean="0">
                <a:solidFill>
                  <a:schemeClr val="bg1"/>
                </a:solidFill>
                <a:effectLst>
                  <a:outerShdw blurRad="38100" dist="38100" dir="2700000" algn="tl">
                    <a:srgbClr val="000000">
                      <a:alpha val="43137"/>
                    </a:srgbClr>
                  </a:outerShdw>
                </a:effectLst>
                <a:latin typeface="Lucida Bright" pitchFamily="18" charset="0"/>
              </a:rPr>
              <a:t>Little girls performing the ITEM SONGS done by film actresses</a:t>
            </a:r>
          </a:p>
          <a:p>
            <a:r>
              <a:rPr lang="en-IN" sz="3000" b="1" dirty="0" smtClean="0">
                <a:solidFill>
                  <a:schemeClr val="bg1"/>
                </a:solidFill>
                <a:effectLst>
                  <a:outerShdw blurRad="38100" dist="38100" dir="2700000" algn="tl">
                    <a:srgbClr val="000000">
                      <a:alpha val="43137"/>
                    </a:srgbClr>
                  </a:outerShdw>
                </a:effectLst>
                <a:latin typeface="Lucida Bright" pitchFamily="18" charset="0"/>
              </a:rPr>
              <a:t>As Ms. </a:t>
            </a:r>
            <a:r>
              <a:rPr lang="en-IN" sz="3000" b="1" dirty="0" err="1" smtClean="0">
                <a:solidFill>
                  <a:schemeClr val="bg1"/>
                </a:solidFill>
                <a:effectLst>
                  <a:outerShdw blurRad="38100" dist="38100" dir="2700000" algn="tl">
                    <a:srgbClr val="000000">
                      <a:alpha val="43137"/>
                    </a:srgbClr>
                  </a:outerShdw>
                </a:effectLst>
                <a:latin typeface="Lucida Bright" pitchFamily="18" charset="0"/>
              </a:rPr>
              <a:t>Pinky</a:t>
            </a:r>
            <a:r>
              <a:rPr lang="en-IN" sz="3000" b="1" dirty="0" smtClean="0">
                <a:solidFill>
                  <a:schemeClr val="bg1"/>
                </a:solidFill>
                <a:effectLst>
                  <a:outerShdw blurRad="38100" dist="38100" dir="2700000" algn="tl">
                    <a:srgbClr val="000000">
                      <a:alpha val="43137"/>
                    </a:srgbClr>
                  </a:outerShdw>
                </a:effectLst>
                <a:latin typeface="Lucida Bright" pitchFamily="18" charset="0"/>
              </a:rPr>
              <a:t> </a:t>
            </a:r>
            <a:r>
              <a:rPr lang="en-IN" sz="3000" b="1" dirty="0" err="1" smtClean="0">
                <a:solidFill>
                  <a:schemeClr val="bg1"/>
                </a:solidFill>
                <a:effectLst>
                  <a:outerShdw blurRad="38100" dist="38100" dir="2700000" algn="tl">
                    <a:srgbClr val="000000">
                      <a:alpha val="43137"/>
                    </a:srgbClr>
                  </a:outerShdw>
                </a:effectLst>
                <a:latin typeface="Lucida Bright" pitchFamily="18" charset="0"/>
              </a:rPr>
              <a:t>Virani</a:t>
            </a:r>
            <a:r>
              <a:rPr lang="en-IN" sz="3000" b="1" dirty="0" smtClean="0">
                <a:solidFill>
                  <a:schemeClr val="bg1"/>
                </a:solidFill>
                <a:effectLst>
                  <a:outerShdw blurRad="38100" dist="38100" dir="2700000" algn="tl">
                    <a:srgbClr val="000000">
                      <a:alpha val="43137"/>
                    </a:srgbClr>
                  </a:outerShdw>
                </a:effectLst>
                <a:latin typeface="Lucida Bright" pitchFamily="18" charset="0"/>
              </a:rPr>
              <a:t> says whether this contributes directly to childhood sexual abuse is unclear, but the connection  cannot entirely be rejected</a:t>
            </a:r>
            <a:endParaRPr lang="en-US" sz="3000" dirty="0">
              <a:solidFill>
                <a:schemeClr val="bg1"/>
              </a:solidFill>
              <a:effectLst>
                <a:outerShdw blurRad="38100" dist="38100" dir="2700000" algn="tl">
                  <a:srgbClr val="000000">
                    <a:alpha val="43137"/>
                  </a:srgbClr>
                </a:outerShdw>
              </a:effectLst>
              <a:latin typeface="Lucida Bright" pitchFamily="18" charset="0"/>
            </a:endParaRPr>
          </a:p>
        </p:txBody>
      </p:sp>
      <p:sp>
        <p:nvSpPr>
          <p:cNvPr id="6" name="Rounded Rectangle 5"/>
          <p:cNvSpPr/>
          <p:nvPr/>
        </p:nvSpPr>
        <p:spPr>
          <a:xfrm>
            <a:off x="546100" y="504031"/>
            <a:ext cx="9601200" cy="11430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itle 3"/>
          <p:cNvSpPr>
            <a:spLocks noGrp="1"/>
          </p:cNvSpPr>
          <p:nvPr>
            <p:ph type="title"/>
          </p:nvPr>
        </p:nvSpPr>
        <p:spPr>
          <a:xfrm>
            <a:off x="317500" y="427831"/>
            <a:ext cx="10210800" cy="1227284"/>
          </a:xfrm>
          <a:noFill/>
          <a:ln w="25400">
            <a:noFill/>
            <a:prstDash val="lgDash"/>
          </a:ln>
          <a:scene3d>
            <a:camera prst="orthographicFront">
              <a:rot lat="0" lon="0" rev="0"/>
            </a:camera>
            <a:lightRig rig="threePt" dir="t"/>
          </a:scene3d>
        </p:spPr>
        <p:txBody>
          <a:bodyPr>
            <a:noAutofit/>
          </a:bodyPr>
          <a:lstStyle/>
          <a:p>
            <a:r>
              <a:rPr lang="en-US" sz="4000" b="1" dirty="0" smtClean="0">
                <a:solidFill>
                  <a:srgbClr val="C00000"/>
                </a:solidFill>
                <a:effectLst>
                  <a:outerShdw blurRad="38100" dist="38100" dir="2700000" algn="tl">
                    <a:srgbClr val="000000">
                      <a:alpha val="43137"/>
                    </a:srgbClr>
                  </a:outerShdw>
                </a:effectLst>
                <a:latin typeface="Lucida Bright" pitchFamily="18" charset="0"/>
              </a:rPr>
              <a:t>So why is child abuse on the rise?</a:t>
            </a:r>
            <a:endParaRPr lang="en-US" sz="4000" b="1" dirty="0">
              <a:solidFill>
                <a:srgbClr val="C00000"/>
              </a:solidFill>
              <a:effectLst>
                <a:outerShdw blurRad="38100" dist="38100" dir="2700000" algn="tl">
                  <a:srgbClr val="000000">
                    <a:alpha val="43137"/>
                  </a:srgbClr>
                </a:outerShdw>
              </a:effectLst>
              <a:latin typeface="Lucida Bright" pitchFamily="18" charset="0"/>
            </a:endParaRPr>
          </a:p>
        </p:txBody>
      </p:sp>
    </p:spTree>
    <p:extLst>
      <p:ext uri="{BB962C8B-B14F-4D97-AF65-F5344CB8AC3E}">
        <p14:creationId xmlns:p14="http://schemas.microsoft.com/office/powerpoint/2010/main" val="132102250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765300" y="351631"/>
            <a:ext cx="7086600" cy="11430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1003300" y="351631"/>
            <a:ext cx="8610600" cy="1127505"/>
          </a:xfrm>
          <a:noFill/>
          <a:ln w="25400" cap="rnd">
            <a:noFill/>
            <a:prstDash val="lgDash"/>
          </a:ln>
          <a:scene3d>
            <a:camera prst="isometricOffAxis1Right">
              <a:rot lat="0" lon="0" rev="0"/>
            </a:camera>
            <a:lightRig rig="threePt" dir="t"/>
          </a:scene3d>
        </p:spPr>
        <p:txBody>
          <a:bodyPr>
            <a:normAutofit/>
          </a:bodyPr>
          <a:lstStyle/>
          <a:p>
            <a:r>
              <a:rPr lang="en-US" sz="4000" b="1" dirty="0" smtClean="0">
                <a:solidFill>
                  <a:srgbClr val="C00000"/>
                </a:solidFill>
                <a:effectLst>
                  <a:outerShdw blurRad="38100" dist="38100" dir="2700000" algn="tl">
                    <a:srgbClr val="000000">
                      <a:alpha val="43137"/>
                    </a:srgbClr>
                  </a:outerShdw>
                </a:effectLst>
                <a:latin typeface="Lucida Bright" pitchFamily="18" charset="0"/>
              </a:rPr>
              <a:t>Who is a child abuser?</a:t>
            </a:r>
            <a:endParaRPr lang="en-US" sz="40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317500" y="1875631"/>
            <a:ext cx="9753600" cy="5544926"/>
          </a:xfrm>
          <a:scene3d>
            <a:camera prst="isometricOffAxis1Right">
              <a:rot lat="1080000" lon="21000000" rev="0"/>
            </a:camera>
            <a:lightRig rig="threePt" dir="t"/>
          </a:scene3d>
          <a:sp3d/>
        </p:spPr>
        <p:txBody>
          <a:bodyPr>
            <a:normAutofit/>
            <a:flatTx/>
          </a:bodyPr>
          <a:lstStyle/>
          <a:p>
            <a:pPr algn="just">
              <a:lnSpc>
                <a:spcPct val="80000"/>
              </a:lnSpc>
              <a:buClr>
                <a:schemeClr val="bg1"/>
              </a:buClr>
              <a:buFont typeface="Wingdings" pitchFamily="2" charset="2"/>
              <a:buChar char="§"/>
            </a:pPr>
            <a:r>
              <a:rPr lang="en-US" sz="3000" b="1" dirty="0" smtClean="0">
                <a:solidFill>
                  <a:schemeClr val="bg1"/>
                </a:solidFill>
                <a:effectLst>
                  <a:outerShdw blurRad="38100" dist="38100" dir="2700000" algn="tl">
                    <a:srgbClr val="000000">
                      <a:alpha val="43137"/>
                    </a:srgbClr>
                  </a:outerShdw>
                </a:effectLst>
                <a:latin typeface="Lucida Bright" pitchFamily="18" charset="0"/>
              </a:rPr>
              <a:t>50% of sexual offenders were known to the trusted victim (family member, relative, friend or neighbour)</a:t>
            </a:r>
          </a:p>
          <a:p>
            <a:pPr algn="just">
              <a:lnSpc>
                <a:spcPct val="80000"/>
              </a:lnSpc>
              <a:buClr>
                <a:schemeClr val="bg1"/>
              </a:buClr>
              <a:buFont typeface="Wingdings" pitchFamily="2" charset="2"/>
              <a:buChar char="§"/>
            </a:pPr>
            <a:endParaRPr lang="en-US" sz="3000" b="1" dirty="0" smtClean="0">
              <a:solidFill>
                <a:schemeClr val="bg1"/>
              </a:solidFill>
              <a:effectLst>
                <a:outerShdw blurRad="38100" dist="38100" dir="2700000" algn="tl">
                  <a:srgbClr val="000000">
                    <a:alpha val="43137"/>
                  </a:srgbClr>
                </a:outerShdw>
              </a:effectLst>
              <a:latin typeface="Lucida Bright" pitchFamily="18" charset="0"/>
            </a:endParaRPr>
          </a:p>
          <a:p>
            <a:pPr algn="just">
              <a:lnSpc>
                <a:spcPct val="80000"/>
              </a:lnSpc>
              <a:buClr>
                <a:schemeClr val="bg1"/>
              </a:buClr>
              <a:buFont typeface="Wingdings" pitchFamily="2" charset="2"/>
              <a:buChar char="§"/>
            </a:pPr>
            <a:r>
              <a:rPr lang="en-US" sz="3000" b="1" dirty="0" smtClean="0">
                <a:solidFill>
                  <a:schemeClr val="bg1"/>
                </a:solidFill>
                <a:effectLst>
                  <a:outerShdw blurRad="38100" dist="38100" dir="2700000" algn="tl">
                    <a:srgbClr val="000000">
                      <a:alpha val="43137"/>
                    </a:srgbClr>
                  </a:outerShdw>
                </a:effectLst>
                <a:latin typeface="Lucida Bright" pitchFamily="18" charset="0"/>
              </a:rPr>
              <a:t> Can be male and even female </a:t>
            </a:r>
          </a:p>
          <a:p>
            <a:pPr algn="just">
              <a:lnSpc>
                <a:spcPct val="80000"/>
              </a:lnSpc>
              <a:buClr>
                <a:schemeClr val="bg1"/>
              </a:buClr>
              <a:buFont typeface="Wingdings" pitchFamily="2" charset="2"/>
              <a:buChar char="§"/>
            </a:pPr>
            <a:endParaRPr lang="en-US" sz="3000" b="1" dirty="0" smtClean="0">
              <a:solidFill>
                <a:schemeClr val="bg1"/>
              </a:solidFill>
              <a:effectLst>
                <a:outerShdw blurRad="38100" dist="38100" dir="2700000" algn="tl">
                  <a:srgbClr val="000000">
                    <a:alpha val="43137"/>
                  </a:srgbClr>
                </a:outerShdw>
              </a:effectLst>
              <a:latin typeface="Lucida Bright" pitchFamily="18" charset="0"/>
            </a:endParaRPr>
          </a:p>
          <a:p>
            <a:pPr algn="just">
              <a:lnSpc>
                <a:spcPct val="80000"/>
              </a:lnSpc>
              <a:buClr>
                <a:schemeClr val="bg1"/>
              </a:buClr>
              <a:buFont typeface="Wingdings" pitchFamily="2" charset="2"/>
              <a:buChar char="§"/>
            </a:pPr>
            <a:r>
              <a:rPr lang="en-US" sz="3000" b="1" dirty="0" smtClean="0">
                <a:solidFill>
                  <a:schemeClr val="bg1"/>
                </a:solidFill>
                <a:effectLst>
                  <a:outerShdw blurRad="38100" dist="38100" dir="2700000" algn="tl">
                    <a:srgbClr val="000000">
                      <a:alpha val="43137"/>
                    </a:srgbClr>
                  </a:outerShdw>
                </a:effectLst>
                <a:latin typeface="Lucida Bright" pitchFamily="18" charset="0"/>
              </a:rPr>
              <a:t>Abusers can be from any particular socio-economic class or educational background</a:t>
            </a:r>
          </a:p>
          <a:p>
            <a:pPr algn="just">
              <a:lnSpc>
                <a:spcPct val="80000"/>
              </a:lnSpc>
              <a:buClr>
                <a:schemeClr val="bg1"/>
              </a:buClr>
              <a:buNone/>
            </a:pPr>
            <a:r>
              <a:rPr lang="en-US" sz="3000" b="1" dirty="0" smtClean="0">
                <a:solidFill>
                  <a:schemeClr val="bg1"/>
                </a:solidFill>
                <a:effectLst>
                  <a:outerShdw blurRad="38100" dist="38100" dir="2700000" algn="tl">
                    <a:srgbClr val="000000">
                      <a:alpha val="43137"/>
                    </a:srgbClr>
                  </a:outerShdw>
                </a:effectLst>
                <a:latin typeface="Lucida Bright" pitchFamily="18" charset="0"/>
              </a:rPr>
              <a:t> </a:t>
            </a:r>
          </a:p>
          <a:p>
            <a:pPr algn="just">
              <a:lnSpc>
                <a:spcPct val="80000"/>
              </a:lnSpc>
              <a:buClr>
                <a:schemeClr val="bg1"/>
              </a:buClr>
              <a:buFont typeface="Wingdings" pitchFamily="2" charset="2"/>
              <a:buChar char="§"/>
            </a:pPr>
            <a:r>
              <a:rPr lang="en-US" sz="3000" b="1" dirty="0" smtClean="0">
                <a:solidFill>
                  <a:schemeClr val="bg1"/>
                </a:solidFill>
                <a:effectLst>
                  <a:outerShdw blurRad="38100" dist="38100" dir="2700000" algn="tl">
                    <a:srgbClr val="000000">
                      <a:alpha val="43137"/>
                    </a:srgbClr>
                  </a:outerShdw>
                </a:effectLst>
                <a:latin typeface="Lucida Bright" pitchFamily="18" charset="0"/>
              </a:rPr>
              <a:t>Is a "regular" person who leads a "routine" life and is known to the victim</a:t>
            </a:r>
          </a:p>
          <a:p>
            <a:pPr algn="just">
              <a:lnSpc>
                <a:spcPct val="80000"/>
              </a:lnSpc>
              <a:buClr>
                <a:schemeClr val="bg1"/>
              </a:buClr>
              <a:buFont typeface="Wingdings" pitchFamily="2" charset="2"/>
              <a:buChar char="§"/>
            </a:pPr>
            <a:endParaRPr lang="en-US" sz="3000" b="1" dirty="0" smtClean="0">
              <a:effectLst>
                <a:outerShdw blurRad="38100" dist="38100" dir="2700000" algn="tl">
                  <a:srgbClr val="000000">
                    <a:alpha val="43137"/>
                  </a:srgbClr>
                </a:outerShdw>
              </a:effectLst>
              <a:latin typeface="Lucida Bright" pitchFamily="18" charset="0"/>
            </a:endParaRPr>
          </a:p>
          <a:p>
            <a:endParaRPr lang="en-US" sz="3000" b="1" dirty="0">
              <a:effectLst>
                <a:outerShdw blurRad="38100" dist="38100" dir="2700000" algn="tl">
                  <a:srgbClr val="000000">
                    <a:alpha val="43137"/>
                  </a:srgbClr>
                </a:outerShdw>
              </a:effectLst>
              <a:latin typeface="Lucida Bright" pitchFamily="18" charset="0"/>
            </a:endParaRPr>
          </a:p>
        </p:txBody>
      </p:sp>
      <p:sp>
        <p:nvSpPr>
          <p:cNvPr id="4" name="Round Single Corner Rectangle 3"/>
          <p:cNvSpPr/>
          <p:nvPr/>
        </p:nvSpPr>
        <p:spPr>
          <a:xfrm>
            <a:off x="698500" y="1799431"/>
            <a:ext cx="9448800" cy="1295400"/>
          </a:xfrm>
          <a:prstGeom prst="round1Rect">
            <a:avLst/>
          </a:prstGeom>
          <a:no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ound Single Corner Rectangle 4"/>
          <p:cNvSpPr/>
          <p:nvPr/>
        </p:nvSpPr>
        <p:spPr>
          <a:xfrm>
            <a:off x="698500" y="5609431"/>
            <a:ext cx="9448800" cy="1066800"/>
          </a:xfrm>
          <a:prstGeom prst="round1Rect">
            <a:avLst/>
          </a:prstGeom>
          <a:no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ound Single Corner Rectangle 5"/>
          <p:cNvSpPr/>
          <p:nvPr/>
        </p:nvSpPr>
        <p:spPr>
          <a:xfrm>
            <a:off x="698500" y="4314031"/>
            <a:ext cx="9448800" cy="1066800"/>
          </a:xfrm>
          <a:prstGeom prst="round1Rect">
            <a:avLst/>
          </a:prstGeom>
          <a:no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ound Single Corner Rectangle 6"/>
          <p:cNvSpPr/>
          <p:nvPr/>
        </p:nvSpPr>
        <p:spPr>
          <a:xfrm>
            <a:off x="698500" y="3323431"/>
            <a:ext cx="9448800" cy="762000"/>
          </a:xfrm>
          <a:prstGeom prst="round1Rect">
            <a:avLst/>
          </a:prstGeom>
          <a:no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55532215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9440" y="1875631"/>
            <a:ext cx="9624060" cy="3962400"/>
          </a:xfrm>
          <a:ln w="25400" cmpd="sng">
            <a:solidFill>
              <a:schemeClr val="bg1"/>
            </a:solidFill>
            <a:miter lim="800000"/>
          </a:ln>
        </p:spPr>
        <p:txBody>
          <a:bodyPr>
            <a:normAutofit/>
          </a:bodyPr>
          <a:lstStyle/>
          <a:p>
            <a:pPr marL="360000" algn="just">
              <a:spcBef>
                <a:spcPts val="0"/>
              </a:spcBef>
              <a:buSzPct val="125000"/>
            </a:pPr>
            <a:r>
              <a:rPr lang="en-US" sz="2400" dirty="0" smtClean="0">
                <a:solidFill>
                  <a:schemeClr val="bg1"/>
                </a:solidFill>
                <a:effectLst>
                  <a:outerShdw blurRad="38100" dist="38100" dir="2700000" algn="tl">
                    <a:srgbClr val="000000">
                      <a:alpha val="43137"/>
                    </a:srgbClr>
                  </a:outerShdw>
                </a:effectLst>
                <a:latin typeface="Lucida Bright" pitchFamily="18" charset="0"/>
              </a:rPr>
              <a:t>The United Nations has defined child sexual abuse as contacts or interactions between a child and an older or more knowledgeable child or adult (a stranger, sibling or person in position of authority, a parent or a caretaker) when the child is being used as an object of gratification for the older child's or adult's sexual needs. </a:t>
            </a:r>
          </a:p>
          <a:p>
            <a:pPr marL="360000" algn="just">
              <a:spcBef>
                <a:spcPts val="0"/>
              </a:spcBef>
              <a:buNone/>
            </a:pPr>
            <a:endParaRPr lang="en-US" sz="2400" dirty="0" smtClean="0">
              <a:solidFill>
                <a:schemeClr val="bg1"/>
              </a:solidFill>
              <a:effectLst>
                <a:outerShdw blurRad="38100" dist="38100" dir="2700000" algn="tl">
                  <a:srgbClr val="000000">
                    <a:alpha val="43137"/>
                  </a:srgbClr>
                </a:outerShdw>
              </a:effectLst>
              <a:latin typeface="Lucida Bright" pitchFamily="18" charset="0"/>
            </a:endParaRPr>
          </a:p>
          <a:p>
            <a:pPr marL="360000" algn="just">
              <a:spcBef>
                <a:spcPts val="0"/>
              </a:spcBef>
              <a:buSzPct val="125000"/>
            </a:pPr>
            <a:r>
              <a:rPr lang="en-US" sz="2400" dirty="0" smtClean="0">
                <a:solidFill>
                  <a:schemeClr val="bg1"/>
                </a:solidFill>
                <a:effectLst>
                  <a:outerShdw blurRad="38100" dist="38100" dir="2700000" algn="tl">
                    <a:srgbClr val="000000">
                      <a:alpha val="43137"/>
                    </a:srgbClr>
                  </a:outerShdw>
                </a:effectLst>
                <a:latin typeface="Lucida Bright" pitchFamily="18" charset="0"/>
              </a:rPr>
              <a:t>These contacts or interactions are carried out against the child using force, trickery, bribes, threats or pressure (UNICEF, 2003). </a:t>
            </a:r>
            <a:endParaRPr lang="en-US" sz="2400" dirty="0">
              <a:solidFill>
                <a:schemeClr val="bg1"/>
              </a:solidFill>
              <a:effectLst>
                <a:outerShdw blurRad="38100" dist="38100" dir="2700000" algn="tl">
                  <a:srgbClr val="000000">
                    <a:alpha val="43137"/>
                  </a:srgbClr>
                </a:outerShdw>
              </a:effectLst>
              <a:latin typeface="Lucida Bright" pitchFamily="18" charset="0"/>
            </a:endParaRPr>
          </a:p>
        </p:txBody>
      </p:sp>
      <p:sp>
        <p:nvSpPr>
          <p:cNvPr id="4" name="Rounded Rectangle 3"/>
          <p:cNvSpPr/>
          <p:nvPr/>
        </p:nvSpPr>
        <p:spPr>
          <a:xfrm>
            <a:off x="622300" y="427831"/>
            <a:ext cx="9601200" cy="12192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itle 1"/>
          <p:cNvSpPr>
            <a:spLocks noGrp="1"/>
          </p:cNvSpPr>
          <p:nvPr>
            <p:ph type="title"/>
          </p:nvPr>
        </p:nvSpPr>
        <p:spPr>
          <a:xfrm>
            <a:off x="546100" y="427831"/>
            <a:ext cx="9624060" cy="1260211"/>
          </a:xfrm>
        </p:spPr>
        <p:txBody>
          <a:bodyPr>
            <a:noAutofit/>
          </a:bodyPr>
          <a:lstStyle/>
          <a:p>
            <a:r>
              <a:rPr lang="en-US" sz="3800" b="1" dirty="0" smtClean="0">
                <a:solidFill>
                  <a:srgbClr val="C00000"/>
                </a:solidFill>
                <a:effectLst>
                  <a:outerShdw blurRad="38100" dist="38100" dir="2700000" algn="tl">
                    <a:srgbClr val="000000">
                      <a:alpha val="43137"/>
                    </a:srgbClr>
                  </a:outerShdw>
                </a:effectLst>
                <a:latin typeface="Lucida Bright" pitchFamily="18" charset="0"/>
              </a:rPr>
              <a:t>There are many definitions of child sexual abuse</a:t>
            </a:r>
            <a:endParaRPr lang="en-US" sz="3800" b="1" dirty="0">
              <a:solidFill>
                <a:srgbClr val="C00000"/>
              </a:solidFill>
              <a:effectLst>
                <a:outerShdw blurRad="38100" dist="38100" dir="2700000" algn="tl">
                  <a:srgbClr val="000000">
                    <a:alpha val="43137"/>
                  </a:srgbClr>
                </a:outerShdw>
              </a:effectLst>
              <a:latin typeface="Lucida Bright" pitchFamily="18" charset="0"/>
            </a:endParaRPr>
          </a:p>
        </p:txBody>
      </p:sp>
      <p:cxnSp>
        <p:nvCxnSpPr>
          <p:cNvPr id="6" name="Straight Connector 5"/>
          <p:cNvCxnSpPr/>
          <p:nvPr/>
        </p:nvCxnSpPr>
        <p:spPr>
          <a:xfrm>
            <a:off x="622300" y="43140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670" y="1914747"/>
            <a:ext cx="9624060" cy="3923284"/>
          </a:xfrm>
          <a:ln w="25400" cmpd="sng">
            <a:solidFill>
              <a:schemeClr val="bg1"/>
            </a:solidFill>
            <a:miter lim="800000"/>
          </a:ln>
        </p:spPr>
        <p:txBody>
          <a:bodyPr>
            <a:normAutofit/>
          </a:bodyPr>
          <a:lstStyle/>
          <a:p>
            <a:pPr marL="360000" algn="just">
              <a:spcBef>
                <a:spcPts val="0"/>
              </a:spcBef>
              <a:buSzPct val="125000"/>
            </a:pPr>
            <a:r>
              <a:rPr lang="en-US" sz="2600" dirty="0" smtClean="0">
                <a:solidFill>
                  <a:schemeClr val="bg1"/>
                </a:solidFill>
                <a:effectLst>
                  <a:outerShdw blurRad="38100" dist="38100" dir="2700000" algn="tl">
                    <a:srgbClr val="000000">
                      <a:alpha val="43137"/>
                    </a:srgbClr>
                  </a:outerShdw>
                </a:effectLst>
                <a:latin typeface="Lucida Bright" pitchFamily="18" charset="0"/>
              </a:rPr>
              <a:t>The NSW Child Protection Council definition states, 'child sexual assault occurs when an adult or someone bigger than a child uses his power or authority over the child and takes advantage of the child's trust and respect to involve the child in sexual activity.</a:t>
            </a:r>
          </a:p>
          <a:p>
            <a:pPr marL="360000" algn="just">
              <a:spcBef>
                <a:spcPts val="0"/>
              </a:spcBef>
              <a:buNone/>
            </a:pPr>
            <a:r>
              <a:rPr lang="en-US" sz="2600" dirty="0" smtClean="0">
                <a:solidFill>
                  <a:schemeClr val="bg1"/>
                </a:solidFill>
                <a:effectLst>
                  <a:outerShdw blurRad="38100" dist="38100" dir="2700000" algn="tl">
                    <a:srgbClr val="000000">
                      <a:alpha val="43137"/>
                    </a:srgbClr>
                  </a:outerShdw>
                </a:effectLst>
                <a:latin typeface="Lucida Bright" pitchFamily="18" charset="0"/>
              </a:rPr>
              <a:t> </a:t>
            </a:r>
          </a:p>
          <a:p>
            <a:pPr marL="360000" algn="just">
              <a:spcBef>
                <a:spcPts val="0"/>
              </a:spcBef>
              <a:buSzPct val="125000"/>
            </a:pPr>
            <a:r>
              <a:rPr lang="en-US" sz="2600" dirty="0" smtClean="0">
                <a:solidFill>
                  <a:schemeClr val="bg1"/>
                </a:solidFill>
                <a:effectLst>
                  <a:outerShdw blurRad="38100" dist="38100" dir="2700000" algn="tl">
                    <a:srgbClr val="000000">
                      <a:alpha val="43137"/>
                    </a:srgbClr>
                  </a:outerShdw>
                </a:effectLst>
                <a:latin typeface="Lucida Bright" pitchFamily="18" charset="0"/>
              </a:rPr>
              <a:t>In all cases the offender / abuser has more power than the child and misuses that power to take advantage of the child's.</a:t>
            </a:r>
          </a:p>
          <a:p>
            <a:endParaRPr lang="en-US" dirty="0"/>
          </a:p>
        </p:txBody>
      </p:sp>
      <p:sp>
        <p:nvSpPr>
          <p:cNvPr id="5" name="Rounded Rectangle 4"/>
          <p:cNvSpPr/>
          <p:nvPr/>
        </p:nvSpPr>
        <p:spPr>
          <a:xfrm>
            <a:off x="622300" y="427831"/>
            <a:ext cx="9601200" cy="12192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itle 1"/>
          <p:cNvSpPr>
            <a:spLocks noGrp="1"/>
          </p:cNvSpPr>
          <p:nvPr>
            <p:ph type="title"/>
          </p:nvPr>
        </p:nvSpPr>
        <p:spPr>
          <a:xfrm>
            <a:off x="546100" y="427831"/>
            <a:ext cx="9624060" cy="1260211"/>
          </a:xfrm>
        </p:spPr>
        <p:txBody>
          <a:bodyPr>
            <a:noAutofit/>
          </a:bodyPr>
          <a:lstStyle/>
          <a:p>
            <a:r>
              <a:rPr lang="en-US" sz="3800" b="1" dirty="0" smtClean="0">
                <a:solidFill>
                  <a:srgbClr val="C00000"/>
                </a:solidFill>
                <a:effectLst>
                  <a:outerShdw blurRad="38100" dist="38100" dir="2700000" algn="tl">
                    <a:srgbClr val="000000">
                      <a:alpha val="43137"/>
                    </a:srgbClr>
                  </a:outerShdw>
                </a:effectLst>
                <a:latin typeface="Lucida Bright" pitchFamily="18" charset="0"/>
              </a:rPr>
              <a:t>There are many definitions of child sexual abuse</a:t>
            </a:r>
            <a:endParaRPr lang="en-US" sz="3800" b="1" dirty="0">
              <a:solidFill>
                <a:srgbClr val="C00000"/>
              </a:solidFill>
              <a:effectLst>
                <a:outerShdw blurRad="38100" dist="38100" dir="2700000" algn="tl">
                  <a:srgbClr val="000000">
                    <a:alpha val="43137"/>
                  </a:srgbClr>
                </a:outerShdw>
              </a:effectLst>
              <a:latin typeface="Lucida Bright" pitchFamily="18" charset="0"/>
            </a:endParaRPr>
          </a:p>
        </p:txBody>
      </p:sp>
      <p:cxnSp>
        <p:nvCxnSpPr>
          <p:cNvPr id="7" name="Straight Connector 6"/>
          <p:cNvCxnSpPr/>
          <p:nvPr/>
        </p:nvCxnSpPr>
        <p:spPr>
          <a:xfrm>
            <a:off x="546100" y="41616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69900" y="275431"/>
            <a:ext cx="9906000" cy="7620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469900" y="123031"/>
            <a:ext cx="9917430" cy="1066800"/>
          </a:xfrm>
        </p:spPr>
        <p:txBody>
          <a:bodyPr>
            <a:noAutofit/>
          </a:bodyPr>
          <a:lstStyle/>
          <a:p>
            <a:r>
              <a:rPr lang="en-US" sz="3500" b="1" dirty="0" smtClean="0">
                <a:solidFill>
                  <a:srgbClr val="C00000"/>
                </a:solidFill>
                <a:effectLst>
                  <a:outerShdw blurRad="38100" dist="38100" dir="2700000" algn="tl">
                    <a:srgbClr val="000000">
                      <a:alpha val="43137"/>
                    </a:srgbClr>
                  </a:outerShdw>
                </a:effectLst>
                <a:latin typeface="Lucida Bright" pitchFamily="18" charset="0"/>
              </a:rPr>
              <a:t>Non-contact abuse or "Unsafe Actions" are: </a:t>
            </a:r>
            <a:endParaRPr lang="en-US" sz="35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393700" y="1189831"/>
            <a:ext cx="9982200" cy="5715000"/>
          </a:xfrm>
        </p:spPr>
        <p:txBody>
          <a:bodyPr>
            <a:noAutofit/>
          </a:bodyPr>
          <a:lstStyle/>
          <a:p>
            <a:pPr marL="360000" lvl="0" algn="just">
              <a:spcBef>
                <a:spcPts val="1000"/>
              </a:spcBef>
              <a:buSzPct val="125000"/>
            </a:pPr>
            <a:r>
              <a:rPr lang="en-US" sz="2400" dirty="0" smtClean="0">
                <a:solidFill>
                  <a:schemeClr val="bg1"/>
                </a:solidFill>
                <a:effectLst>
                  <a:outerShdw blurRad="38100" dist="38100" dir="2700000" algn="tl">
                    <a:srgbClr val="000000">
                      <a:alpha val="43137"/>
                    </a:srgbClr>
                  </a:outerShdw>
                </a:effectLst>
                <a:latin typeface="Lucida Bright" pitchFamily="18" charset="0"/>
              </a:rPr>
              <a:t>Following or stalking a child Using sexually suggestive language with the child that includes lewd comments about the child or her/his body parts, stories or songs with a sexual overtone, sexual innuendos.</a:t>
            </a:r>
          </a:p>
          <a:p>
            <a:pPr marL="360000" lvl="0" algn="just">
              <a:spcBef>
                <a:spcPts val="1000"/>
              </a:spcBef>
              <a:buSzPct val="125000"/>
            </a:pPr>
            <a:r>
              <a:rPr lang="en-US" sz="2400" dirty="0" smtClean="0">
                <a:solidFill>
                  <a:schemeClr val="bg1"/>
                </a:solidFill>
                <a:effectLst>
                  <a:outerShdw blurRad="38100" dist="38100" dir="2700000" algn="tl">
                    <a:srgbClr val="000000">
                      <a:alpha val="43137"/>
                    </a:srgbClr>
                  </a:outerShdw>
                </a:effectLst>
                <a:latin typeface="Lucida Bright" pitchFamily="18" charset="0"/>
              </a:rPr>
              <a:t>Showing the child pornographic material - pictures, films, videos or taking the child's pictures in semi nude or nude state or in sexually suggestive postures. </a:t>
            </a:r>
          </a:p>
          <a:p>
            <a:pPr marL="360000" lvl="0" algn="just">
              <a:spcBef>
                <a:spcPts val="1000"/>
              </a:spcBef>
              <a:buSzPct val="125000"/>
            </a:pPr>
            <a:r>
              <a:rPr lang="en-US" sz="2400" dirty="0" smtClean="0">
                <a:solidFill>
                  <a:schemeClr val="bg1"/>
                </a:solidFill>
                <a:effectLst>
                  <a:outerShdw blurRad="38100" dist="38100" dir="2700000" algn="tl">
                    <a:srgbClr val="000000">
                      <a:alpha val="43137"/>
                    </a:srgbClr>
                  </a:outerShdw>
                </a:effectLst>
                <a:latin typeface="Lucida Bright" pitchFamily="18" charset="0"/>
              </a:rPr>
              <a:t>Watching the child undress, bathe, urinate or defecate or forcing the child to do all this in the presence of the adult.  </a:t>
            </a:r>
          </a:p>
          <a:p>
            <a:pPr marL="360000" lvl="0" algn="just">
              <a:spcBef>
                <a:spcPts val="1000"/>
              </a:spcBef>
              <a:buSzPct val="125000"/>
            </a:pPr>
            <a:r>
              <a:rPr lang="en-US" sz="2400" dirty="0" smtClean="0">
                <a:solidFill>
                  <a:schemeClr val="bg1"/>
                </a:solidFill>
                <a:effectLst>
                  <a:outerShdw blurRad="38100" dist="38100" dir="2700000" algn="tl">
                    <a:srgbClr val="000000">
                      <a:alpha val="43137"/>
                    </a:srgbClr>
                  </a:outerShdw>
                </a:effectLst>
                <a:latin typeface="Lucida Bright" pitchFamily="18" charset="0"/>
              </a:rPr>
              <a:t>Contact abuse or "Unsafe Touch" includes Touching, fondling, caressing, kissing the child's body parts including her/his genitals </a:t>
            </a:r>
          </a:p>
          <a:p>
            <a:pPr marL="360000" lvl="0" algn="just">
              <a:spcBef>
                <a:spcPts val="1000"/>
              </a:spcBef>
              <a:buSzPct val="125000"/>
            </a:pPr>
            <a:r>
              <a:rPr lang="en-US" sz="2400" dirty="0" smtClean="0">
                <a:solidFill>
                  <a:schemeClr val="bg1"/>
                </a:solidFill>
                <a:effectLst>
                  <a:outerShdw blurRad="38100" dist="38100" dir="2700000" algn="tl">
                    <a:srgbClr val="000000">
                      <a:alpha val="43137"/>
                    </a:srgbClr>
                  </a:outerShdw>
                </a:effectLst>
                <a:latin typeface="Lucida Bright" pitchFamily="18" charset="0"/>
              </a:rPr>
              <a:t>Having the child touch, caress, fondle, kiss the body parts or genitals of the adult. </a:t>
            </a:r>
          </a:p>
          <a:p>
            <a:pPr marL="360000" algn="just">
              <a:spcBef>
                <a:spcPts val="1000"/>
              </a:spcBef>
            </a:pPr>
            <a:endParaRPr lang="en-US" sz="2400" dirty="0">
              <a:solidFill>
                <a:schemeClr val="bg1"/>
              </a:solidFill>
              <a:effectLst>
                <a:outerShdw blurRad="38100" dist="38100" dir="2700000" algn="tl">
                  <a:srgbClr val="000000">
                    <a:alpha val="43137"/>
                  </a:srgbClr>
                </a:outerShdw>
              </a:effectLst>
              <a:latin typeface="Lucida Bright" pitchFamily="18" charset="0"/>
            </a:endParaRPr>
          </a:p>
        </p:txBody>
      </p:sp>
      <p:sp>
        <p:nvSpPr>
          <p:cNvPr id="6" name="Rounded Rectangle 5"/>
          <p:cNvSpPr/>
          <p:nvPr/>
        </p:nvSpPr>
        <p:spPr>
          <a:xfrm>
            <a:off x="393700" y="1189831"/>
            <a:ext cx="9982200" cy="1524000"/>
          </a:xfrm>
          <a:prstGeom prst="roundRect">
            <a:avLst/>
          </a:prstGeom>
          <a:noFill/>
          <a:ln w="1524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ounded Rectangle 6"/>
          <p:cNvSpPr/>
          <p:nvPr/>
        </p:nvSpPr>
        <p:spPr>
          <a:xfrm>
            <a:off x="393700" y="2790031"/>
            <a:ext cx="9982200" cy="1219200"/>
          </a:xfrm>
          <a:prstGeom prst="roundRect">
            <a:avLst/>
          </a:prstGeom>
          <a:noFill/>
          <a:ln w="1524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ounded Rectangle 7"/>
          <p:cNvSpPr/>
          <p:nvPr/>
        </p:nvSpPr>
        <p:spPr>
          <a:xfrm>
            <a:off x="393700" y="4085431"/>
            <a:ext cx="9982200" cy="762000"/>
          </a:xfrm>
          <a:prstGeom prst="roundRect">
            <a:avLst/>
          </a:prstGeom>
          <a:noFill/>
          <a:ln w="1524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ounded Rectangle 8"/>
          <p:cNvSpPr/>
          <p:nvPr/>
        </p:nvSpPr>
        <p:spPr>
          <a:xfrm>
            <a:off x="393700" y="4923631"/>
            <a:ext cx="9982200" cy="1143000"/>
          </a:xfrm>
          <a:prstGeom prst="roundRect">
            <a:avLst/>
          </a:prstGeom>
          <a:noFill/>
          <a:ln w="1524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ounded Rectangle 9"/>
          <p:cNvSpPr/>
          <p:nvPr/>
        </p:nvSpPr>
        <p:spPr>
          <a:xfrm>
            <a:off x="393700" y="6142831"/>
            <a:ext cx="9982200" cy="838200"/>
          </a:xfrm>
          <a:prstGeom prst="roundRect">
            <a:avLst/>
          </a:prstGeom>
          <a:noFill/>
          <a:ln w="1524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nip Single Corner Rectangle 4"/>
          <p:cNvSpPr/>
          <p:nvPr/>
        </p:nvSpPr>
        <p:spPr>
          <a:xfrm>
            <a:off x="393700" y="427831"/>
            <a:ext cx="9829800" cy="1219200"/>
          </a:xfrm>
          <a:prstGeom prst="snip1Rect">
            <a:avLst/>
          </a:prstGeom>
          <a:gradFill>
            <a:gsLst>
              <a:gs pos="0">
                <a:srgbClr val="FFEFD1"/>
              </a:gs>
              <a:gs pos="64999">
                <a:srgbClr val="F0EBD5"/>
              </a:gs>
              <a:gs pos="100000">
                <a:srgbClr val="D1C39F"/>
              </a:gs>
            </a:gsLst>
            <a:lin ang="5400000" scaled="0"/>
          </a:gra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317500" y="351631"/>
            <a:ext cx="9829800" cy="1260211"/>
          </a:xfrm>
        </p:spPr>
        <p:txBody>
          <a:bodyPr>
            <a:noAutofit/>
          </a:bodyPr>
          <a:lstStyle/>
          <a:p>
            <a:r>
              <a:rPr lang="en-US" sz="3500" dirty="0" smtClean="0">
                <a:latin typeface="Lucida Bright" pitchFamily="18" charset="0"/>
              </a:rPr>
              <a:t/>
            </a:r>
            <a:br>
              <a:rPr lang="en-US" sz="3500" dirty="0" smtClean="0">
                <a:latin typeface="Lucida Bright" pitchFamily="18" charset="0"/>
              </a:rPr>
            </a:br>
            <a:r>
              <a:rPr lang="en-US" sz="3800" b="1" dirty="0" smtClean="0">
                <a:solidFill>
                  <a:srgbClr val="002060"/>
                </a:solidFill>
                <a:effectLst>
                  <a:outerShdw blurRad="38100" dist="38100" dir="2700000" algn="tl">
                    <a:srgbClr val="000000">
                      <a:alpha val="43137"/>
                    </a:srgbClr>
                  </a:outerShdw>
                </a:effectLst>
                <a:latin typeface="Lucida Bright" pitchFamily="18" charset="0"/>
              </a:rPr>
              <a:t>Myth 1: </a:t>
            </a:r>
            <a:r>
              <a:rPr lang="en-US" sz="3800" b="1" dirty="0" smtClean="0">
                <a:solidFill>
                  <a:srgbClr val="C00000"/>
                </a:solidFill>
                <a:effectLst>
                  <a:outerShdw blurRad="38100" dist="38100" dir="2700000" algn="tl">
                    <a:srgbClr val="000000">
                      <a:alpha val="43137"/>
                    </a:srgbClr>
                  </a:outerShdw>
                </a:effectLst>
                <a:latin typeface="Lucida Bright" pitchFamily="18" charset="0"/>
              </a:rPr>
              <a:t/>
            </a:r>
            <a:br>
              <a:rPr lang="en-US" sz="3800" b="1" dirty="0" smtClean="0">
                <a:solidFill>
                  <a:srgbClr val="C00000"/>
                </a:solidFill>
                <a:effectLst>
                  <a:outerShdw blurRad="38100" dist="38100" dir="2700000" algn="tl">
                    <a:srgbClr val="000000">
                      <a:alpha val="43137"/>
                    </a:srgbClr>
                  </a:outerShdw>
                </a:effectLst>
                <a:latin typeface="Lucida Bright" pitchFamily="18" charset="0"/>
              </a:rPr>
            </a:br>
            <a:r>
              <a:rPr lang="en-US" sz="3800" b="1" dirty="0" smtClean="0">
                <a:solidFill>
                  <a:srgbClr val="C00000"/>
                </a:solidFill>
                <a:effectLst>
                  <a:outerShdw blurRad="38100" dist="38100" dir="2700000" algn="tl">
                    <a:srgbClr val="000000">
                      <a:alpha val="43137"/>
                    </a:srgbClr>
                  </a:outerShdw>
                </a:effectLst>
                <a:latin typeface="Lucida Bright" pitchFamily="18" charset="0"/>
              </a:rPr>
              <a:t>Only strangers abuse children sexually</a:t>
            </a:r>
            <a:r>
              <a:rPr lang="en-US" sz="3500" dirty="0" smtClean="0">
                <a:latin typeface="Lucida Bright" pitchFamily="18" charset="0"/>
              </a:rPr>
              <a:t/>
            </a:r>
            <a:br>
              <a:rPr lang="en-US" sz="3500" dirty="0" smtClean="0">
                <a:latin typeface="Lucida Bright" pitchFamily="18" charset="0"/>
              </a:rPr>
            </a:br>
            <a:endParaRPr lang="en-US" sz="3500" dirty="0">
              <a:latin typeface="Lucida Bright" pitchFamily="18" charset="0"/>
            </a:endParaRPr>
          </a:p>
        </p:txBody>
      </p:sp>
      <p:sp>
        <p:nvSpPr>
          <p:cNvPr id="3" name="Content Placeholder 2"/>
          <p:cNvSpPr>
            <a:spLocks noGrp="1"/>
          </p:cNvSpPr>
          <p:nvPr>
            <p:ph idx="1"/>
          </p:nvPr>
        </p:nvSpPr>
        <p:spPr>
          <a:xfrm>
            <a:off x="393700" y="1951831"/>
            <a:ext cx="9829800" cy="3845136"/>
          </a:xfrm>
          <a:noFill/>
          <a:ln w="25400" cmpd="sng">
            <a:solidFill>
              <a:schemeClr val="bg1"/>
            </a:solidFill>
            <a:miter lim="800000"/>
          </a:ln>
        </p:spPr>
        <p:txBody>
          <a:bodyPr>
            <a:normAutofit/>
          </a:bodyPr>
          <a:lstStyle/>
          <a:p>
            <a:r>
              <a:rPr lang="en-US" sz="3200" b="1" u="sng" dirty="0" smtClean="0">
                <a:solidFill>
                  <a:srgbClr val="FFFF00"/>
                </a:solidFill>
                <a:latin typeface="Lucida Bright" pitchFamily="18" charset="0"/>
              </a:rPr>
              <a:t>Fact :</a:t>
            </a:r>
            <a:r>
              <a:rPr lang="en-US" sz="3200" u="sng" dirty="0" smtClean="0">
                <a:solidFill>
                  <a:srgbClr val="FFFF00"/>
                </a:solidFill>
                <a:latin typeface="Lucida Bright" pitchFamily="18" charset="0"/>
              </a:rPr>
              <a:t> </a:t>
            </a:r>
          </a:p>
          <a:p>
            <a:pPr algn="just">
              <a:buNone/>
            </a:pPr>
            <a:r>
              <a:rPr lang="en-US" sz="3200" dirty="0" smtClean="0">
                <a:solidFill>
                  <a:srgbClr val="FFFF00"/>
                </a:solidFill>
                <a:latin typeface="Lucida Bright" pitchFamily="18" charset="0"/>
              </a:rPr>
              <a:t>	</a:t>
            </a:r>
            <a:r>
              <a:rPr lang="en-US" sz="3200" dirty="0" smtClean="0">
                <a:solidFill>
                  <a:schemeClr val="bg1"/>
                </a:solidFill>
                <a:effectLst>
                  <a:outerShdw blurRad="38100" dist="38100" dir="2700000" algn="tl">
                    <a:srgbClr val="000000">
                      <a:alpha val="43137"/>
                    </a:srgbClr>
                  </a:outerShdw>
                </a:effectLst>
                <a:latin typeface="Lucida Bright" pitchFamily="18" charset="0"/>
              </a:rPr>
              <a:t>Danger from strangers is only a small part of the problem. Research evidence world over indicates that in a majority of cases, (</a:t>
            </a:r>
            <a:r>
              <a:rPr lang="en-US" sz="3200" dirty="0" err="1" smtClean="0">
                <a:solidFill>
                  <a:schemeClr val="bg1"/>
                </a:solidFill>
                <a:effectLst>
                  <a:outerShdw blurRad="38100" dist="38100" dir="2700000" algn="tl">
                    <a:srgbClr val="000000">
                      <a:alpha val="43137"/>
                    </a:srgbClr>
                  </a:outerShdw>
                </a:effectLst>
                <a:latin typeface="Lucida Bright" pitchFamily="18" charset="0"/>
              </a:rPr>
              <a:t>upto</a:t>
            </a:r>
            <a:r>
              <a:rPr lang="en-US" sz="3200" dirty="0" smtClean="0">
                <a:solidFill>
                  <a:schemeClr val="bg1"/>
                </a:solidFill>
                <a:effectLst>
                  <a:outerShdw blurRad="38100" dist="38100" dir="2700000" algn="tl">
                    <a:srgbClr val="000000">
                      <a:alpha val="43137"/>
                    </a:srgbClr>
                  </a:outerShdw>
                </a:effectLst>
                <a:latin typeface="Lucida Bright" pitchFamily="18" charset="0"/>
              </a:rPr>
              <a:t> 85%) the child's relatives, family, friends or someone known and trusted by the child is involved.</a:t>
            </a:r>
          </a:p>
          <a:p>
            <a:endParaRPr lang="en-US" sz="3200" dirty="0">
              <a:solidFill>
                <a:schemeClr val="bg1"/>
              </a:solidFill>
              <a:latin typeface="Lucida Bright"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Rectangle 3"/>
          <p:cNvSpPr/>
          <p:nvPr/>
        </p:nvSpPr>
        <p:spPr>
          <a:xfrm>
            <a:off x="393700" y="580231"/>
            <a:ext cx="9829800" cy="1676400"/>
          </a:xfrm>
          <a:prstGeom prst="snip1Rect">
            <a:avLst/>
          </a:prstGeom>
          <a:gradFill>
            <a:gsLst>
              <a:gs pos="0">
                <a:srgbClr val="FFEFD1"/>
              </a:gs>
              <a:gs pos="64999">
                <a:srgbClr val="F0EBD5"/>
              </a:gs>
              <a:gs pos="100000">
                <a:srgbClr val="D1C39F"/>
              </a:gs>
            </a:gsLst>
            <a:lin ang="5400000" scaled="0"/>
          </a:gra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241300" y="427831"/>
            <a:ext cx="10158730" cy="1260211"/>
          </a:xfrm>
        </p:spPr>
        <p:txBody>
          <a:bodyPr>
            <a:noAutofit/>
          </a:bodyPr>
          <a:lstStyle/>
          <a:p>
            <a:r>
              <a:rPr lang="en-US" sz="3800" b="1" dirty="0" smtClean="0">
                <a:solidFill>
                  <a:srgbClr val="002060"/>
                </a:solidFill>
                <a:effectLst>
                  <a:outerShdw blurRad="38100" dist="38100" dir="2700000" algn="tl">
                    <a:srgbClr val="000000">
                      <a:alpha val="43137"/>
                    </a:srgbClr>
                  </a:outerShdw>
                </a:effectLst>
                <a:latin typeface="Lucida Bright" pitchFamily="18" charset="0"/>
              </a:rPr>
              <a:t/>
            </a:r>
            <a:br>
              <a:rPr lang="en-US" sz="3800" b="1" dirty="0" smtClean="0">
                <a:solidFill>
                  <a:srgbClr val="002060"/>
                </a:solidFill>
                <a:effectLst>
                  <a:outerShdw blurRad="38100" dist="38100" dir="2700000" algn="tl">
                    <a:srgbClr val="000000">
                      <a:alpha val="43137"/>
                    </a:srgbClr>
                  </a:outerShdw>
                </a:effectLst>
                <a:latin typeface="Lucida Bright" pitchFamily="18" charset="0"/>
              </a:rPr>
            </a:br>
            <a:r>
              <a:rPr lang="en-US" sz="3800" b="1" dirty="0" smtClean="0">
                <a:solidFill>
                  <a:srgbClr val="002060"/>
                </a:solidFill>
                <a:effectLst>
                  <a:outerShdw blurRad="38100" dist="38100" dir="2700000" algn="tl">
                    <a:srgbClr val="000000">
                      <a:alpha val="43137"/>
                    </a:srgbClr>
                  </a:outerShdw>
                </a:effectLst>
                <a:latin typeface="Lucida Bright" pitchFamily="18" charset="0"/>
              </a:rPr>
              <a:t>Myth 2: </a:t>
            </a:r>
            <a:r>
              <a:rPr lang="en-US" sz="3800" b="1" dirty="0" smtClean="0">
                <a:solidFill>
                  <a:srgbClr val="C00000"/>
                </a:solidFill>
                <a:effectLst>
                  <a:outerShdw blurRad="38100" dist="38100" dir="2700000" algn="tl">
                    <a:srgbClr val="000000">
                      <a:alpha val="43137"/>
                    </a:srgbClr>
                  </a:outerShdw>
                </a:effectLst>
                <a:latin typeface="Lucida Bright" pitchFamily="18" charset="0"/>
              </a:rPr>
              <a:t/>
            </a:r>
            <a:br>
              <a:rPr lang="en-US" sz="3800" b="1" dirty="0" smtClean="0">
                <a:solidFill>
                  <a:srgbClr val="C00000"/>
                </a:solidFill>
                <a:effectLst>
                  <a:outerShdw blurRad="38100" dist="38100" dir="2700000" algn="tl">
                    <a:srgbClr val="000000">
                      <a:alpha val="43137"/>
                    </a:srgbClr>
                  </a:outerShdw>
                </a:effectLst>
                <a:latin typeface="Lucida Bright" pitchFamily="18" charset="0"/>
              </a:rPr>
            </a:br>
            <a:r>
              <a:rPr lang="en-US" sz="3500" b="1" dirty="0" smtClean="0">
                <a:solidFill>
                  <a:srgbClr val="C00000"/>
                </a:solidFill>
                <a:effectLst>
                  <a:outerShdw blurRad="38100" dist="38100" dir="2700000" algn="tl">
                    <a:srgbClr val="000000">
                      <a:alpha val="43137"/>
                    </a:srgbClr>
                  </a:outerShdw>
                </a:effectLst>
                <a:latin typeface="Lucida Bright" pitchFamily="18" charset="0"/>
              </a:rPr>
              <a:t>only </a:t>
            </a:r>
            <a:r>
              <a:rPr lang="en-US" sz="3500" b="1" dirty="0" smtClean="0">
                <a:solidFill>
                  <a:srgbClr val="C00000"/>
                </a:solidFill>
                <a:effectLst>
                  <a:outerShdw blurRad="38100" dist="38100" dir="2700000" algn="tl">
                    <a:srgbClr val="000000">
                      <a:alpha val="43137"/>
                    </a:srgbClr>
                  </a:outerShdw>
                </a:effectLst>
                <a:latin typeface="Lucida Bright" pitchFamily="18" charset="0"/>
              </a:rPr>
              <a:t>men </a:t>
            </a:r>
            <a:r>
              <a:rPr lang="en-US" sz="3500" b="1" dirty="0" smtClean="0">
                <a:solidFill>
                  <a:srgbClr val="C00000"/>
                </a:solidFill>
                <a:effectLst>
                  <a:outerShdw blurRad="38100" dist="38100" dir="2700000" algn="tl">
                    <a:srgbClr val="000000">
                      <a:alpha val="43137"/>
                    </a:srgbClr>
                  </a:outerShdw>
                </a:effectLst>
                <a:latin typeface="Lucida Bright" pitchFamily="18" charset="0"/>
              </a:rPr>
              <a:t>sexually abuse children</a:t>
            </a:r>
            <a:endParaRPr lang="en-US" sz="35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393700" y="2561431"/>
            <a:ext cx="9829800" cy="3429000"/>
          </a:xfrm>
          <a:ln w="25400">
            <a:solidFill>
              <a:schemeClr val="bg1"/>
            </a:solidFill>
            <a:miter lim="800000"/>
          </a:ln>
        </p:spPr>
        <p:txBody>
          <a:bodyPr>
            <a:normAutofit/>
          </a:bodyPr>
          <a:lstStyle/>
          <a:p>
            <a:r>
              <a:rPr lang="en-US" sz="3200" b="1" u="sng" dirty="0" smtClean="0">
                <a:solidFill>
                  <a:srgbClr val="FFFF00"/>
                </a:solidFill>
                <a:effectLst>
                  <a:outerShdw blurRad="38100" dist="38100" dir="2700000" algn="tl">
                    <a:srgbClr val="000000">
                      <a:alpha val="43137"/>
                    </a:srgbClr>
                  </a:outerShdw>
                </a:effectLst>
                <a:latin typeface="Lucida Bright" pitchFamily="18" charset="0"/>
              </a:rPr>
              <a:t>Fact: </a:t>
            </a:r>
          </a:p>
          <a:p>
            <a:pPr algn="just">
              <a:buNone/>
            </a:pPr>
            <a:r>
              <a:rPr lang="en-US" sz="3200" b="1" dirty="0" smtClean="0">
                <a:solidFill>
                  <a:schemeClr val="bg1"/>
                </a:solidFill>
                <a:effectLst>
                  <a:outerShdw blurRad="38100" dist="38100" dir="2700000" algn="tl">
                    <a:srgbClr val="000000">
                      <a:alpha val="43137"/>
                    </a:srgbClr>
                  </a:outerShdw>
                </a:effectLst>
                <a:latin typeface="Lucida Bright" pitchFamily="18" charset="0"/>
              </a:rPr>
              <a:t>	</a:t>
            </a:r>
            <a:r>
              <a:rPr lang="en-US" sz="3200" dirty="0" smtClean="0">
                <a:solidFill>
                  <a:schemeClr val="bg1"/>
                </a:solidFill>
                <a:effectLst>
                  <a:outerShdw blurRad="38100" dist="38100" dir="2700000" algn="tl">
                    <a:srgbClr val="000000">
                      <a:alpha val="43137"/>
                    </a:srgbClr>
                  </a:outerShdw>
                </a:effectLst>
                <a:latin typeface="Lucida Bright" pitchFamily="18" charset="0"/>
              </a:rPr>
              <a:t>An overwhelming majority of those who sexually abuse children is men although women are the ones who spend most time with children. Only a small minority of women report to have abused children. </a:t>
            </a:r>
          </a:p>
          <a:p>
            <a:endParaRPr lang="en-US" sz="3200" b="1" dirty="0">
              <a:solidFill>
                <a:schemeClr val="bg1"/>
              </a:solidFill>
              <a:effectLst>
                <a:outerShdw blurRad="38100" dist="38100" dir="2700000" algn="tl">
                  <a:srgbClr val="000000">
                    <a:alpha val="43137"/>
                  </a:srgbClr>
                </a:outerShdw>
              </a:effectLst>
              <a:latin typeface="Lucida Bright"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Rectangle 3"/>
          <p:cNvSpPr/>
          <p:nvPr/>
        </p:nvSpPr>
        <p:spPr>
          <a:xfrm>
            <a:off x="469900" y="275431"/>
            <a:ext cx="9829800" cy="1676400"/>
          </a:xfrm>
          <a:prstGeom prst="snip1Rect">
            <a:avLst/>
          </a:prstGeom>
          <a:gradFill>
            <a:gsLst>
              <a:gs pos="0">
                <a:srgbClr val="FFEFD1"/>
              </a:gs>
              <a:gs pos="64999">
                <a:srgbClr val="F0EBD5"/>
              </a:gs>
              <a:gs pos="100000">
                <a:srgbClr val="D1C39F"/>
              </a:gs>
            </a:gsLst>
            <a:lin ang="5400000" scaled="0"/>
          </a:gra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469900" y="74201"/>
            <a:ext cx="9624060" cy="2030030"/>
          </a:xfrm>
        </p:spPr>
        <p:txBody>
          <a:bodyPr>
            <a:noAutofit/>
          </a:bodyPr>
          <a:lstStyle/>
          <a:p>
            <a:r>
              <a:rPr lang="en-US" sz="3800" b="1" dirty="0" smtClean="0">
                <a:solidFill>
                  <a:srgbClr val="002060"/>
                </a:solidFill>
                <a:effectLst>
                  <a:outerShdw blurRad="38100" dist="38100" dir="2700000" algn="tl">
                    <a:srgbClr val="000000">
                      <a:alpha val="43137"/>
                    </a:srgbClr>
                  </a:outerShdw>
                </a:effectLst>
                <a:latin typeface="Lucida Bright" pitchFamily="18" charset="0"/>
              </a:rPr>
              <a:t>Myth 3: </a:t>
            </a:r>
            <a:r>
              <a:rPr lang="en-US" sz="3500" b="1" dirty="0" smtClean="0">
                <a:solidFill>
                  <a:srgbClr val="C00000"/>
                </a:solidFill>
                <a:effectLst>
                  <a:outerShdw blurRad="38100" dist="38100" dir="2700000" algn="tl">
                    <a:srgbClr val="000000">
                      <a:alpha val="43137"/>
                    </a:srgbClr>
                  </a:outerShdw>
                </a:effectLst>
                <a:latin typeface="Lucida Bright" pitchFamily="18" charset="0"/>
              </a:rPr>
              <a:t/>
            </a:r>
            <a:br>
              <a:rPr lang="en-US" sz="3500" b="1" dirty="0" smtClean="0">
                <a:solidFill>
                  <a:srgbClr val="C00000"/>
                </a:solidFill>
                <a:effectLst>
                  <a:outerShdw blurRad="38100" dist="38100" dir="2700000" algn="tl">
                    <a:srgbClr val="000000">
                      <a:alpha val="43137"/>
                    </a:srgbClr>
                  </a:outerShdw>
                </a:effectLst>
                <a:latin typeface="Lucida Bright" pitchFamily="18" charset="0"/>
              </a:rPr>
            </a:br>
            <a:r>
              <a:rPr lang="en-US" sz="3500" b="1" dirty="0" smtClean="0">
                <a:solidFill>
                  <a:srgbClr val="C00000"/>
                </a:solidFill>
                <a:effectLst>
                  <a:outerShdw blurRad="38100" dist="38100" dir="2700000" algn="tl">
                    <a:srgbClr val="000000">
                      <a:alpha val="43137"/>
                    </a:srgbClr>
                  </a:outerShdw>
                </a:effectLst>
                <a:latin typeface="Lucida Bright" pitchFamily="18" charset="0"/>
              </a:rPr>
              <a:t>Men who sexually abused child are mentally sick or perverted</a:t>
            </a:r>
            <a:endParaRPr lang="en-US" sz="35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469900" y="2028031"/>
            <a:ext cx="9624060" cy="4990084"/>
          </a:xfrm>
          <a:ln w="25400">
            <a:noFill/>
            <a:miter lim="800000"/>
          </a:ln>
        </p:spPr>
        <p:txBody>
          <a:bodyPr>
            <a:normAutofit fontScale="70000" lnSpcReduction="20000"/>
          </a:bodyPr>
          <a:lstStyle/>
          <a:p>
            <a:pPr>
              <a:buSzPct val="125000"/>
            </a:pPr>
            <a:r>
              <a:rPr lang="en-US" b="1" u="sng" dirty="0" smtClean="0">
                <a:solidFill>
                  <a:srgbClr val="FFFF00"/>
                </a:solidFill>
                <a:latin typeface="Lucida Bright" pitchFamily="18" charset="0"/>
              </a:rPr>
              <a:t>Fact:</a:t>
            </a:r>
            <a:r>
              <a:rPr lang="en-US" u="sng" dirty="0" smtClean="0">
                <a:solidFill>
                  <a:srgbClr val="FFFF00"/>
                </a:solidFill>
                <a:latin typeface="Lucida Bright" pitchFamily="18" charset="0"/>
              </a:rPr>
              <a:t> </a:t>
            </a:r>
          </a:p>
          <a:p>
            <a:pPr marL="360000" algn="just">
              <a:spcBef>
                <a:spcPts val="1400"/>
              </a:spcBef>
              <a:buSzPct val="125000"/>
            </a:pPr>
            <a:r>
              <a:rPr lang="en-US" dirty="0" smtClean="0">
                <a:solidFill>
                  <a:schemeClr val="bg1"/>
                </a:solidFill>
                <a:latin typeface="Lucida Bright" pitchFamily="18" charset="0"/>
              </a:rPr>
              <a:t>Prevalence of child sexual abuse ranges between 30 to 85% in any society depending on the definition used for child sexual abuse. </a:t>
            </a:r>
          </a:p>
          <a:p>
            <a:pPr marL="360000" algn="just">
              <a:spcBef>
                <a:spcPts val="1400"/>
              </a:spcBef>
              <a:buSzPct val="125000"/>
            </a:pPr>
            <a:r>
              <a:rPr lang="en-US" dirty="0" smtClean="0">
                <a:solidFill>
                  <a:schemeClr val="bg1"/>
                </a:solidFill>
                <a:latin typeface="Lucida Bright" pitchFamily="18" charset="0"/>
              </a:rPr>
              <a:t>Mental illness on the other hand accounts for not more than 15% of the total population. </a:t>
            </a:r>
          </a:p>
          <a:p>
            <a:pPr marL="360000" algn="just">
              <a:spcBef>
                <a:spcPts val="1400"/>
              </a:spcBef>
              <a:buSzPct val="125000"/>
            </a:pPr>
            <a:r>
              <a:rPr lang="en-US" dirty="0" smtClean="0">
                <a:solidFill>
                  <a:schemeClr val="bg1"/>
                </a:solidFill>
                <a:latin typeface="Lucida Bright" pitchFamily="18" charset="0"/>
              </a:rPr>
              <a:t>If those who sexually abuse children were truly sick or perverted then we are living in a .sick and perverted. society.</a:t>
            </a:r>
          </a:p>
          <a:p>
            <a:pPr marL="360000" algn="just">
              <a:spcBef>
                <a:spcPts val="1400"/>
              </a:spcBef>
              <a:buSzPct val="125000"/>
            </a:pPr>
            <a:r>
              <a:rPr lang="en-US" dirty="0" smtClean="0">
                <a:solidFill>
                  <a:schemeClr val="bg1"/>
                </a:solidFill>
                <a:latin typeface="Lucida Bright" pitchFamily="18" charset="0"/>
              </a:rPr>
              <a:t>Unfortunately the men who sexually abuse children are often ordinary, respectable men holding positions of responsibility in the family, society, workplace and fulfilling their duties as per the demand of their role.</a:t>
            </a:r>
          </a:p>
          <a:p>
            <a:pPr algn="just"/>
            <a:endParaRPr lang="en-US" dirty="0"/>
          </a:p>
        </p:txBody>
      </p:sp>
      <p:sp>
        <p:nvSpPr>
          <p:cNvPr id="5" name="Rectangle 4"/>
          <p:cNvSpPr/>
          <p:nvPr/>
        </p:nvSpPr>
        <p:spPr>
          <a:xfrm>
            <a:off x="546100" y="2485231"/>
            <a:ext cx="9753600" cy="10668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546100" y="3628231"/>
            <a:ext cx="9753600" cy="7620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546100" y="4466431"/>
            <a:ext cx="9753600" cy="9906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a:off x="546100" y="5533231"/>
            <a:ext cx="9753600" cy="14478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p:cNvSpPr/>
          <p:nvPr/>
        </p:nvSpPr>
        <p:spPr>
          <a:xfrm>
            <a:off x="546100" y="2028031"/>
            <a:ext cx="9753600" cy="3810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Rectangle 3"/>
          <p:cNvSpPr/>
          <p:nvPr/>
        </p:nvSpPr>
        <p:spPr>
          <a:xfrm>
            <a:off x="469900" y="580231"/>
            <a:ext cx="9829800" cy="1752600"/>
          </a:xfrm>
          <a:prstGeom prst="snip1Rect">
            <a:avLst/>
          </a:prstGeom>
          <a:gradFill>
            <a:gsLst>
              <a:gs pos="0">
                <a:srgbClr val="FFEFD1"/>
              </a:gs>
              <a:gs pos="64999">
                <a:srgbClr val="F0EBD5"/>
              </a:gs>
              <a:gs pos="100000">
                <a:srgbClr val="D1C39F"/>
              </a:gs>
            </a:gsLst>
            <a:lin ang="5400000" scaled="0"/>
          </a:gra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546100" y="226601"/>
            <a:ext cx="9624060" cy="2334830"/>
          </a:xfrm>
        </p:spPr>
        <p:txBody>
          <a:bodyPr>
            <a:normAutofit/>
          </a:bodyPr>
          <a:lstStyle/>
          <a:p>
            <a:r>
              <a:rPr lang="en-US" sz="3800" b="1" dirty="0" smtClean="0">
                <a:solidFill>
                  <a:srgbClr val="002060"/>
                </a:solidFill>
                <a:effectLst>
                  <a:outerShdw blurRad="38100" dist="38100" dir="2700000" algn="tl">
                    <a:srgbClr val="000000">
                      <a:alpha val="43137"/>
                    </a:srgbClr>
                  </a:outerShdw>
                </a:effectLst>
                <a:latin typeface="Lucida Bright" pitchFamily="18" charset="0"/>
              </a:rPr>
              <a:t>Myth 4:</a:t>
            </a:r>
            <a:r>
              <a:rPr lang="en-US" sz="3500" b="1" dirty="0" smtClean="0">
                <a:solidFill>
                  <a:srgbClr val="FF0000"/>
                </a:solidFill>
                <a:effectLst>
                  <a:outerShdw blurRad="38100" dist="38100" dir="2700000" algn="tl">
                    <a:srgbClr val="000000">
                      <a:alpha val="43137"/>
                    </a:srgbClr>
                  </a:outerShdw>
                </a:effectLst>
                <a:latin typeface="Lucida Bright" pitchFamily="18" charset="0"/>
              </a:rPr>
              <a:t/>
            </a:r>
            <a:br>
              <a:rPr lang="en-US" sz="3500" b="1" dirty="0" smtClean="0">
                <a:solidFill>
                  <a:srgbClr val="FF0000"/>
                </a:solidFill>
                <a:effectLst>
                  <a:outerShdw blurRad="38100" dist="38100" dir="2700000" algn="tl">
                    <a:srgbClr val="000000">
                      <a:alpha val="43137"/>
                    </a:srgbClr>
                  </a:outerShdw>
                </a:effectLst>
                <a:latin typeface="Lucida Bright" pitchFamily="18" charset="0"/>
              </a:rPr>
            </a:br>
            <a:r>
              <a:rPr lang="en-US" sz="3500" b="1" dirty="0" smtClean="0">
                <a:solidFill>
                  <a:srgbClr val="FF0000"/>
                </a:solidFill>
                <a:effectLst>
                  <a:outerShdw blurRad="38100" dist="38100" dir="2700000" algn="tl">
                    <a:srgbClr val="000000">
                      <a:alpha val="43137"/>
                    </a:srgbClr>
                  </a:outerShdw>
                </a:effectLst>
                <a:latin typeface="Lucida Bright" pitchFamily="18" charset="0"/>
              </a:rPr>
              <a:t>Child sexual abuse happens only in poor or problem families</a:t>
            </a:r>
            <a:endParaRPr lang="en-US" sz="3500" b="1" dirty="0">
              <a:solidFill>
                <a:srgbClr val="FF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469900" y="2561431"/>
            <a:ext cx="9753600" cy="3505200"/>
          </a:xfrm>
          <a:noFill/>
          <a:ln w="25400" cmpd="sng">
            <a:solidFill>
              <a:schemeClr val="bg1"/>
            </a:solidFill>
            <a:miter lim="800000"/>
          </a:ln>
        </p:spPr>
        <p:txBody>
          <a:bodyPr>
            <a:normAutofit/>
          </a:bodyPr>
          <a:lstStyle/>
          <a:p>
            <a:pPr>
              <a:buSzPct val="125000"/>
            </a:pPr>
            <a:r>
              <a:rPr lang="en-US" sz="3200" b="1" u="sng" dirty="0" smtClean="0">
                <a:solidFill>
                  <a:srgbClr val="FFFF00"/>
                </a:solidFill>
                <a:latin typeface="Lucida Bright" pitchFamily="18" charset="0"/>
              </a:rPr>
              <a:t>Fact:</a:t>
            </a:r>
            <a:r>
              <a:rPr lang="en-US" sz="3200" u="sng" dirty="0" smtClean="0">
                <a:solidFill>
                  <a:srgbClr val="FFFF00"/>
                </a:solidFill>
                <a:latin typeface="Lucida Bright" pitchFamily="18" charset="0"/>
              </a:rPr>
              <a:t> </a:t>
            </a:r>
          </a:p>
          <a:p>
            <a:pPr algn="just">
              <a:lnSpc>
                <a:spcPct val="110000"/>
              </a:lnSpc>
              <a:buNone/>
            </a:pPr>
            <a:r>
              <a:rPr lang="en-US" sz="3200" dirty="0" smtClean="0">
                <a:latin typeface="Lucida Bright" pitchFamily="18" charset="0"/>
              </a:rPr>
              <a:t>	</a:t>
            </a:r>
            <a:r>
              <a:rPr lang="en-US" sz="3200" dirty="0" smtClean="0">
                <a:solidFill>
                  <a:schemeClr val="bg1"/>
                </a:solidFill>
                <a:effectLst>
                  <a:outerShdw blurRad="38100" dist="38100" dir="2700000" algn="tl">
                    <a:srgbClr val="000000">
                      <a:alpha val="43137"/>
                    </a:srgbClr>
                  </a:outerShdw>
                </a:effectLst>
                <a:latin typeface="Lucida Bright" pitchFamily="18" charset="0"/>
              </a:rPr>
              <a:t>Child sexual abuse cuts across classes, caste, religious and educational barriers and occurs irrespective of what the background of the abuser and the child is.</a:t>
            </a:r>
          </a:p>
          <a:p>
            <a:endParaRPr lang="en-US" sz="3200" dirty="0">
              <a:latin typeface="Lucida Bright"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Rectangle 3"/>
          <p:cNvSpPr/>
          <p:nvPr/>
        </p:nvSpPr>
        <p:spPr>
          <a:xfrm>
            <a:off x="457200" y="580231"/>
            <a:ext cx="9829800" cy="1676400"/>
          </a:xfrm>
          <a:prstGeom prst="snip1Rect">
            <a:avLst/>
          </a:prstGeom>
          <a:gradFill>
            <a:gsLst>
              <a:gs pos="0">
                <a:srgbClr val="FFEFD1"/>
              </a:gs>
              <a:gs pos="64999">
                <a:srgbClr val="F0EBD5"/>
              </a:gs>
              <a:gs pos="100000">
                <a:srgbClr val="D1C39F"/>
              </a:gs>
            </a:gsLst>
            <a:lin ang="5400000" scaled="0"/>
          </a:gra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500" dirty="0">
              <a:solidFill>
                <a:srgbClr val="C00000"/>
              </a:solidFill>
            </a:endParaRPr>
          </a:p>
        </p:txBody>
      </p:sp>
      <p:sp>
        <p:nvSpPr>
          <p:cNvPr id="3" name="Content Placeholder 2"/>
          <p:cNvSpPr>
            <a:spLocks noGrp="1"/>
          </p:cNvSpPr>
          <p:nvPr>
            <p:ph idx="1"/>
          </p:nvPr>
        </p:nvSpPr>
        <p:spPr>
          <a:xfrm>
            <a:off x="546100" y="2485231"/>
            <a:ext cx="9664700" cy="4343400"/>
          </a:xfrm>
          <a:ln w="25400" cmpd="sng">
            <a:solidFill>
              <a:schemeClr val="bg1"/>
            </a:solidFill>
            <a:miter lim="800000"/>
          </a:ln>
        </p:spPr>
        <p:txBody>
          <a:bodyPr>
            <a:normAutofit fontScale="92500"/>
          </a:bodyPr>
          <a:lstStyle/>
          <a:p>
            <a:pPr>
              <a:buSzPct val="125000"/>
            </a:pPr>
            <a:r>
              <a:rPr lang="en-US" sz="3500" b="1" u="sng" dirty="0" smtClean="0">
                <a:solidFill>
                  <a:srgbClr val="FFFF00"/>
                </a:solidFill>
                <a:effectLst>
                  <a:outerShdw blurRad="38100" dist="38100" dir="2700000" algn="tl">
                    <a:srgbClr val="000000">
                      <a:alpha val="43137"/>
                    </a:srgbClr>
                  </a:outerShdw>
                </a:effectLst>
                <a:latin typeface="Lucida Bright" pitchFamily="18" charset="0"/>
              </a:rPr>
              <a:t>Fact: </a:t>
            </a:r>
          </a:p>
          <a:p>
            <a:pPr algn="just">
              <a:buNone/>
            </a:pPr>
            <a:r>
              <a:rPr lang="en-US" b="1" dirty="0" smtClean="0">
                <a:solidFill>
                  <a:schemeClr val="bg1"/>
                </a:solidFill>
                <a:effectLst>
                  <a:outerShdw blurRad="38100" dist="38100" dir="2700000" algn="tl">
                    <a:srgbClr val="000000">
                      <a:alpha val="43137"/>
                    </a:srgbClr>
                  </a:outerShdw>
                </a:effectLst>
                <a:latin typeface="Lucida Bright" pitchFamily="18" charset="0"/>
              </a:rPr>
              <a:t>	</a:t>
            </a:r>
            <a:r>
              <a:rPr lang="en-US" sz="3500" dirty="0" smtClean="0">
                <a:solidFill>
                  <a:schemeClr val="bg1"/>
                </a:solidFill>
                <a:effectLst>
                  <a:outerShdw blurRad="38100" dist="38100" dir="2700000" algn="tl">
                    <a:srgbClr val="000000">
                      <a:alpha val="43137"/>
                    </a:srgbClr>
                  </a:outerShdw>
                </a:effectLst>
                <a:latin typeface="Lucida Bright" pitchFamily="18" charset="0"/>
              </a:rPr>
              <a:t>Most times, children are unable to disclose or talk about abuse. In rare instances, when they do talk, it is not their imagination or fantasy but very real; children need to be believed and supported if they talk about any sexual touching or if they express any reservations about interacting with particular adults.</a:t>
            </a:r>
          </a:p>
          <a:p>
            <a:endParaRPr lang="en-US" dirty="0">
              <a:solidFill>
                <a:schemeClr val="bg1"/>
              </a:solidFill>
              <a:effectLst>
                <a:outerShdw blurRad="38100" dist="38100" dir="2700000" algn="tl">
                  <a:srgbClr val="000000">
                    <a:alpha val="43137"/>
                  </a:srgbClr>
                </a:outerShdw>
              </a:effectLst>
              <a:latin typeface="Lucida Bright" pitchFamily="18" charset="0"/>
            </a:endParaRPr>
          </a:p>
        </p:txBody>
      </p:sp>
      <p:sp>
        <p:nvSpPr>
          <p:cNvPr id="5" name="Rectangle 4"/>
          <p:cNvSpPr/>
          <p:nvPr/>
        </p:nvSpPr>
        <p:spPr>
          <a:xfrm>
            <a:off x="304800" y="656431"/>
            <a:ext cx="9994900" cy="1538883"/>
          </a:xfrm>
          <a:prstGeom prst="rect">
            <a:avLst/>
          </a:prstGeom>
        </p:spPr>
        <p:txBody>
          <a:bodyPr wrap="square">
            <a:spAutoFit/>
          </a:bodyPr>
          <a:lstStyle/>
          <a:p>
            <a:pPr algn="ctr"/>
            <a:r>
              <a:rPr lang="en-US" sz="3400" b="1" dirty="0" smtClean="0">
                <a:solidFill>
                  <a:srgbClr val="002060"/>
                </a:solidFill>
                <a:effectLst>
                  <a:outerShdw blurRad="38100" dist="38100" dir="2700000" algn="tl">
                    <a:srgbClr val="000000">
                      <a:alpha val="43137"/>
                    </a:srgbClr>
                  </a:outerShdw>
                </a:effectLst>
                <a:latin typeface="Lucida Bright" pitchFamily="18" charset="0"/>
              </a:rPr>
              <a:t>Myth 5: </a:t>
            </a:r>
            <a:r>
              <a:rPr lang="en-US" sz="3500" b="1" dirty="0" smtClean="0">
                <a:solidFill>
                  <a:srgbClr val="C00000"/>
                </a:solidFill>
                <a:effectLst>
                  <a:outerShdw blurRad="38100" dist="38100" dir="2700000" algn="tl">
                    <a:srgbClr val="000000">
                      <a:alpha val="43137"/>
                    </a:srgbClr>
                  </a:outerShdw>
                </a:effectLst>
                <a:latin typeface="Lucida Bright" pitchFamily="18" charset="0"/>
              </a:rPr>
              <a:t/>
            </a:r>
            <a:br>
              <a:rPr lang="en-US" sz="3500" b="1" dirty="0" smtClean="0">
                <a:solidFill>
                  <a:srgbClr val="C00000"/>
                </a:solidFill>
                <a:effectLst>
                  <a:outerShdw blurRad="38100" dist="38100" dir="2700000" algn="tl">
                    <a:srgbClr val="000000">
                      <a:alpha val="43137"/>
                    </a:srgbClr>
                  </a:outerShdw>
                </a:effectLst>
                <a:latin typeface="Lucida Bright" pitchFamily="18" charset="0"/>
              </a:rPr>
            </a:br>
            <a:r>
              <a:rPr lang="en-US" sz="3000" b="1" dirty="0" smtClean="0">
                <a:solidFill>
                  <a:srgbClr val="C00000"/>
                </a:solidFill>
                <a:effectLst>
                  <a:outerShdw blurRad="38100" dist="38100" dir="2700000" algn="tl">
                    <a:srgbClr val="000000">
                      <a:alpha val="43137"/>
                    </a:srgbClr>
                  </a:outerShdw>
                </a:effectLst>
                <a:latin typeface="Lucida Bright" pitchFamily="18" charset="0"/>
              </a:rPr>
              <a:t>When children say they have been abused, it is often a figment of their imagination or fantasy.</a:t>
            </a:r>
            <a:endParaRPr lang="en-IN" sz="3000" b="1"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Rectangle 3"/>
          <p:cNvSpPr/>
          <p:nvPr/>
        </p:nvSpPr>
        <p:spPr>
          <a:xfrm>
            <a:off x="469900" y="580231"/>
            <a:ext cx="9829800" cy="1676400"/>
          </a:xfrm>
          <a:prstGeom prst="snip1Rect">
            <a:avLst/>
          </a:prstGeom>
          <a:gradFill>
            <a:gsLst>
              <a:gs pos="0">
                <a:srgbClr val="FFEFD1"/>
              </a:gs>
              <a:gs pos="64999">
                <a:srgbClr val="F0EBD5"/>
              </a:gs>
              <a:gs pos="100000">
                <a:srgbClr val="D1C39F"/>
              </a:gs>
            </a:gsLst>
            <a:lin ang="5400000" scaled="0"/>
          </a:gra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458470" y="463020"/>
            <a:ext cx="9841230" cy="1260211"/>
          </a:xfrm>
        </p:spPr>
        <p:txBody>
          <a:bodyPr>
            <a:normAutofit fontScale="90000"/>
          </a:bodyPr>
          <a:lstStyle/>
          <a:p>
            <a:r>
              <a:rPr lang="en-US" b="1" dirty="0" smtClean="0"/>
              <a:t/>
            </a:r>
            <a:br>
              <a:rPr lang="en-US" b="1" dirty="0" smtClean="0"/>
            </a:br>
            <a:r>
              <a:rPr lang="en-US" sz="3900" b="1" dirty="0" smtClean="0">
                <a:solidFill>
                  <a:srgbClr val="002060"/>
                </a:solidFill>
                <a:effectLst>
                  <a:outerShdw blurRad="38100" dist="38100" dir="2700000" algn="tl">
                    <a:srgbClr val="000000">
                      <a:alpha val="43137"/>
                    </a:srgbClr>
                  </a:outerShdw>
                </a:effectLst>
                <a:latin typeface="Lucida Bright" pitchFamily="18" charset="0"/>
              </a:rPr>
              <a:t>Myth 6: </a:t>
            </a:r>
            <a:r>
              <a:rPr lang="en-US" sz="3900" b="1" dirty="0" smtClean="0">
                <a:solidFill>
                  <a:srgbClr val="C00000"/>
                </a:solidFill>
                <a:effectLst>
                  <a:outerShdw blurRad="38100" dist="38100" dir="2700000" algn="tl">
                    <a:srgbClr val="000000">
                      <a:alpha val="43137"/>
                    </a:srgbClr>
                  </a:outerShdw>
                </a:effectLst>
                <a:latin typeface="Lucida Bright" pitchFamily="18" charset="0"/>
              </a:rPr>
              <a:t/>
            </a:r>
            <a:br>
              <a:rPr lang="en-US" sz="3900" b="1" dirty="0" smtClean="0">
                <a:solidFill>
                  <a:srgbClr val="C00000"/>
                </a:solidFill>
                <a:effectLst>
                  <a:outerShdw blurRad="38100" dist="38100" dir="2700000" algn="tl">
                    <a:srgbClr val="000000">
                      <a:alpha val="43137"/>
                    </a:srgbClr>
                  </a:outerShdw>
                </a:effectLst>
                <a:latin typeface="Lucida Bright" pitchFamily="18" charset="0"/>
              </a:rPr>
            </a:br>
            <a:r>
              <a:rPr lang="en-US" sz="3600" b="1" dirty="0" smtClean="0">
                <a:solidFill>
                  <a:srgbClr val="C00000"/>
                </a:solidFill>
                <a:effectLst>
                  <a:outerShdw blurRad="38100" dist="38100" dir="2700000" algn="tl">
                    <a:srgbClr val="000000">
                      <a:alpha val="43137"/>
                    </a:srgbClr>
                  </a:outerShdw>
                </a:effectLst>
                <a:latin typeface="Lucida Bright" pitchFamily="18" charset="0"/>
              </a:rPr>
              <a:t>Only beautiful or sexually precocious children are abused.</a:t>
            </a:r>
            <a:endParaRPr lang="en-US" sz="36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469900" y="2485231"/>
            <a:ext cx="9829800" cy="3657600"/>
          </a:xfrm>
          <a:ln w="25400" cmpd="sng">
            <a:solidFill>
              <a:schemeClr val="bg1"/>
            </a:solidFill>
            <a:miter lim="800000"/>
          </a:ln>
        </p:spPr>
        <p:txBody>
          <a:bodyPr/>
          <a:lstStyle/>
          <a:p>
            <a:pPr>
              <a:buSzPct val="125000"/>
            </a:pPr>
            <a:r>
              <a:rPr lang="en-US" sz="3200" b="1" u="sng" dirty="0" smtClean="0">
                <a:solidFill>
                  <a:srgbClr val="FFFF00"/>
                </a:solidFill>
                <a:effectLst>
                  <a:outerShdw blurRad="38100" dist="38100" dir="2700000" algn="tl">
                    <a:srgbClr val="000000">
                      <a:alpha val="43137"/>
                    </a:srgbClr>
                  </a:outerShdw>
                </a:effectLst>
                <a:latin typeface="Lucida Bright" pitchFamily="18" charset="0"/>
              </a:rPr>
              <a:t>Fact: </a:t>
            </a:r>
          </a:p>
          <a:p>
            <a:pPr algn="just">
              <a:buNone/>
            </a:pPr>
            <a:r>
              <a:rPr lang="en-US" sz="3200" b="1" dirty="0" smtClean="0">
                <a:solidFill>
                  <a:srgbClr val="FFFF00"/>
                </a:solidFill>
                <a:effectLst>
                  <a:outerShdw blurRad="38100" dist="38100" dir="2700000" algn="tl">
                    <a:srgbClr val="000000">
                      <a:alpha val="43137"/>
                    </a:srgbClr>
                  </a:outerShdw>
                </a:effectLst>
                <a:latin typeface="Lucida Bright" pitchFamily="18" charset="0"/>
              </a:rPr>
              <a:t>	</a:t>
            </a:r>
            <a:r>
              <a:rPr lang="en-US" sz="3200" dirty="0" smtClean="0">
                <a:solidFill>
                  <a:schemeClr val="bg1"/>
                </a:solidFill>
                <a:effectLst>
                  <a:outerShdw blurRad="38100" dist="38100" dir="2700000" algn="tl">
                    <a:srgbClr val="000000">
                      <a:alpha val="43137"/>
                    </a:srgbClr>
                  </a:outerShdw>
                </a:effectLst>
                <a:latin typeface="Lucida Bright" pitchFamily="18" charset="0"/>
              </a:rPr>
              <a:t>All children, irrespective of their age, </a:t>
            </a:r>
            <a:r>
              <a:rPr lang="en-US" sz="3200" dirty="0" err="1" smtClean="0">
                <a:solidFill>
                  <a:schemeClr val="bg1"/>
                </a:solidFill>
                <a:effectLst>
                  <a:outerShdw blurRad="38100" dist="38100" dir="2700000" algn="tl">
                    <a:srgbClr val="000000">
                      <a:alpha val="43137"/>
                    </a:srgbClr>
                  </a:outerShdw>
                </a:effectLst>
                <a:latin typeface="Lucida Bright" pitchFamily="18" charset="0"/>
              </a:rPr>
              <a:t>colour</a:t>
            </a:r>
            <a:r>
              <a:rPr lang="en-US" sz="3200" dirty="0" smtClean="0">
                <a:solidFill>
                  <a:schemeClr val="bg1"/>
                </a:solidFill>
                <a:effectLst>
                  <a:outerShdw blurRad="38100" dist="38100" dir="2700000" algn="tl">
                    <a:srgbClr val="000000">
                      <a:alpha val="43137"/>
                    </a:srgbClr>
                  </a:outerShdw>
                </a:effectLst>
                <a:latin typeface="Lucida Bright" pitchFamily="18" charset="0"/>
              </a:rPr>
              <a:t>, family background, sexual knowledge are vulnerable to abuse. They are perceived as easy targets because of the power the abuser has and the inability of children to speak up or stop abuse.</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Rectangle 3"/>
          <p:cNvSpPr/>
          <p:nvPr/>
        </p:nvSpPr>
        <p:spPr>
          <a:xfrm>
            <a:off x="469900" y="275431"/>
            <a:ext cx="9829800" cy="1676400"/>
          </a:xfrm>
          <a:prstGeom prst="snip1Rect">
            <a:avLst/>
          </a:prstGeom>
          <a:gradFill>
            <a:gsLst>
              <a:gs pos="0">
                <a:srgbClr val="FFEFD1"/>
              </a:gs>
              <a:gs pos="64999">
                <a:srgbClr val="F0EBD5"/>
              </a:gs>
              <a:gs pos="100000">
                <a:srgbClr val="D1C39F"/>
              </a:gs>
            </a:gsLst>
            <a:lin ang="5400000" scaled="0"/>
          </a:gra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469900" y="427831"/>
            <a:ext cx="9624060" cy="1260211"/>
          </a:xfrm>
        </p:spPr>
        <p:txBody>
          <a:bodyPr>
            <a:noAutofit/>
          </a:bodyPr>
          <a:lstStyle/>
          <a:p>
            <a:r>
              <a:rPr lang="en-US" sz="3700" b="1" dirty="0" smtClean="0">
                <a:solidFill>
                  <a:srgbClr val="002060"/>
                </a:solidFill>
                <a:effectLst>
                  <a:outerShdw blurRad="38100" dist="38100" dir="2700000" algn="tl">
                    <a:srgbClr val="000000">
                      <a:alpha val="43137"/>
                    </a:srgbClr>
                  </a:outerShdw>
                </a:effectLst>
                <a:latin typeface="Lucida Bright" pitchFamily="18" charset="0"/>
              </a:rPr>
              <a:t>Myth 7: </a:t>
            </a:r>
            <a:r>
              <a:rPr lang="en-US" sz="3500" b="1" dirty="0" smtClean="0">
                <a:solidFill>
                  <a:srgbClr val="C00000"/>
                </a:solidFill>
                <a:effectLst>
                  <a:outerShdw blurRad="38100" dist="38100" dir="2700000" algn="tl">
                    <a:srgbClr val="000000">
                      <a:alpha val="43137"/>
                    </a:srgbClr>
                  </a:outerShdw>
                </a:effectLst>
                <a:latin typeface="Lucida Bright" pitchFamily="18" charset="0"/>
              </a:rPr>
              <a:t/>
            </a:r>
            <a:br>
              <a:rPr lang="en-US" sz="3500" b="1" dirty="0" smtClean="0">
                <a:solidFill>
                  <a:srgbClr val="C00000"/>
                </a:solidFill>
                <a:effectLst>
                  <a:outerShdw blurRad="38100" dist="38100" dir="2700000" algn="tl">
                    <a:srgbClr val="000000">
                      <a:alpha val="43137"/>
                    </a:srgbClr>
                  </a:outerShdw>
                </a:effectLst>
                <a:latin typeface="Lucida Bright" pitchFamily="18" charset="0"/>
              </a:rPr>
            </a:br>
            <a:r>
              <a:rPr lang="en-US" sz="3200" b="1" dirty="0" smtClean="0">
                <a:solidFill>
                  <a:srgbClr val="C00000"/>
                </a:solidFill>
                <a:effectLst>
                  <a:outerShdw blurRad="38100" dist="38100" dir="2700000" algn="tl">
                    <a:srgbClr val="000000">
                      <a:alpha val="43137"/>
                    </a:srgbClr>
                  </a:outerShdw>
                </a:effectLst>
                <a:latin typeface="Lucida Bright" pitchFamily="18" charset="0"/>
              </a:rPr>
              <a:t>Children enjoy being touched sexually, that is the reason they do not report sexual abuse</a:t>
            </a:r>
            <a:endParaRPr lang="en-US" sz="32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469900" y="2028031"/>
            <a:ext cx="9829800" cy="5105400"/>
          </a:xfrm>
          <a:ln w="25400" cmpd="sng">
            <a:solidFill>
              <a:schemeClr val="bg1"/>
            </a:solidFill>
            <a:miter lim="800000"/>
          </a:ln>
        </p:spPr>
        <p:txBody>
          <a:bodyPr>
            <a:noAutofit/>
          </a:bodyPr>
          <a:lstStyle/>
          <a:p>
            <a:pPr marL="360000" algn="just">
              <a:spcBef>
                <a:spcPts val="500"/>
              </a:spcBef>
              <a:buSzPct val="125000"/>
            </a:pPr>
            <a:r>
              <a:rPr lang="en-US" sz="2800" b="1" u="sng" dirty="0" smtClean="0">
                <a:solidFill>
                  <a:srgbClr val="FFFF00"/>
                </a:solidFill>
                <a:effectLst>
                  <a:outerShdw blurRad="38100" dist="38100" dir="2700000" algn="tl">
                    <a:srgbClr val="000000">
                      <a:alpha val="43137"/>
                    </a:srgbClr>
                  </a:outerShdw>
                </a:effectLst>
                <a:latin typeface="Lucida Bright" pitchFamily="18" charset="0"/>
              </a:rPr>
              <a:t>Fact:</a:t>
            </a:r>
            <a:r>
              <a:rPr lang="en-US" sz="2800" u="sng" dirty="0" smtClean="0">
                <a:solidFill>
                  <a:srgbClr val="FFFF00"/>
                </a:solidFill>
                <a:effectLst>
                  <a:outerShdw blurRad="38100" dist="38100" dir="2700000" algn="tl">
                    <a:srgbClr val="000000">
                      <a:alpha val="43137"/>
                    </a:srgbClr>
                  </a:outerShdw>
                </a:effectLst>
                <a:latin typeface="Lucida Bright" pitchFamily="18" charset="0"/>
              </a:rPr>
              <a:t> </a:t>
            </a:r>
          </a:p>
          <a:p>
            <a:pPr marL="360000" algn="just">
              <a:spcBef>
                <a:spcPts val="500"/>
              </a:spcBef>
              <a:buSzPct val="125000"/>
            </a:pPr>
            <a:r>
              <a:rPr lang="en-US" sz="2800" dirty="0" smtClean="0">
                <a:solidFill>
                  <a:schemeClr val="bg1"/>
                </a:solidFill>
                <a:effectLst>
                  <a:outerShdw blurRad="38100" dist="38100" dir="2700000" algn="tl">
                    <a:srgbClr val="000000">
                      <a:alpha val="43137"/>
                    </a:srgbClr>
                  </a:outerShdw>
                </a:effectLst>
                <a:latin typeface="Lucida Bright" pitchFamily="18" charset="0"/>
              </a:rPr>
              <a:t>Children do not report abuse for several reasons: </a:t>
            </a:r>
          </a:p>
          <a:p>
            <a:pPr marL="360000" algn="just">
              <a:spcBef>
                <a:spcPts val="500"/>
              </a:spcBef>
              <a:buSzPct val="125000"/>
            </a:pPr>
            <a:r>
              <a:rPr lang="en-US" sz="2800" dirty="0" smtClean="0">
                <a:solidFill>
                  <a:schemeClr val="bg1"/>
                </a:solidFill>
                <a:effectLst>
                  <a:outerShdw blurRad="38100" dist="38100" dir="2700000" algn="tl">
                    <a:srgbClr val="000000">
                      <a:alpha val="43137"/>
                    </a:srgbClr>
                  </a:outerShdw>
                </a:effectLst>
                <a:latin typeface="Lucida Bright" pitchFamily="18" charset="0"/>
              </a:rPr>
              <a:t>They are afraid no one will believe them,</a:t>
            </a:r>
          </a:p>
          <a:p>
            <a:pPr marL="360000" algn="just">
              <a:spcBef>
                <a:spcPts val="500"/>
              </a:spcBef>
              <a:buSzPct val="125000"/>
            </a:pPr>
            <a:r>
              <a:rPr lang="en-US" sz="2800" dirty="0" smtClean="0">
                <a:solidFill>
                  <a:schemeClr val="bg1"/>
                </a:solidFill>
                <a:effectLst>
                  <a:outerShdw blurRad="38100" dist="38100" dir="2700000" algn="tl">
                    <a:srgbClr val="000000">
                      <a:alpha val="43137"/>
                    </a:srgbClr>
                  </a:outerShdw>
                </a:effectLst>
                <a:latin typeface="Lucida Bright" pitchFamily="18" charset="0"/>
              </a:rPr>
              <a:t>They are afraid that the abuser may harm or kill   them or their loved ones, </a:t>
            </a:r>
          </a:p>
          <a:p>
            <a:pPr marL="360000" algn="just">
              <a:spcBef>
                <a:spcPts val="500"/>
              </a:spcBef>
              <a:buSzPct val="125000"/>
            </a:pPr>
            <a:r>
              <a:rPr lang="en-US" sz="2800" dirty="0" smtClean="0">
                <a:solidFill>
                  <a:schemeClr val="bg1"/>
                </a:solidFill>
                <a:effectLst>
                  <a:outerShdw blurRad="38100" dist="38100" dir="2700000" algn="tl">
                    <a:srgbClr val="000000">
                      <a:alpha val="43137"/>
                    </a:srgbClr>
                  </a:outerShdw>
                </a:effectLst>
                <a:latin typeface="Lucida Bright" pitchFamily="18" charset="0"/>
              </a:rPr>
              <a:t>They are afraid they will lose the love of their parents and near and dear ones, they do not have a language to disclose abuse. </a:t>
            </a:r>
          </a:p>
          <a:p>
            <a:pPr marL="360000" algn="just">
              <a:spcBef>
                <a:spcPts val="500"/>
              </a:spcBef>
              <a:buSzPct val="125000"/>
            </a:pPr>
            <a:r>
              <a:rPr lang="en-US" sz="2800" dirty="0" smtClean="0">
                <a:solidFill>
                  <a:schemeClr val="bg1"/>
                </a:solidFill>
                <a:effectLst>
                  <a:outerShdw blurRad="38100" dist="38100" dir="2700000" algn="tl">
                    <a:srgbClr val="000000">
                      <a:alpha val="43137"/>
                    </a:srgbClr>
                  </a:outerShdw>
                </a:effectLst>
                <a:latin typeface="Lucida Bright" pitchFamily="18" charset="0"/>
              </a:rPr>
              <a:t>At no point does a child enjoy the sexual attention of an adult; children feel extremely overwhelmed and distressed by such attention  </a:t>
            </a:r>
          </a:p>
          <a:p>
            <a:pPr algn="just">
              <a:buSzPct val="125000"/>
            </a:pPr>
            <a:endParaRPr lang="en-US" sz="2800" dirty="0">
              <a:latin typeface="Lucida Bright" pitchFamily="18" charset="0"/>
            </a:endParaRPr>
          </a:p>
        </p:txBody>
      </p:sp>
      <p:cxnSp>
        <p:nvCxnSpPr>
          <p:cNvPr id="5" name="Straight Connector 4"/>
          <p:cNvCxnSpPr/>
          <p:nvPr/>
        </p:nvCxnSpPr>
        <p:spPr>
          <a:xfrm>
            <a:off x="469900" y="2561431"/>
            <a:ext cx="98298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69900" y="3094831"/>
            <a:ext cx="98298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69900" y="3552031"/>
            <a:ext cx="98298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69900" y="4390231"/>
            <a:ext cx="98298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69900" y="5838031"/>
            <a:ext cx="98298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Rectangle 3"/>
          <p:cNvSpPr/>
          <p:nvPr/>
        </p:nvSpPr>
        <p:spPr>
          <a:xfrm>
            <a:off x="469900" y="427831"/>
            <a:ext cx="9829800" cy="1219200"/>
          </a:xfrm>
          <a:prstGeom prst="snip1Rect">
            <a:avLst/>
          </a:prstGeom>
          <a:gradFill>
            <a:gsLst>
              <a:gs pos="0">
                <a:srgbClr val="FFEFD1"/>
              </a:gs>
              <a:gs pos="64999">
                <a:srgbClr val="F0EBD5"/>
              </a:gs>
              <a:gs pos="100000">
                <a:srgbClr val="D1C39F"/>
              </a:gs>
            </a:gsLst>
            <a:lin ang="5400000" scaled="0"/>
          </a:gra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546100" y="351631"/>
            <a:ext cx="9624060" cy="1260211"/>
          </a:xfrm>
        </p:spPr>
        <p:txBody>
          <a:bodyPr>
            <a:normAutofit/>
          </a:bodyPr>
          <a:lstStyle/>
          <a:p>
            <a:r>
              <a:rPr lang="en-US" sz="3800" b="1" dirty="0" smtClean="0">
                <a:solidFill>
                  <a:srgbClr val="002060"/>
                </a:solidFill>
                <a:effectLst>
                  <a:outerShdw blurRad="38100" dist="38100" dir="2700000" algn="tl">
                    <a:srgbClr val="000000">
                      <a:alpha val="43137"/>
                    </a:srgbClr>
                  </a:outerShdw>
                </a:effectLst>
                <a:latin typeface="Lucida Bright" pitchFamily="18" charset="0"/>
              </a:rPr>
              <a:t>Myth 8: </a:t>
            </a:r>
            <a:r>
              <a:rPr lang="en-US" sz="3500" b="1" dirty="0" smtClean="0">
                <a:solidFill>
                  <a:srgbClr val="C00000"/>
                </a:solidFill>
                <a:effectLst>
                  <a:outerShdw blurRad="38100" dist="38100" dir="2700000" algn="tl">
                    <a:srgbClr val="000000">
                      <a:alpha val="43137"/>
                    </a:srgbClr>
                  </a:outerShdw>
                </a:effectLst>
                <a:latin typeface="Lucida Bright" pitchFamily="18" charset="0"/>
              </a:rPr>
              <a:t/>
            </a:r>
            <a:br>
              <a:rPr lang="en-US" sz="3500" b="1" dirty="0" smtClean="0">
                <a:solidFill>
                  <a:srgbClr val="C00000"/>
                </a:solidFill>
                <a:effectLst>
                  <a:outerShdw blurRad="38100" dist="38100" dir="2700000" algn="tl">
                    <a:srgbClr val="000000">
                      <a:alpha val="43137"/>
                    </a:srgbClr>
                  </a:outerShdw>
                </a:effectLst>
                <a:latin typeface="Lucida Bright" pitchFamily="18" charset="0"/>
              </a:rPr>
            </a:br>
            <a:r>
              <a:rPr lang="en-US" sz="3500" b="1" dirty="0" smtClean="0">
                <a:solidFill>
                  <a:srgbClr val="C00000"/>
                </a:solidFill>
                <a:effectLst>
                  <a:outerShdw blurRad="38100" dist="38100" dir="2700000" algn="tl">
                    <a:srgbClr val="000000">
                      <a:alpha val="43137"/>
                    </a:srgbClr>
                  </a:outerShdw>
                </a:effectLst>
                <a:latin typeface="Lucida Bright" pitchFamily="18" charset="0"/>
              </a:rPr>
              <a:t>We can tell if a child is sexually abused</a:t>
            </a:r>
            <a:endParaRPr lang="en-US" sz="35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469900" y="1875631"/>
            <a:ext cx="9829800" cy="5105400"/>
          </a:xfrm>
        </p:spPr>
        <p:txBody>
          <a:bodyPr>
            <a:normAutofit fontScale="62500" lnSpcReduction="20000"/>
          </a:bodyPr>
          <a:lstStyle/>
          <a:p>
            <a:pPr algn="just">
              <a:spcBef>
                <a:spcPts val="700"/>
              </a:spcBef>
            </a:pPr>
            <a:r>
              <a:rPr lang="en-US" sz="4500" b="1" u="sng" dirty="0" smtClean="0">
                <a:solidFill>
                  <a:srgbClr val="FFFF00"/>
                </a:solidFill>
                <a:latin typeface="Lucida Bright" pitchFamily="18" charset="0"/>
              </a:rPr>
              <a:t>Fact: </a:t>
            </a:r>
          </a:p>
          <a:p>
            <a:pPr algn="just">
              <a:lnSpc>
                <a:spcPct val="120000"/>
              </a:lnSpc>
              <a:spcBef>
                <a:spcPts val="700"/>
              </a:spcBef>
            </a:pPr>
            <a:r>
              <a:rPr lang="en-US" sz="4000" dirty="0" smtClean="0">
                <a:solidFill>
                  <a:schemeClr val="bg1"/>
                </a:solidFill>
                <a:latin typeface="Lucida Bright" pitchFamily="18" charset="0"/>
              </a:rPr>
              <a:t>Children are experts at hiding their pain. It is difficult to say from external appearance if the child is sexually abused. </a:t>
            </a:r>
          </a:p>
          <a:p>
            <a:pPr algn="just">
              <a:lnSpc>
                <a:spcPct val="120000"/>
              </a:lnSpc>
              <a:spcBef>
                <a:spcPts val="700"/>
              </a:spcBef>
            </a:pPr>
            <a:r>
              <a:rPr lang="en-US" sz="4000" dirty="0" smtClean="0">
                <a:solidFill>
                  <a:schemeClr val="bg1"/>
                </a:solidFill>
                <a:latin typeface="Lucida Bright" pitchFamily="18" charset="0"/>
              </a:rPr>
              <a:t>However, adults need to be alert to any changes in the child's behavior, performance at school, emotionality, fear of certain places or people, resistance to go or meet some people and sleeping and eating patterns.</a:t>
            </a:r>
          </a:p>
          <a:p>
            <a:pPr algn="just">
              <a:lnSpc>
                <a:spcPct val="120000"/>
              </a:lnSpc>
              <a:spcBef>
                <a:spcPts val="700"/>
              </a:spcBef>
            </a:pPr>
            <a:r>
              <a:rPr lang="en-US" sz="4000" dirty="0" smtClean="0">
                <a:solidFill>
                  <a:schemeClr val="bg1"/>
                </a:solidFill>
                <a:latin typeface="Lucida Bright" pitchFamily="18" charset="0"/>
              </a:rPr>
              <a:t> A traumatic experience in a child's life is often expressed through indirect means. Also many children may not show any change in their behaviors or other patterns until much later.</a:t>
            </a:r>
          </a:p>
          <a:p>
            <a:pPr algn="just">
              <a:spcBef>
                <a:spcPts val="700"/>
              </a:spcBef>
            </a:pPr>
            <a:endParaRPr lang="en-US" sz="4300" dirty="0">
              <a:solidFill>
                <a:schemeClr val="bg1"/>
              </a:solidFill>
              <a:latin typeface="Lucida Bright" pitchFamily="18" charset="0"/>
            </a:endParaRPr>
          </a:p>
        </p:txBody>
      </p:sp>
      <p:sp>
        <p:nvSpPr>
          <p:cNvPr id="5" name="Rectangle 4"/>
          <p:cNvSpPr/>
          <p:nvPr/>
        </p:nvSpPr>
        <p:spPr>
          <a:xfrm>
            <a:off x="469900" y="2256631"/>
            <a:ext cx="9829800" cy="12192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469900" y="1799431"/>
            <a:ext cx="9829800" cy="4572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a:off x="469900" y="3475831"/>
            <a:ext cx="9829800" cy="16764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p:cNvSpPr/>
          <p:nvPr/>
        </p:nvSpPr>
        <p:spPr>
          <a:xfrm>
            <a:off x="469900" y="5152231"/>
            <a:ext cx="9829800" cy="16764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Rectangle 3"/>
          <p:cNvSpPr/>
          <p:nvPr/>
        </p:nvSpPr>
        <p:spPr>
          <a:xfrm>
            <a:off x="469900" y="351631"/>
            <a:ext cx="9829800" cy="1600200"/>
          </a:xfrm>
          <a:prstGeom prst="snip1Rect">
            <a:avLst/>
          </a:prstGeom>
          <a:gradFill>
            <a:gsLst>
              <a:gs pos="0">
                <a:srgbClr val="FFEFD1"/>
              </a:gs>
              <a:gs pos="64999">
                <a:srgbClr val="F0EBD5"/>
              </a:gs>
              <a:gs pos="100000">
                <a:srgbClr val="D1C39F"/>
              </a:gs>
            </a:gsLst>
            <a:lin ang="5400000" scaled="0"/>
          </a:gra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241300" y="504031"/>
            <a:ext cx="10134600" cy="1260211"/>
          </a:xfrm>
        </p:spPr>
        <p:txBody>
          <a:bodyPr>
            <a:noAutofit/>
          </a:bodyPr>
          <a:lstStyle/>
          <a:p>
            <a:r>
              <a:rPr lang="en-US" sz="3600" b="1" dirty="0" smtClean="0">
                <a:solidFill>
                  <a:srgbClr val="002060"/>
                </a:solidFill>
                <a:effectLst>
                  <a:outerShdw blurRad="38100" dist="38100" dir="2700000" algn="tl">
                    <a:srgbClr val="000000">
                      <a:alpha val="43137"/>
                    </a:srgbClr>
                  </a:outerShdw>
                </a:effectLst>
                <a:latin typeface="Lucida Bright" pitchFamily="18" charset="0"/>
              </a:rPr>
              <a:t>Myth 9: </a:t>
            </a:r>
            <a:r>
              <a:rPr lang="en-US" sz="3500" b="1" dirty="0" smtClean="0">
                <a:solidFill>
                  <a:srgbClr val="C00000"/>
                </a:solidFill>
                <a:effectLst>
                  <a:outerShdw blurRad="38100" dist="38100" dir="2700000" algn="tl">
                    <a:srgbClr val="000000">
                      <a:alpha val="43137"/>
                    </a:srgbClr>
                  </a:outerShdw>
                </a:effectLst>
                <a:latin typeface="Lucida Bright" pitchFamily="18" charset="0"/>
              </a:rPr>
              <a:t/>
            </a:r>
            <a:br>
              <a:rPr lang="en-US" sz="3500" b="1" dirty="0" smtClean="0">
                <a:solidFill>
                  <a:srgbClr val="C00000"/>
                </a:solidFill>
                <a:effectLst>
                  <a:outerShdw blurRad="38100" dist="38100" dir="2700000" algn="tl">
                    <a:srgbClr val="000000">
                      <a:alpha val="43137"/>
                    </a:srgbClr>
                  </a:outerShdw>
                </a:effectLst>
                <a:latin typeface="Lucida Bright" pitchFamily="18" charset="0"/>
              </a:rPr>
            </a:br>
            <a:r>
              <a:rPr lang="en-US" sz="3200" b="1" dirty="0" smtClean="0">
                <a:solidFill>
                  <a:srgbClr val="C00000"/>
                </a:solidFill>
                <a:effectLst>
                  <a:outerShdw blurRad="38100" dist="38100" dir="2700000" algn="tl">
                    <a:srgbClr val="000000">
                      <a:alpha val="43137"/>
                    </a:srgbClr>
                  </a:outerShdw>
                </a:effectLst>
                <a:latin typeface="Lucida Bright" pitchFamily="18" charset="0"/>
              </a:rPr>
              <a:t>Child Sexual Abuse can never happen in </a:t>
            </a:r>
            <a:br>
              <a:rPr lang="en-US" sz="3200" b="1" dirty="0" smtClean="0">
                <a:solidFill>
                  <a:srgbClr val="C00000"/>
                </a:solidFill>
                <a:effectLst>
                  <a:outerShdw blurRad="38100" dist="38100" dir="2700000" algn="tl">
                    <a:srgbClr val="000000">
                      <a:alpha val="43137"/>
                    </a:srgbClr>
                  </a:outerShdw>
                </a:effectLst>
                <a:latin typeface="Lucida Bright" pitchFamily="18" charset="0"/>
              </a:rPr>
            </a:br>
            <a:r>
              <a:rPr lang="en-US" sz="3200" b="1" dirty="0" smtClean="0">
                <a:solidFill>
                  <a:srgbClr val="C00000"/>
                </a:solidFill>
                <a:effectLst>
                  <a:outerShdw blurRad="38100" dist="38100" dir="2700000" algn="tl">
                    <a:srgbClr val="000000">
                      <a:alpha val="43137"/>
                    </a:srgbClr>
                  </a:outerShdw>
                </a:effectLst>
                <a:latin typeface="Lucida Bright" pitchFamily="18" charset="0"/>
              </a:rPr>
              <a:t>one's home.</a:t>
            </a:r>
            <a:endParaRPr lang="en-US" sz="32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469900" y="2067147"/>
            <a:ext cx="9829800" cy="4990084"/>
          </a:xfrm>
        </p:spPr>
        <p:txBody>
          <a:bodyPr>
            <a:normAutofit/>
          </a:bodyPr>
          <a:lstStyle/>
          <a:p>
            <a:pPr algn="just">
              <a:buSzPct val="125000"/>
            </a:pPr>
            <a:r>
              <a:rPr lang="en-US" sz="3200" b="1" u="sng" dirty="0" smtClean="0">
                <a:solidFill>
                  <a:srgbClr val="FFFF00"/>
                </a:solidFill>
                <a:effectLst>
                  <a:outerShdw blurRad="38100" dist="38100" dir="2700000" algn="tl">
                    <a:srgbClr val="000000">
                      <a:alpha val="43137"/>
                    </a:srgbClr>
                  </a:outerShdw>
                </a:effectLst>
                <a:latin typeface="Lucida Bright" pitchFamily="18" charset="0"/>
              </a:rPr>
              <a:t>Fact: </a:t>
            </a:r>
          </a:p>
          <a:p>
            <a:pPr marL="360000" algn="just">
              <a:spcBef>
                <a:spcPts val="900"/>
              </a:spcBef>
              <a:buSzPct val="125000"/>
            </a:pPr>
            <a:r>
              <a:rPr lang="en-US" sz="3200" dirty="0" smtClean="0">
                <a:solidFill>
                  <a:schemeClr val="bg1"/>
                </a:solidFill>
                <a:effectLst>
                  <a:outerShdw blurRad="38100" dist="38100" dir="2700000" algn="tl">
                    <a:srgbClr val="000000">
                      <a:alpha val="43137"/>
                    </a:srgbClr>
                  </a:outerShdw>
                </a:effectLst>
                <a:latin typeface="Lucida Bright" pitchFamily="18" charset="0"/>
              </a:rPr>
              <a:t>Almost 30-50% children are abused by persons known to them; relatives, family friends, </a:t>
            </a:r>
            <a:r>
              <a:rPr lang="en-US" sz="3200" dirty="0" err="1" smtClean="0">
                <a:solidFill>
                  <a:schemeClr val="bg1"/>
                </a:solidFill>
                <a:effectLst>
                  <a:outerShdw blurRad="38100" dist="38100" dir="2700000" algn="tl">
                    <a:srgbClr val="000000">
                      <a:alpha val="43137"/>
                    </a:srgbClr>
                  </a:outerShdw>
                </a:effectLst>
                <a:latin typeface="Lucida Bright" pitchFamily="18" charset="0"/>
              </a:rPr>
              <a:t>neighbours</a:t>
            </a:r>
            <a:r>
              <a:rPr lang="en-US" sz="3200" dirty="0" smtClean="0">
                <a:solidFill>
                  <a:schemeClr val="bg1"/>
                </a:solidFill>
                <a:effectLst>
                  <a:outerShdw blurRad="38100" dist="38100" dir="2700000" algn="tl">
                    <a:srgbClr val="000000">
                      <a:alpha val="43137"/>
                    </a:srgbClr>
                  </a:outerShdw>
                </a:effectLst>
                <a:latin typeface="Lucida Bright" pitchFamily="18" charset="0"/>
              </a:rPr>
              <a:t>, drivers, watchmen, doctors, religious leaders. </a:t>
            </a:r>
          </a:p>
          <a:p>
            <a:pPr marL="360000" algn="just">
              <a:spcBef>
                <a:spcPts val="900"/>
              </a:spcBef>
              <a:buSzPct val="125000"/>
            </a:pPr>
            <a:r>
              <a:rPr lang="en-US" sz="3200" dirty="0" smtClean="0">
                <a:solidFill>
                  <a:schemeClr val="bg1"/>
                </a:solidFill>
                <a:effectLst>
                  <a:outerShdw blurRad="38100" dist="38100" dir="2700000" algn="tl">
                    <a:srgbClr val="000000">
                      <a:alpha val="43137"/>
                    </a:srgbClr>
                  </a:outerShdw>
                </a:effectLst>
                <a:latin typeface="Lucida Bright" pitchFamily="18" charset="0"/>
              </a:rPr>
              <a:t>Such abuse often takes place in one's home which is considered as a .safe haven.. </a:t>
            </a:r>
          </a:p>
          <a:p>
            <a:pPr marL="360000" algn="just">
              <a:spcBef>
                <a:spcPts val="900"/>
              </a:spcBef>
              <a:buSzPct val="125000"/>
            </a:pPr>
            <a:r>
              <a:rPr lang="en-US" sz="3200" dirty="0" smtClean="0">
                <a:solidFill>
                  <a:schemeClr val="bg1"/>
                </a:solidFill>
                <a:effectLst>
                  <a:outerShdw blurRad="38100" dist="38100" dir="2700000" algn="tl">
                    <a:srgbClr val="000000">
                      <a:alpha val="43137"/>
                    </a:srgbClr>
                  </a:outerShdw>
                </a:effectLst>
                <a:latin typeface="Lucida Bright" pitchFamily="18" charset="0"/>
              </a:rPr>
              <a:t>The abuser enjoys the trust of the family members and has easy access to the child.</a:t>
            </a:r>
          </a:p>
          <a:p>
            <a:pPr algn="just">
              <a:buSzPct val="125000"/>
            </a:pPr>
            <a:endParaRPr lang="en-US" sz="3200" dirty="0">
              <a:solidFill>
                <a:schemeClr val="bg1"/>
              </a:solidFill>
              <a:effectLst>
                <a:outerShdw blurRad="38100" dist="38100" dir="2700000" algn="tl">
                  <a:srgbClr val="000000">
                    <a:alpha val="43137"/>
                  </a:srgbClr>
                </a:outerShdw>
              </a:effectLst>
              <a:latin typeface="Lucida Bright" pitchFamily="18" charset="0"/>
            </a:endParaRPr>
          </a:p>
        </p:txBody>
      </p:sp>
      <p:sp>
        <p:nvSpPr>
          <p:cNvPr id="5" name="Rectangle 4"/>
          <p:cNvSpPr/>
          <p:nvPr/>
        </p:nvSpPr>
        <p:spPr>
          <a:xfrm>
            <a:off x="469900" y="2637631"/>
            <a:ext cx="9829800" cy="20574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469900" y="2104231"/>
            <a:ext cx="9829800" cy="5334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469900" y="4695031"/>
            <a:ext cx="9829800" cy="11430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a:off x="469900" y="5838031"/>
            <a:ext cx="9829800" cy="11430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Rectangle 3"/>
          <p:cNvSpPr/>
          <p:nvPr/>
        </p:nvSpPr>
        <p:spPr>
          <a:xfrm>
            <a:off x="469900" y="580231"/>
            <a:ext cx="9829800" cy="1447800"/>
          </a:xfrm>
          <a:prstGeom prst="snip1Rect">
            <a:avLst/>
          </a:prstGeom>
          <a:gradFill>
            <a:gsLst>
              <a:gs pos="0">
                <a:srgbClr val="FFEFD1"/>
              </a:gs>
              <a:gs pos="64999">
                <a:srgbClr val="F0EBD5"/>
              </a:gs>
              <a:gs pos="100000">
                <a:srgbClr val="D1C39F"/>
              </a:gs>
            </a:gsLst>
            <a:lin ang="5400000" scaled="0"/>
          </a:gra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469900" y="656431"/>
            <a:ext cx="9624060" cy="1260211"/>
          </a:xfrm>
        </p:spPr>
        <p:txBody>
          <a:bodyPr>
            <a:noAutofit/>
          </a:bodyPr>
          <a:lstStyle/>
          <a:p>
            <a:r>
              <a:rPr lang="en-US" sz="3800" b="1" dirty="0" smtClean="0">
                <a:solidFill>
                  <a:srgbClr val="002060"/>
                </a:solidFill>
                <a:effectLst>
                  <a:outerShdw blurRad="38100" dist="38100" dir="2700000" algn="tl">
                    <a:srgbClr val="000000">
                      <a:alpha val="43137"/>
                    </a:srgbClr>
                  </a:outerShdw>
                </a:effectLst>
                <a:latin typeface="Lucida Bright" pitchFamily="18" charset="0"/>
              </a:rPr>
              <a:t>Myth 10: </a:t>
            </a:r>
            <a:r>
              <a:rPr lang="en-US" sz="3800" b="1" dirty="0" smtClean="0">
                <a:latin typeface="Lucida Bright" pitchFamily="18" charset="0"/>
              </a:rPr>
              <a:t/>
            </a:r>
            <a:br>
              <a:rPr lang="en-US" sz="3800" b="1" dirty="0" smtClean="0">
                <a:latin typeface="Lucida Bright" pitchFamily="18" charset="0"/>
              </a:rPr>
            </a:br>
            <a:r>
              <a:rPr lang="en-US" sz="3800" b="1" dirty="0" smtClean="0">
                <a:solidFill>
                  <a:srgbClr val="C00000"/>
                </a:solidFill>
                <a:effectLst>
                  <a:outerShdw blurRad="38100" dist="38100" dir="2700000" algn="tl">
                    <a:srgbClr val="000000">
                      <a:alpha val="43137"/>
                    </a:srgbClr>
                  </a:outerShdw>
                </a:effectLst>
                <a:latin typeface="Lucida Bright" pitchFamily="18" charset="0"/>
              </a:rPr>
              <a:t>Boys cannot be abused</a:t>
            </a:r>
            <a:endParaRPr lang="en-US" sz="38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469900" y="2256631"/>
            <a:ext cx="9829800" cy="3124200"/>
          </a:xfrm>
          <a:ln w="25400" cmpd="sng">
            <a:solidFill>
              <a:schemeClr val="bg1"/>
            </a:solidFill>
            <a:miter lim="800000"/>
          </a:ln>
        </p:spPr>
        <p:txBody>
          <a:bodyPr>
            <a:normAutofit/>
          </a:bodyPr>
          <a:lstStyle/>
          <a:p>
            <a:r>
              <a:rPr lang="en-US" sz="4000" b="1" u="sng" dirty="0" smtClean="0">
                <a:solidFill>
                  <a:srgbClr val="FFFF00"/>
                </a:solidFill>
                <a:effectLst>
                  <a:outerShdw blurRad="38100" dist="38100" dir="2700000" algn="tl">
                    <a:srgbClr val="000000">
                      <a:alpha val="43137"/>
                    </a:srgbClr>
                  </a:outerShdw>
                </a:effectLst>
              </a:rPr>
              <a:t>Fact: </a:t>
            </a:r>
          </a:p>
          <a:p>
            <a:pPr algn="just">
              <a:buNone/>
            </a:pPr>
            <a:r>
              <a:rPr lang="en-US" sz="3500" b="1" dirty="0" smtClean="0">
                <a:solidFill>
                  <a:schemeClr val="bg1"/>
                </a:solidFill>
                <a:effectLst>
                  <a:outerShdw blurRad="38100" dist="38100" dir="2700000" algn="tl">
                    <a:srgbClr val="000000">
                      <a:alpha val="43137"/>
                    </a:srgbClr>
                  </a:outerShdw>
                </a:effectLst>
              </a:rPr>
              <a:t>	</a:t>
            </a:r>
            <a:r>
              <a:rPr lang="en-US" dirty="0" smtClean="0">
                <a:solidFill>
                  <a:schemeClr val="bg1"/>
                </a:solidFill>
                <a:effectLst>
                  <a:outerShdw blurRad="38100" dist="38100" dir="2700000" algn="tl">
                    <a:srgbClr val="000000">
                      <a:alpha val="43137"/>
                    </a:srgbClr>
                  </a:outerShdw>
                </a:effectLst>
              </a:rPr>
              <a:t>Although more girls are reported to be sexually abused, (one in every four) research indicates one in every seven boy's world over are abused. </a:t>
            </a:r>
          </a:p>
          <a:p>
            <a:pPr algn="just"/>
            <a:endParaRPr lang="en-US" sz="3500"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22300" y="427831"/>
            <a:ext cx="9601200" cy="12192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534670" y="386820"/>
            <a:ext cx="9624060" cy="1260211"/>
          </a:xfrm>
        </p:spPr>
        <p:txBody>
          <a:bodyPr>
            <a:normAutofit/>
          </a:bodyPr>
          <a:lstStyle/>
          <a:p>
            <a:r>
              <a:rPr lang="en-US" sz="3500" b="1" dirty="0" smtClean="0">
                <a:solidFill>
                  <a:srgbClr val="C00000"/>
                </a:solidFill>
                <a:effectLst>
                  <a:outerShdw blurRad="38100" dist="38100" dir="2700000" algn="tl">
                    <a:srgbClr val="000000">
                      <a:alpha val="43137"/>
                    </a:srgbClr>
                  </a:outerShdw>
                </a:effectLst>
                <a:latin typeface="Lucida Bright" pitchFamily="18" charset="0"/>
              </a:rPr>
              <a:t>Some laws and </a:t>
            </a:r>
            <a:r>
              <a:rPr lang="en-US" sz="3500" b="1" dirty="0" err="1" smtClean="0">
                <a:solidFill>
                  <a:srgbClr val="C00000"/>
                </a:solidFill>
                <a:effectLst>
                  <a:outerShdw blurRad="38100" dist="38100" dir="2700000" algn="tl">
                    <a:srgbClr val="000000">
                      <a:alpha val="43137"/>
                    </a:srgbClr>
                  </a:outerShdw>
                </a:effectLst>
                <a:latin typeface="Lucida Bright" pitchFamily="18" charset="0"/>
              </a:rPr>
              <a:t>organisations</a:t>
            </a:r>
            <a:r>
              <a:rPr lang="en-US" sz="3500" b="1" dirty="0" smtClean="0">
                <a:solidFill>
                  <a:srgbClr val="C00000"/>
                </a:solidFill>
                <a:effectLst>
                  <a:outerShdw blurRad="38100" dist="38100" dir="2700000" algn="tl">
                    <a:srgbClr val="000000">
                      <a:alpha val="43137"/>
                    </a:srgbClr>
                  </a:outerShdw>
                </a:effectLst>
                <a:latin typeface="Lucida Bright" pitchFamily="18" charset="0"/>
              </a:rPr>
              <a:t> that we should be aware of -</a:t>
            </a:r>
            <a:endParaRPr lang="en-US" sz="35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546100" y="1875631"/>
            <a:ext cx="9624060" cy="5445336"/>
          </a:xfrm>
        </p:spPr>
        <p:txBody>
          <a:bodyPr>
            <a:normAutofit fontScale="92500" lnSpcReduction="10000"/>
          </a:bodyPr>
          <a:lstStyle/>
          <a:p>
            <a:pPr>
              <a:spcBef>
                <a:spcPts val="1200"/>
              </a:spcBef>
              <a:buSzPct val="125000"/>
            </a:pPr>
            <a:r>
              <a:rPr lang="en-US" b="1" dirty="0" smtClean="0">
                <a:solidFill>
                  <a:srgbClr val="FFFF00"/>
                </a:solidFill>
                <a:latin typeface="Lucida Bright" pitchFamily="18" charset="0"/>
              </a:rPr>
              <a:t>Teachers in Maharashtra face six months' jail if they don't report child sex abuse to cops</a:t>
            </a:r>
            <a:endParaRPr lang="en-US" dirty="0" smtClean="0">
              <a:solidFill>
                <a:srgbClr val="FFFF00"/>
              </a:solidFill>
              <a:latin typeface="Lucida Bright" pitchFamily="18" charset="0"/>
            </a:endParaRPr>
          </a:p>
          <a:p>
            <a:pPr>
              <a:spcBef>
                <a:spcPts val="1200"/>
              </a:spcBef>
              <a:buSzPct val="125000"/>
            </a:pPr>
            <a:r>
              <a:rPr lang="en-US" dirty="0" smtClean="0">
                <a:solidFill>
                  <a:schemeClr val="bg1">
                    <a:lumMod val="95000"/>
                  </a:schemeClr>
                </a:solidFill>
                <a:latin typeface="Lucida Bright" pitchFamily="18" charset="0"/>
              </a:rPr>
              <a:t>COMMISION FOR THE PROTECTION OF CHILD RIGHTS</a:t>
            </a:r>
          </a:p>
          <a:p>
            <a:pPr>
              <a:spcBef>
                <a:spcPts val="1200"/>
              </a:spcBef>
              <a:buSzPct val="125000"/>
            </a:pPr>
            <a:r>
              <a:rPr lang="en-US" dirty="0" smtClean="0">
                <a:solidFill>
                  <a:schemeClr val="bg1">
                    <a:lumMod val="95000"/>
                  </a:schemeClr>
                </a:solidFill>
                <a:latin typeface="Lucida Bright" pitchFamily="18" charset="0"/>
              </a:rPr>
              <a:t>WOMEN AND CHILD WELFARE GROUPS</a:t>
            </a:r>
          </a:p>
          <a:p>
            <a:pPr>
              <a:spcBef>
                <a:spcPts val="1200"/>
              </a:spcBef>
              <a:buSzPct val="125000"/>
            </a:pPr>
            <a:r>
              <a:rPr lang="en-US" dirty="0" smtClean="0">
                <a:solidFill>
                  <a:schemeClr val="bg1">
                    <a:lumMod val="95000"/>
                  </a:schemeClr>
                </a:solidFill>
                <a:latin typeface="Lucida Bright" pitchFamily="18" charset="0"/>
              </a:rPr>
              <a:t>CHILD SEXUAL ABUSE ACT</a:t>
            </a:r>
          </a:p>
          <a:p>
            <a:pPr>
              <a:spcBef>
                <a:spcPts val="1200"/>
              </a:spcBef>
              <a:buSzPct val="125000"/>
            </a:pPr>
            <a:r>
              <a:rPr lang="en-US" dirty="0" smtClean="0">
                <a:solidFill>
                  <a:schemeClr val="bg1">
                    <a:lumMod val="95000"/>
                  </a:schemeClr>
                </a:solidFill>
                <a:latin typeface="Lucida Bright" pitchFamily="18" charset="0"/>
              </a:rPr>
              <a:t>LOCAL NGO’S</a:t>
            </a:r>
          </a:p>
          <a:p>
            <a:pPr>
              <a:spcBef>
                <a:spcPts val="1200"/>
              </a:spcBef>
              <a:buSzPct val="125000"/>
            </a:pPr>
            <a:r>
              <a:rPr lang="en-US" dirty="0" smtClean="0">
                <a:solidFill>
                  <a:schemeClr val="bg1">
                    <a:lumMod val="95000"/>
                  </a:schemeClr>
                </a:solidFill>
                <a:latin typeface="Lucida Bright" pitchFamily="18" charset="0"/>
              </a:rPr>
              <a:t>CHILD PROTECTION COUNCIL </a:t>
            </a:r>
            <a:endParaRPr lang="en-US" dirty="0">
              <a:solidFill>
                <a:schemeClr val="bg1">
                  <a:lumMod val="95000"/>
                </a:schemeClr>
              </a:solidFill>
              <a:latin typeface="Lucida Bright" pitchFamily="18" charset="0"/>
            </a:endParaRPr>
          </a:p>
        </p:txBody>
      </p:sp>
      <p:sp>
        <p:nvSpPr>
          <p:cNvPr id="7" name="Rectangle 6"/>
          <p:cNvSpPr/>
          <p:nvPr/>
        </p:nvSpPr>
        <p:spPr>
          <a:xfrm>
            <a:off x="546100" y="1799431"/>
            <a:ext cx="9829800" cy="15240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a:off x="546100" y="3323431"/>
            <a:ext cx="9829800" cy="11430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p:cNvSpPr/>
          <p:nvPr/>
        </p:nvSpPr>
        <p:spPr>
          <a:xfrm>
            <a:off x="546100" y="4466431"/>
            <a:ext cx="9829800" cy="6096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546100" y="5076031"/>
            <a:ext cx="9829800" cy="6096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546100" y="5685631"/>
            <a:ext cx="9829800" cy="6096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11"/>
          <p:cNvSpPr/>
          <p:nvPr/>
        </p:nvSpPr>
        <p:spPr>
          <a:xfrm>
            <a:off x="546100" y="6295231"/>
            <a:ext cx="9829800" cy="6096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22300" y="427831"/>
            <a:ext cx="9601200" cy="10668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546100" y="580231"/>
            <a:ext cx="9624060" cy="1260211"/>
          </a:xfrm>
        </p:spPr>
        <p:txBody>
          <a:bodyPr>
            <a:noAutofit/>
          </a:bodyPr>
          <a:lstStyle/>
          <a:p>
            <a:r>
              <a:rPr lang="en-US" sz="2800" b="1" dirty="0" smtClean="0">
                <a:solidFill>
                  <a:srgbClr val="C00000"/>
                </a:solidFill>
                <a:effectLst>
                  <a:outerShdw blurRad="38100" dist="38100" dir="2700000" algn="tl">
                    <a:srgbClr val="000000">
                      <a:alpha val="43137"/>
                    </a:srgbClr>
                  </a:outerShdw>
                </a:effectLst>
                <a:latin typeface="Lucida Bright" pitchFamily="18" charset="0"/>
              </a:rPr>
              <a:t>Highlights of the 'Protection of Children from Sexual Offences Act 2012':</a:t>
            </a:r>
            <a:r>
              <a:rPr lang="en-US" sz="3200" b="1" dirty="0" smtClean="0">
                <a:solidFill>
                  <a:srgbClr val="C00000"/>
                </a:solidFill>
                <a:effectLst>
                  <a:outerShdw blurRad="38100" dist="38100" dir="2700000" algn="tl">
                    <a:srgbClr val="000000">
                      <a:alpha val="43137"/>
                    </a:srgbClr>
                  </a:outerShdw>
                </a:effectLst>
                <a:latin typeface="Lucida Bright" pitchFamily="18" charset="0"/>
              </a:rPr>
              <a:t/>
            </a:r>
            <a:br>
              <a:rPr lang="en-US" sz="3200" b="1" dirty="0" smtClean="0">
                <a:solidFill>
                  <a:srgbClr val="C00000"/>
                </a:solidFill>
                <a:effectLst>
                  <a:outerShdw blurRad="38100" dist="38100" dir="2700000" algn="tl">
                    <a:srgbClr val="000000">
                      <a:alpha val="43137"/>
                    </a:srgbClr>
                  </a:outerShdw>
                </a:effectLst>
                <a:latin typeface="Lucida Bright" pitchFamily="18" charset="0"/>
              </a:rPr>
            </a:br>
            <a:endParaRPr lang="en-US" sz="32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622300" y="1748719"/>
            <a:ext cx="9547860" cy="5460912"/>
          </a:xfrm>
        </p:spPr>
        <p:txBody>
          <a:bodyPr>
            <a:normAutofit fontScale="62500" lnSpcReduction="20000"/>
          </a:bodyPr>
          <a:lstStyle/>
          <a:p>
            <a:pPr lvl="0" algn="just">
              <a:buSzPct val="125000"/>
            </a:pPr>
            <a:r>
              <a:rPr lang="en-US" dirty="0" smtClean="0">
                <a:solidFill>
                  <a:schemeClr val="bg1"/>
                </a:solidFill>
                <a:effectLst>
                  <a:outerShdw blurRad="38100" dist="38100" dir="2700000" algn="tl">
                    <a:srgbClr val="000000">
                      <a:alpha val="43137"/>
                    </a:srgbClr>
                  </a:outerShdw>
                </a:effectLst>
                <a:latin typeface="Lucida Bright" pitchFamily="18" charset="0"/>
              </a:rPr>
              <a:t>The Act defines a child as any person below the age of 18 years and provides protection from the offences of sexual assault, sexual harassment and pornography. </a:t>
            </a:r>
          </a:p>
          <a:p>
            <a:pPr lvl="0" algn="just">
              <a:buSzPct val="125000"/>
            </a:pPr>
            <a:r>
              <a:rPr lang="en-US" dirty="0" smtClean="0">
                <a:solidFill>
                  <a:schemeClr val="bg1"/>
                </a:solidFill>
                <a:effectLst>
                  <a:outerShdw blurRad="38100" dist="38100" dir="2700000" algn="tl">
                    <a:srgbClr val="000000">
                      <a:alpha val="43137"/>
                    </a:srgbClr>
                  </a:outerShdw>
                </a:effectLst>
                <a:latin typeface="Lucida Bright" pitchFamily="18" charset="0"/>
              </a:rPr>
              <a:t>This is the first time that an Act has listed aspects of touch as well as non touch </a:t>
            </a:r>
            <a:r>
              <a:rPr lang="en-US" dirty="0" err="1" smtClean="0">
                <a:solidFill>
                  <a:schemeClr val="bg1"/>
                </a:solidFill>
                <a:effectLst>
                  <a:outerShdw blurRad="38100" dist="38100" dir="2700000" algn="tl">
                    <a:srgbClr val="000000">
                      <a:alpha val="43137"/>
                    </a:srgbClr>
                  </a:outerShdw>
                </a:effectLst>
                <a:latin typeface="Lucida Bright" pitchFamily="18" charset="0"/>
              </a:rPr>
              <a:t>behaviour</a:t>
            </a:r>
            <a:r>
              <a:rPr lang="en-US" dirty="0" smtClean="0">
                <a:solidFill>
                  <a:schemeClr val="bg1"/>
                </a:solidFill>
                <a:effectLst>
                  <a:outerShdw blurRad="38100" dist="38100" dir="2700000" algn="tl">
                    <a:srgbClr val="000000">
                      <a:alpha val="43137"/>
                    </a:srgbClr>
                  </a:outerShdw>
                </a:effectLst>
                <a:latin typeface="Lucida Bright" pitchFamily="18" charset="0"/>
              </a:rPr>
              <a:t> (</a:t>
            </a:r>
            <a:r>
              <a:rPr lang="en-US" dirty="0" err="1" smtClean="0">
                <a:solidFill>
                  <a:schemeClr val="bg1"/>
                </a:solidFill>
                <a:effectLst>
                  <a:outerShdw blurRad="38100" dist="38100" dir="2700000" algn="tl">
                    <a:srgbClr val="000000">
                      <a:alpha val="43137"/>
                    </a:srgbClr>
                  </a:outerShdw>
                </a:effectLst>
                <a:latin typeface="Lucida Bright" pitchFamily="18" charset="0"/>
              </a:rPr>
              <a:t>eg</a:t>
            </a:r>
            <a:r>
              <a:rPr lang="en-US" dirty="0" smtClean="0">
                <a:solidFill>
                  <a:schemeClr val="bg1"/>
                </a:solidFill>
                <a:effectLst>
                  <a:outerShdw blurRad="38100" dist="38100" dir="2700000" algn="tl">
                    <a:srgbClr val="000000">
                      <a:alpha val="43137"/>
                    </a:srgbClr>
                  </a:outerShdw>
                </a:effectLst>
                <a:latin typeface="Lucida Bright" pitchFamily="18" charset="0"/>
              </a:rPr>
              <a:t>: photographing a child in a obscene manner) under the ambit of sexual offences.</a:t>
            </a:r>
          </a:p>
          <a:p>
            <a:pPr lvl="0" algn="just">
              <a:buSzPct val="125000"/>
            </a:pPr>
            <a:r>
              <a:rPr lang="en-US" dirty="0" smtClean="0">
                <a:solidFill>
                  <a:schemeClr val="bg1"/>
                </a:solidFill>
                <a:effectLst>
                  <a:outerShdw blurRad="38100" dist="38100" dir="2700000" algn="tl">
                    <a:srgbClr val="000000">
                      <a:alpha val="43137"/>
                    </a:srgbClr>
                  </a:outerShdw>
                </a:effectLst>
                <a:latin typeface="Lucida Bright" pitchFamily="18" charset="0"/>
              </a:rPr>
              <a:t>The Act incorporates child friendly procedures for reporting, recording of evidence, investigation and trial of offences</a:t>
            </a:r>
          </a:p>
          <a:p>
            <a:pPr lvl="0" algn="just">
              <a:buSzPct val="125000"/>
            </a:pPr>
            <a:r>
              <a:rPr lang="en-US" dirty="0" smtClean="0">
                <a:solidFill>
                  <a:schemeClr val="bg1"/>
                </a:solidFill>
                <a:effectLst>
                  <a:outerShdw blurRad="38100" dist="38100" dir="2700000" algn="tl">
                    <a:srgbClr val="000000">
                      <a:alpha val="43137"/>
                    </a:srgbClr>
                  </a:outerShdw>
                </a:effectLst>
                <a:latin typeface="Lucida Bright" pitchFamily="18" charset="0"/>
              </a:rPr>
              <a:t>The attempt to commit an offence under the Act has also been made liable for punishment for </a:t>
            </a:r>
            <a:r>
              <a:rPr lang="en-US" dirty="0" err="1" smtClean="0">
                <a:solidFill>
                  <a:schemeClr val="bg1"/>
                </a:solidFill>
                <a:effectLst>
                  <a:outerShdw blurRad="38100" dist="38100" dir="2700000" algn="tl">
                    <a:srgbClr val="000000">
                      <a:alpha val="43137"/>
                    </a:srgbClr>
                  </a:outerShdw>
                </a:effectLst>
                <a:latin typeface="Lucida Bright" pitchFamily="18" charset="0"/>
              </a:rPr>
              <a:t>upto</a:t>
            </a:r>
            <a:r>
              <a:rPr lang="en-US" dirty="0" smtClean="0">
                <a:solidFill>
                  <a:schemeClr val="bg1"/>
                </a:solidFill>
                <a:effectLst>
                  <a:outerShdw blurRad="38100" dist="38100" dir="2700000" algn="tl">
                    <a:srgbClr val="000000">
                      <a:alpha val="43137"/>
                    </a:srgbClr>
                  </a:outerShdw>
                </a:effectLst>
                <a:latin typeface="Lucida Bright" pitchFamily="18" charset="0"/>
              </a:rPr>
              <a:t> half the punishment prescribed for the commission of the offence.</a:t>
            </a:r>
          </a:p>
          <a:p>
            <a:pPr lvl="0" algn="just">
              <a:buSzPct val="125000"/>
            </a:pPr>
            <a:r>
              <a:rPr lang="en-US" dirty="0" smtClean="0">
                <a:solidFill>
                  <a:schemeClr val="bg1"/>
                </a:solidFill>
                <a:effectLst>
                  <a:outerShdw blurRad="38100" dist="38100" dir="2700000" algn="tl">
                    <a:srgbClr val="000000">
                      <a:alpha val="43137"/>
                    </a:srgbClr>
                  </a:outerShdw>
                </a:effectLst>
                <a:latin typeface="Lucida Bright" pitchFamily="18" charset="0"/>
              </a:rPr>
              <a:t>The Act also provides for punishment for abetment of the offence, which is the same as for the commission of the offence. This would cover trafficking of children for sexual purposes.</a:t>
            </a:r>
          </a:p>
          <a:p>
            <a:pPr lvl="0" algn="just">
              <a:buSzPct val="125000"/>
            </a:pPr>
            <a:r>
              <a:rPr lang="en-US" dirty="0" smtClean="0">
                <a:solidFill>
                  <a:schemeClr val="bg1"/>
                </a:solidFill>
                <a:effectLst>
                  <a:outerShdw blurRad="38100" dist="38100" dir="2700000" algn="tl">
                    <a:srgbClr val="000000">
                      <a:alpha val="43137"/>
                    </a:srgbClr>
                  </a:outerShdw>
                </a:effectLst>
                <a:latin typeface="Lucida Bright" pitchFamily="18" charset="0"/>
              </a:rPr>
              <a:t>The media has been barred from disclosing the identity of the child without the permission of the Special Court.</a:t>
            </a:r>
          </a:p>
          <a:p>
            <a:pPr algn="just">
              <a:buSzPct val="125000"/>
            </a:pPr>
            <a:endParaRPr lang="en-US" dirty="0">
              <a:solidFill>
                <a:schemeClr val="bg1"/>
              </a:solidFill>
              <a:effectLst>
                <a:outerShdw blurRad="38100" dist="38100" dir="2700000" algn="tl">
                  <a:srgbClr val="000000">
                    <a:alpha val="43137"/>
                  </a:srgbClr>
                </a:outerShdw>
              </a:effectLst>
              <a:latin typeface="Lucida Bright" pitchFamily="18" charset="0"/>
            </a:endParaRPr>
          </a:p>
        </p:txBody>
      </p:sp>
      <p:sp>
        <p:nvSpPr>
          <p:cNvPr id="5" name="Rectangle 4"/>
          <p:cNvSpPr/>
          <p:nvPr/>
        </p:nvSpPr>
        <p:spPr>
          <a:xfrm>
            <a:off x="622300" y="1672519"/>
            <a:ext cx="9601200" cy="9906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622300" y="2663119"/>
            <a:ext cx="9601200" cy="9144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622300" y="3577519"/>
            <a:ext cx="9601200" cy="6096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a:off x="622300" y="4187119"/>
            <a:ext cx="9601200" cy="9144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p:cNvSpPr/>
          <p:nvPr/>
        </p:nvSpPr>
        <p:spPr>
          <a:xfrm>
            <a:off x="622300" y="5101519"/>
            <a:ext cx="9601200" cy="12192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622300" y="6320719"/>
            <a:ext cx="9601200" cy="6858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ular Callout 4"/>
          <p:cNvSpPr/>
          <p:nvPr/>
        </p:nvSpPr>
        <p:spPr>
          <a:xfrm>
            <a:off x="1612900" y="1113631"/>
            <a:ext cx="7315200" cy="1905000"/>
          </a:xfrm>
          <a:prstGeom prst="wedgeRoundRectCallout">
            <a:avLst>
              <a:gd name="adj1" fmla="val -20161"/>
              <a:gd name="adj2" fmla="val 89643"/>
              <a:gd name="adj3" fmla="val 16667"/>
            </a:avLst>
          </a:prstGeom>
          <a:gradFill>
            <a:gsLst>
              <a:gs pos="1000">
                <a:srgbClr val="FFEFD1"/>
              </a:gs>
              <a:gs pos="64999">
                <a:srgbClr val="F0EBD5"/>
              </a:gs>
              <a:gs pos="100000">
                <a:srgbClr val="D1C39F"/>
              </a:gs>
            </a:gsLst>
            <a:lin ang="5400000" scaled="0"/>
          </a:gra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1841500" y="1342231"/>
            <a:ext cx="6858000" cy="1524000"/>
          </a:xfrm>
          <a:noFill/>
        </p:spPr>
        <p:txBody>
          <a:bodyPr>
            <a:normAutofit fontScale="90000"/>
          </a:bodyPr>
          <a:lstStyle/>
          <a:p>
            <a:r>
              <a:rPr lang="en-US" b="1" dirty="0" smtClean="0">
                <a:solidFill>
                  <a:srgbClr val="C00000"/>
                </a:solidFill>
                <a:effectLst>
                  <a:outerShdw blurRad="38100" dist="38100" dir="2700000" algn="tl">
                    <a:srgbClr val="000000">
                      <a:alpha val="43137"/>
                    </a:srgbClr>
                  </a:outerShdw>
                </a:effectLst>
                <a:latin typeface="Lucida Bright" pitchFamily="18" charset="0"/>
              </a:rPr>
              <a:t>Please keep a detailed copy of- </a:t>
            </a:r>
            <a:endParaRPr lang="en-US"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774700" y="3018631"/>
            <a:ext cx="9624060" cy="2209800"/>
          </a:xfrm>
        </p:spPr>
        <p:txBody>
          <a:bodyPr>
            <a:normAutofit fontScale="92500" lnSpcReduction="10000"/>
          </a:bodyPr>
          <a:lstStyle/>
          <a:p>
            <a:pPr>
              <a:buNone/>
            </a:pPr>
            <a:endParaRPr lang="en-US" dirty="0" smtClean="0"/>
          </a:p>
          <a:p>
            <a:pPr>
              <a:buNone/>
            </a:pPr>
            <a:endParaRPr lang="en-US" dirty="0" smtClean="0">
              <a:solidFill>
                <a:schemeClr val="bg1"/>
              </a:solidFill>
              <a:effectLst>
                <a:outerShdw blurRad="38100" dist="38100" dir="2700000" algn="tl">
                  <a:srgbClr val="000000">
                    <a:alpha val="43137"/>
                  </a:srgbClr>
                </a:outerShdw>
              </a:effectLst>
              <a:latin typeface="Lucida Bright" pitchFamily="18" charset="0"/>
            </a:endParaRPr>
          </a:p>
          <a:p>
            <a:pPr>
              <a:buSzPct val="125000"/>
            </a:pPr>
            <a:r>
              <a:rPr lang="en-US" dirty="0" smtClean="0">
                <a:solidFill>
                  <a:schemeClr val="bg1"/>
                </a:solidFill>
                <a:effectLst>
                  <a:outerShdw blurRad="38100" dist="38100" dir="2700000" algn="tl">
                    <a:srgbClr val="000000">
                      <a:alpha val="43137"/>
                    </a:srgbClr>
                  </a:outerShdw>
                </a:effectLst>
                <a:latin typeface="Lucida Bright" pitchFamily="18" charset="0"/>
              </a:rPr>
              <a:t>THE PROTECTION OF CHILDREN FROM SEXUAL OFFENSES ACT 2012</a:t>
            </a:r>
            <a:endParaRPr lang="en-US" dirty="0">
              <a:solidFill>
                <a:schemeClr val="bg1"/>
              </a:solidFill>
              <a:effectLst>
                <a:outerShdw blurRad="38100" dist="38100" dir="2700000" algn="tl">
                  <a:srgbClr val="000000">
                    <a:alpha val="43137"/>
                  </a:srgbClr>
                </a:outerShdw>
              </a:effectLst>
              <a:latin typeface="Lucida Bright" pitchFamily="18" charset="0"/>
            </a:endParaRPr>
          </a:p>
        </p:txBody>
      </p:sp>
      <p:sp>
        <p:nvSpPr>
          <p:cNvPr id="6" name="Rectangle 5"/>
          <p:cNvSpPr/>
          <p:nvPr/>
        </p:nvSpPr>
        <p:spPr>
          <a:xfrm>
            <a:off x="774700" y="4009231"/>
            <a:ext cx="8991600" cy="13716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22300" y="324261"/>
            <a:ext cx="9601200" cy="94177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534670" y="199231"/>
            <a:ext cx="9624060" cy="1260211"/>
          </a:xfrm>
        </p:spPr>
        <p:txBody>
          <a:bodyPr>
            <a:normAutofit/>
          </a:bodyPr>
          <a:lstStyle/>
          <a:p>
            <a:r>
              <a:rPr lang="en-US" sz="3000" b="1" dirty="0" smtClean="0">
                <a:solidFill>
                  <a:srgbClr val="C00000"/>
                </a:solidFill>
                <a:effectLst>
                  <a:outerShdw blurRad="38100" dist="38100" dir="2700000" algn="tl">
                    <a:srgbClr val="000000">
                      <a:alpha val="43137"/>
                    </a:srgbClr>
                  </a:outerShdw>
                </a:effectLst>
                <a:latin typeface="Lucida Bright" pitchFamily="18" charset="0"/>
              </a:rPr>
              <a:t>WHEN A COMPLAINT OF CHILD ABUSE COMES TO YOU, HERE ARE THE STEPS</a:t>
            </a:r>
            <a:endParaRPr lang="en-US" sz="30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622300" y="1342231"/>
            <a:ext cx="9601200" cy="5715000"/>
          </a:xfrm>
          <a:ln w="25400" cmpd="sng">
            <a:solidFill>
              <a:schemeClr val="bg1"/>
            </a:solidFill>
            <a:miter lim="800000"/>
          </a:ln>
        </p:spPr>
        <p:txBody>
          <a:bodyPr>
            <a:noAutofit/>
          </a:bodyPr>
          <a:lstStyle/>
          <a:p>
            <a:pPr algn="just">
              <a:buSzPct val="125000"/>
              <a:buNone/>
            </a:pPr>
            <a:r>
              <a:rPr lang="en-US" sz="2200" dirty="0" smtClean="0">
                <a:solidFill>
                  <a:srgbClr val="FFFF00"/>
                </a:solidFill>
                <a:effectLst>
                  <a:outerShdw blurRad="38100" dist="38100" dir="2700000" algn="tl">
                    <a:srgbClr val="000000">
                      <a:alpha val="43137"/>
                    </a:srgbClr>
                  </a:outerShdw>
                </a:effectLst>
                <a:latin typeface="Lucida Bright" pitchFamily="18" charset="0"/>
              </a:rPr>
              <a:t>If parent comes -</a:t>
            </a:r>
          </a:p>
          <a:p>
            <a:pPr algn="just">
              <a:buSzPct val="125000"/>
            </a:pPr>
            <a:r>
              <a:rPr lang="en-US" sz="2200" dirty="0" smtClean="0">
                <a:solidFill>
                  <a:schemeClr val="bg1"/>
                </a:solidFill>
                <a:effectLst>
                  <a:outerShdw blurRad="38100" dist="38100" dir="2700000" algn="tl">
                    <a:srgbClr val="000000">
                      <a:alpha val="43137"/>
                    </a:srgbClr>
                  </a:outerShdw>
                </a:effectLst>
                <a:latin typeface="Lucida Bright" pitchFamily="18" charset="0"/>
              </a:rPr>
              <a:t>Meet the parent in presence of another staff</a:t>
            </a:r>
          </a:p>
          <a:p>
            <a:pPr algn="just">
              <a:buSzPct val="125000"/>
            </a:pPr>
            <a:r>
              <a:rPr lang="en-US" sz="2200" dirty="0" smtClean="0">
                <a:solidFill>
                  <a:schemeClr val="bg1"/>
                </a:solidFill>
                <a:effectLst>
                  <a:outerShdw blurRad="38100" dist="38100" dir="2700000" algn="tl">
                    <a:srgbClr val="000000">
                      <a:alpha val="43137"/>
                    </a:srgbClr>
                  </a:outerShdw>
                </a:effectLst>
                <a:latin typeface="Lucida Bright" pitchFamily="18" charset="0"/>
              </a:rPr>
              <a:t>Ask the parent to write down the details of the complaint</a:t>
            </a:r>
          </a:p>
          <a:p>
            <a:pPr algn="just">
              <a:buSzPct val="125000"/>
            </a:pPr>
            <a:r>
              <a:rPr lang="en-US" sz="2200" dirty="0" smtClean="0">
                <a:solidFill>
                  <a:schemeClr val="bg1"/>
                </a:solidFill>
                <a:effectLst>
                  <a:outerShdw blurRad="38100" dist="38100" dir="2700000" algn="tl">
                    <a:srgbClr val="000000">
                      <a:alpha val="43137"/>
                    </a:srgbClr>
                  </a:outerShdw>
                </a:effectLst>
                <a:latin typeface="Lucida Bright" pitchFamily="18" charset="0"/>
              </a:rPr>
              <a:t>If parent unwilling or unable to write then ask the parent to speak and you or someone from your office to write down verbatim, and then take parents signature on it</a:t>
            </a:r>
          </a:p>
          <a:p>
            <a:pPr algn="just">
              <a:buSzPct val="125000"/>
            </a:pPr>
            <a:r>
              <a:rPr lang="en-US" sz="2200" dirty="0" smtClean="0">
                <a:solidFill>
                  <a:schemeClr val="bg1"/>
                </a:solidFill>
                <a:effectLst>
                  <a:outerShdw blurRad="38100" dist="38100" dir="2700000" algn="tl">
                    <a:srgbClr val="000000">
                      <a:alpha val="43137"/>
                    </a:srgbClr>
                  </a:outerShdw>
                </a:effectLst>
                <a:latin typeface="Lucida Bright" pitchFamily="18" charset="0"/>
              </a:rPr>
              <a:t>Reassure the parent that now you will conduct an enquiry to look into the matter</a:t>
            </a:r>
          </a:p>
          <a:p>
            <a:pPr algn="just">
              <a:buSzPct val="125000"/>
            </a:pPr>
            <a:r>
              <a:rPr lang="en-US" sz="2200" dirty="0" smtClean="0">
                <a:solidFill>
                  <a:schemeClr val="bg1"/>
                </a:solidFill>
                <a:effectLst>
                  <a:outerShdw blurRad="38100" dist="38100" dir="2700000" algn="tl">
                    <a:srgbClr val="000000">
                      <a:alpha val="43137"/>
                    </a:srgbClr>
                  </a:outerShdw>
                </a:effectLst>
                <a:latin typeface="Lucida Bright" pitchFamily="18" charset="0"/>
              </a:rPr>
              <a:t>If parent says why cant you punish the culprit, quote chapter v 22.1 and 22.2 of the sexual offenses act given below</a:t>
            </a:r>
          </a:p>
          <a:p>
            <a:pPr algn="just">
              <a:buSzPct val="125000"/>
            </a:pPr>
            <a:r>
              <a:rPr lang="en-US" sz="2200" dirty="0" smtClean="0">
                <a:solidFill>
                  <a:schemeClr val="bg1"/>
                </a:solidFill>
                <a:effectLst>
                  <a:outerShdw blurRad="38100" dist="38100" dir="2700000" algn="tl">
                    <a:srgbClr val="000000">
                      <a:alpha val="43137"/>
                    </a:srgbClr>
                  </a:outerShdw>
                </a:effectLst>
                <a:latin typeface="Lucida Bright" pitchFamily="18" charset="0"/>
              </a:rPr>
              <a:t>If parent wants to go to the police, do not stop.</a:t>
            </a:r>
          </a:p>
          <a:p>
            <a:pPr algn="just">
              <a:buSzPct val="125000"/>
            </a:pPr>
            <a:r>
              <a:rPr lang="en-US" sz="2200" dirty="0" smtClean="0">
                <a:solidFill>
                  <a:schemeClr val="bg1"/>
                </a:solidFill>
                <a:effectLst>
                  <a:outerShdw blurRad="38100" dist="38100" dir="2700000" algn="tl">
                    <a:srgbClr val="000000">
                      <a:alpha val="43137"/>
                    </a:srgbClr>
                  </a:outerShdw>
                </a:effectLst>
                <a:latin typeface="Lucida Bright" pitchFamily="18" charset="0"/>
              </a:rPr>
              <a:t>Go along with the parent and help file complaint</a:t>
            </a:r>
          </a:p>
          <a:p>
            <a:pPr algn="just">
              <a:buSzPct val="125000"/>
            </a:pPr>
            <a:r>
              <a:rPr lang="en-US" sz="2200" dirty="0" smtClean="0">
                <a:solidFill>
                  <a:schemeClr val="bg1"/>
                </a:solidFill>
                <a:effectLst>
                  <a:outerShdw blurRad="38100" dist="38100" dir="2700000" algn="tl">
                    <a:srgbClr val="000000">
                      <a:alpha val="43137"/>
                    </a:srgbClr>
                  </a:outerShdw>
                </a:effectLst>
                <a:latin typeface="Lucida Bright" pitchFamily="18" charset="0"/>
              </a:rPr>
              <a:t>While filing a complaint at the police station and for all further procedures of the police ensure that you have read chapter vi – procedures for recording statement of the child- of the act</a:t>
            </a:r>
            <a:endParaRPr lang="en-US" sz="2200" dirty="0">
              <a:solidFill>
                <a:schemeClr val="bg1"/>
              </a:solidFill>
              <a:effectLst>
                <a:outerShdw blurRad="38100" dist="38100" dir="2700000" algn="tl">
                  <a:srgbClr val="000000">
                    <a:alpha val="43137"/>
                  </a:srgbClr>
                </a:outerShdw>
              </a:effectLst>
              <a:latin typeface="Lucida Bright" pitchFamily="18" charset="0"/>
            </a:endParaRPr>
          </a:p>
        </p:txBody>
      </p:sp>
      <p:cxnSp>
        <p:nvCxnSpPr>
          <p:cNvPr id="11" name="Straight Connector 10"/>
          <p:cNvCxnSpPr/>
          <p:nvPr/>
        </p:nvCxnSpPr>
        <p:spPr>
          <a:xfrm>
            <a:off x="622300" y="21804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22300" y="25614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22300" y="36282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22300" y="43902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22300" y="50760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22300" y="55332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22300" y="59142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57530" y="629061"/>
            <a:ext cx="9601200" cy="124657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469900" y="607601"/>
            <a:ext cx="9624060" cy="1260211"/>
          </a:xfrm>
        </p:spPr>
        <p:txBody>
          <a:bodyPr>
            <a:normAutofit/>
          </a:bodyPr>
          <a:lstStyle/>
          <a:p>
            <a:r>
              <a:rPr lang="en-US" sz="3200" b="1" dirty="0" smtClean="0">
                <a:solidFill>
                  <a:srgbClr val="C00000"/>
                </a:solidFill>
                <a:effectLst>
                  <a:outerShdw blurRad="38100" dist="38100" dir="2700000" algn="tl">
                    <a:srgbClr val="000000">
                      <a:alpha val="43137"/>
                    </a:srgbClr>
                  </a:outerShdw>
                </a:effectLst>
                <a:latin typeface="Lucida Bright" pitchFamily="18" charset="0"/>
              </a:rPr>
              <a:t>WHEN A COMPLAINT OF CHILD ABUSE COMES TO YOU, HERE ARE THE STEPS</a:t>
            </a:r>
            <a:endParaRPr lang="en-US" sz="32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557530" y="2180431"/>
            <a:ext cx="9624060" cy="3200400"/>
          </a:xfrm>
          <a:ln w="25400" cmpd="sng">
            <a:solidFill>
              <a:schemeClr val="bg1"/>
            </a:solidFill>
            <a:miter lim="800000"/>
          </a:ln>
        </p:spPr>
        <p:txBody>
          <a:bodyPr>
            <a:normAutofit/>
          </a:bodyPr>
          <a:lstStyle/>
          <a:p>
            <a:pPr algn="just">
              <a:buNone/>
            </a:pPr>
            <a:r>
              <a:rPr lang="en-US" sz="3000" dirty="0" smtClean="0">
                <a:solidFill>
                  <a:srgbClr val="FFFF00"/>
                </a:solidFill>
                <a:effectLst>
                  <a:outerShdw blurRad="38100" dist="38100" dir="2700000" algn="tl">
                    <a:srgbClr val="000000">
                      <a:alpha val="43137"/>
                    </a:srgbClr>
                  </a:outerShdw>
                </a:effectLst>
                <a:latin typeface="Lucida Bright" pitchFamily="18" charset="0"/>
              </a:rPr>
              <a:t>If child comes to you with complaint -</a:t>
            </a:r>
          </a:p>
          <a:p>
            <a:pPr algn="just">
              <a:buSzPct val="125000"/>
            </a:pPr>
            <a:r>
              <a:rPr lang="en-US" sz="3000" dirty="0" smtClean="0">
                <a:solidFill>
                  <a:schemeClr val="bg1"/>
                </a:solidFill>
                <a:effectLst>
                  <a:outerShdw blurRad="38100" dist="38100" dir="2700000" algn="tl">
                    <a:srgbClr val="000000">
                      <a:alpha val="43137"/>
                    </a:srgbClr>
                  </a:outerShdw>
                </a:effectLst>
                <a:latin typeface="Lucida Bright" pitchFamily="18" charset="0"/>
              </a:rPr>
              <a:t>Write down or record what the child is saying in the presence of another staff</a:t>
            </a:r>
          </a:p>
          <a:p>
            <a:pPr algn="just">
              <a:buSzPct val="125000"/>
            </a:pPr>
            <a:r>
              <a:rPr lang="en-US" sz="3000" dirty="0" smtClean="0">
                <a:solidFill>
                  <a:schemeClr val="bg1"/>
                </a:solidFill>
                <a:effectLst>
                  <a:outerShdw blurRad="38100" dist="38100" dir="2700000" algn="tl">
                    <a:srgbClr val="000000">
                      <a:alpha val="43137"/>
                    </a:srgbClr>
                  </a:outerShdw>
                </a:effectLst>
                <a:latin typeface="Lucida Bright" pitchFamily="18" charset="0"/>
              </a:rPr>
              <a:t>Call the parents and brief them about the complaint and then follow the steps given in previous slide</a:t>
            </a:r>
          </a:p>
          <a:p>
            <a:pPr algn="just">
              <a:buNone/>
            </a:pPr>
            <a:endParaRPr lang="en-US" sz="3000" dirty="0">
              <a:solidFill>
                <a:schemeClr val="bg1"/>
              </a:solidFill>
              <a:effectLst>
                <a:outerShdw blurRad="38100" dist="38100" dir="2700000" algn="tl">
                  <a:srgbClr val="000000">
                    <a:alpha val="43137"/>
                  </a:srgbClr>
                </a:outerShdw>
              </a:effectLst>
              <a:latin typeface="Lucida Bright" pitchFamily="18" charset="0"/>
            </a:endParaRPr>
          </a:p>
        </p:txBody>
      </p:sp>
      <p:cxnSp>
        <p:nvCxnSpPr>
          <p:cNvPr id="5" name="Straight Connector 4"/>
          <p:cNvCxnSpPr>
            <a:endCxn id="3" idx="3"/>
          </p:cNvCxnSpPr>
          <p:nvPr/>
        </p:nvCxnSpPr>
        <p:spPr>
          <a:xfrm>
            <a:off x="557530" y="3780631"/>
            <a:ext cx="962406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46100" y="275431"/>
            <a:ext cx="9601200" cy="124657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p:txBody>
          <a:bodyPr>
            <a:normAutofit/>
          </a:bodyPr>
          <a:lstStyle/>
          <a:p>
            <a:r>
              <a:rPr lang="en-US" sz="3500" b="1" dirty="0" smtClean="0">
                <a:solidFill>
                  <a:srgbClr val="C00000"/>
                </a:solidFill>
                <a:effectLst>
                  <a:outerShdw blurRad="38100" dist="38100" dir="2700000" algn="tl">
                    <a:srgbClr val="000000">
                      <a:alpha val="43137"/>
                    </a:srgbClr>
                  </a:outerShdw>
                </a:effectLst>
                <a:latin typeface="Lucida Bright" pitchFamily="18" charset="0"/>
              </a:rPr>
              <a:t>IF BOTH THE ABUSER AND ABUSED ARE CHILDREN-</a:t>
            </a:r>
            <a:endParaRPr lang="en-US" sz="35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546100" y="1647031"/>
            <a:ext cx="9624060" cy="5410200"/>
          </a:xfrm>
          <a:ln w="25400" cmpd="sng">
            <a:solidFill>
              <a:schemeClr val="bg1"/>
            </a:solidFill>
            <a:miter lim="800000"/>
          </a:ln>
        </p:spPr>
        <p:txBody>
          <a:bodyPr>
            <a:noAutofit/>
          </a:bodyPr>
          <a:lstStyle/>
          <a:p>
            <a:pPr algn="just">
              <a:buSzPct val="125000"/>
            </a:pPr>
            <a:r>
              <a:rPr lang="en-US" sz="2800" dirty="0" smtClean="0">
                <a:solidFill>
                  <a:schemeClr val="bg1"/>
                </a:solidFill>
                <a:effectLst>
                  <a:outerShdw blurRad="38100" dist="38100" dir="2700000" algn="tl">
                    <a:srgbClr val="000000">
                      <a:alpha val="43137"/>
                    </a:srgbClr>
                  </a:outerShdw>
                </a:effectLst>
                <a:latin typeface="Lucida Bright" pitchFamily="18" charset="0"/>
              </a:rPr>
              <a:t>Ensure that you speak to each child in the presence of another staff.</a:t>
            </a:r>
          </a:p>
          <a:p>
            <a:pPr algn="just">
              <a:buSzPct val="125000"/>
            </a:pPr>
            <a:r>
              <a:rPr lang="en-US" sz="2800" dirty="0" smtClean="0">
                <a:solidFill>
                  <a:schemeClr val="bg1"/>
                </a:solidFill>
                <a:effectLst>
                  <a:outerShdw blurRad="38100" dist="38100" dir="2700000" algn="tl">
                    <a:srgbClr val="000000">
                      <a:alpha val="43137"/>
                    </a:srgbClr>
                  </a:outerShdw>
                </a:effectLst>
                <a:latin typeface="Lucida Bright" pitchFamily="18" charset="0"/>
              </a:rPr>
              <a:t>Call both the parents for a meeting.</a:t>
            </a:r>
          </a:p>
          <a:p>
            <a:pPr algn="just">
              <a:buSzPct val="125000"/>
            </a:pPr>
            <a:r>
              <a:rPr lang="en-US" sz="2800" dirty="0" smtClean="0">
                <a:solidFill>
                  <a:schemeClr val="bg1"/>
                </a:solidFill>
                <a:effectLst>
                  <a:outerShdw blurRad="38100" dist="38100" dir="2700000" algn="tl">
                    <a:srgbClr val="000000">
                      <a:alpha val="43137"/>
                    </a:srgbClr>
                  </a:outerShdw>
                </a:effectLst>
                <a:latin typeface="Lucida Bright" pitchFamily="18" charset="0"/>
              </a:rPr>
              <a:t>Interview and brief both parents </a:t>
            </a:r>
            <a:r>
              <a:rPr lang="en-US" sz="2800" dirty="0" err="1" smtClean="0">
                <a:solidFill>
                  <a:schemeClr val="bg1"/>
                </a:solidFill>
                <a:effectLst>
                  <a:outerShdw blurRad="38100" dist="38100" dir="2700000" algn="tl">
                    <a:srgbClr val="000000">
                      <a:alpha val="43137"/>
                    </a:srgbClr>
                  </a:outerShdw>
                </a:effectLst>
                <a:latin typeface="Lucida Bright" pitchFamily="18" charset="0"/>
              </a:rPr>
              <a:t>seperately</a:t>
            </a:r>
            <a:r>
              <a:rPr lang="en-US" sz="2800" dirty="0" smtClean="0">
                <a:solidFill>
                  <a:schemeClr val="bg1"/>
                </a:solidFill>
                <a:effectLst>
                  <a:outerShdw blurRad="38100" dist="38100" dir="2700000" algn="tl">
                    <a:srgbClr val="000000">
                      <a:alpha val="43137"/>
                    </a:srgbClr>
                  </a:outerShdw>
                </a:effectLst>
                <a:latin typeface="Lucida Bright" pitchFamily="18" charset="0"/>
              </a:rPr>
              <a:t>.</a:t>
            </a:r>
          </a:p>
          <a:p>
            <a:pPr algn="just">
              <a:buSzPct val="125000"/>
            </a:pPr>
            <a:r>
              <a:rPr lang="en-US" sz="2800" dirty="0" smtClean="0">
                <a:solidFill>
                  <a:schemeClr val="bg1"/>
                </a:solidFill>
                <a:effectLst>
                  <a:outerShdw blurRad="38100" dist="38100" dir="2700000" algn="tl">
                    <a:srgbClr val="000000">
                      <a:alpha val="43137"/>
                    </a:srgbClr>
                  </a:outerShdw>
                </a:effectLst>
                <a:latin typeface="Lucida Bright" pitchFamily="18" charset="0"/>
              </a:rPr>
              <a:t>Inform them not to handle it directly (like many parents will get into a verbal or physical fight)</a:t>
            </a:r>
          </a:p>
          <a:p>
            <a:pPr algn="just">
              <a:buSzPct val="125000"/>
            </a:pPr>
            <a:r>
              <a:rPr lang="en-US" sz="2800" dirty="0" smtClean="0">
                <a:solidFill>
                  <a:schemeClr val="bg1"/>
                </a:solidFill>
                <a:effectLst>
                  <a:outerShdw blurRad="38100" dist="38100" dir="2700000" algn="tl">
                    <a:srgbClr val="000000">
                      <a:alpha val="43137"/>
                    </a:srgbClr>
                  </a:outerShdw>
                </a:effectLst>
                <a:latin typeface="Lucida Bright" pitchFamily="18" charset="0"/>
              </a:rPr>
              <a:t>Ensure that you document all meetings</a:t>
            </a:r>
          </a:p>
          <a:p>
            <a:pPr algn="just">
              <a:buSzPct val="125000"/>
            </a:pPr>
            <a:r>
              <a:rPr lang="en-US" sz="2800" dirty="0" smtClean="0">
                <a:solidFill>
                  <a:schemeClr val="bg1"/>
                </a:solidFill>
                <a:effectLst>
                  <a:outerShdw blurRad="38100" dist="38100" dir="2700000" algn="tl">
                    <a:srgbClr val="000000">
                      <a:alpha val="43137"/>
                    </a:srgbClr>
                  </a:outerShdw>
                </a:effectLst>
                <a:latin typeface="Lucida Bright" pitchFamily="18" charset="0"/>
              </a:rPr>
              <a:t>Do not ask teacher to conduct any inquiry unless someone senior is not present.</a:t>
            </a:r>
          </a:p>
          <a:p>
            <a:pPr algn="just">
              <a:buSzPct val="125000"/>
            </a:pPr>
            <a:r>
              <a:rPr lang="en-US" sz="2800" dirty="0" smtClean="0">
                <a:solidFill>
                  <a:schemeClr val="bg1"/>
                </a:solidFill>
                <a:effectLst>
                  <a:outerShdw blurRad="38100" dist="38100" dir="2700000" algn="tl">
                    <a:srgbClr val="000000">
                      <a:alpha val="43137"/>
                    </a:srgbClr>
                  </a:outerShdw>
                </a:effectLst>
                <a:latin typeface="Lucida Bright" pitchFamily="18" charset="0"/>
              </a:rPr>
              <a:t>Ensure that both the children’s reputations are not dented due to gossip. </a:t>
            </a:r>
            <a:endParaRPr lang="en-US" sz="2800" dirty="0">
              <a:solidFill>
                <a:schemeClr val="bg1"/>
              </a:solidFill>
              <a:effectLst>
                <a:outerShdw blurRad="38100" dist="38100" dir="2700000" algn="tl">
                  <a:srgbClr val="000000">
                    <a:alpha val="43137"/>
                  </a:srgbClr>
                </a:outerShdw>
              </a:effectLst>
              <a:latin typeface="Lucida Bright" pitchFamily="18" charset="0"/>
            </a:endParaRPr>
          </a:p>
        </p:txBody>
      </p:sp>
      <p:cxnSp>
        <p:nvCxnSpPr>
          <p:cNvPr id="5" name="Straight Connector 4"/>
          <p:cNvCxnSpPr/>
          <p:nvPr/>
        </p:nvCxnSpPr>
        <p:spPr>
          <a:xfrm>
            <a:off x="546100" y="25614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46100" y="30948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46100" y="36282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46100" y="45426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46100" y="50760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46100" y="59904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46100" y="351631"/>
            <a:ext cx="9601200" cy="9906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546100" y="199231"/>
            <a:ext cx="9624060" cy="1260211"/>
          </a:xfrm>
        </p:spPr>
        <p:txBody>
          <a:bodyPr>
            <a:normAutofit/>
          </a:bodyPr>
          <a:lstStyle/>
          <a:p>
            <a:r>
              <a:rPr lang="en-US" sz="3500" b="1" dirty="0" smtClean="0">
                <a:solidFill>
                  <a:srgbClr val="C00000"/>
                </a:solidFill>
                <a:effectLst>
                  <a:outerShdw blurRad="38100" dist="38100" dir="2700000" algn="tl">
                    <a:srgbClr val="000000">
                      <a:alpha val="43137"/>
                    </a:srgbClr>
                  </a:outerShdw>
                </a:effectLst>
                <a:latin typeface="Lucida Bright" pitchFamily="18" charset="0"/>
              </a:rPr>
              <a:t>FOR MEDIA- BE AWARE OF YOUR RIGHTS</a:t>
            </a:r>
            <a:endParaRPr lang="en-US" sz="35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4" name="Content Placeholder 3"/>
          <p:cNvSpPr>
            <a:spLocks noGrp="1"/>
          </p:cNvSpPr>
          <p:nvPr>
            <p:ph idx="1"/>
          </p:nvPr>
        </p:nvSpPr>
        <p:spPr>
          <a:xfrm>
            <a:off x="546100" y="1494631"/>
            <a:ext cx="9624060" cy="5460912"/>
          </a:xfrm>
        </p:spPr>
        <p:txBody>
          <a:bodyPr>
            <a:noAutofit/>
          </a:bodyPr>
          <a:lstStyle/>
          <a:p>
            <a:pPr>
              <a:spcBef>
                <a:spcPts val="0"/>
              </a:spcBef>
              <a:buSzPct val="125000"/>
            </a:pPr>
            <a:r>
              <a:rPr lang="en-US" sz="2800" b="1" u="sng" dirty="0" smtClean="0">
                <a:solidFill>
                  <a:srgbClr val="FFFF00"/>
                </a:solidFill>
                <a:effectLst>
                  <a:outerShdw blurRad="38100" dist="38100" dir="2700000" algn="tl">
                    <a:srgbClr val="000000">
                      <a:alpha val="43137"/>
                    </a:srgbClr>
                  </a:outerShdw>
                </a:effectLst>
              </a:rPr>
              <a:t>CHAPTER V-23-1</a:t>
            </a:r>
          </a:p>
          <a:p>
            <a:pPr algn="just">
              <a:spcBef>
                <a:spcPts val="0"/>
              </a:spcBef>
              <a:buSzPct val="125000"/>
            </a:pPr>
            <a:r>
              <a:rPr lang="en-US" sz="2800" dirty="0" smtClean="0">
                <a:solidFill>
                  <a:schemeClr val="bg1"/>
                </a:solidFill>
                <a:effectLst>
                  <a:outerShdw blurRad="38100" dist="38100" dir="2700000" algn="tl">
                    <a:srgbClr val="000000">
                      <a:alpha val="43137"/>
                    </a:srgbClr>
                  </a:outerShdw>
                </a:effectLst>
              </a:rPr>
              <a:t>No reports in any media shall disclose, the identity of a child including his name, address, photograph, family details, school, </a:t>
            </a:r>
            <a:r>
              <a:rPr lang="en-US" sz="2800" dirty="0" err="1" smtClean="0">
                <a:solidFill>
                  <a:schemeClr val="bg1"/>
                </a:solidFill>
                <a:effectLst>
                  <a:outerShdw blurRad="38100" dist="38100" dir="2700000" algn="tl">
                    <a:srgbClr val="000000">
                      <a:alpha val="43137"/>
                    </a:srgbClr>
                  </a:outerShdw>
                </a:effectLst>
              </a:rPr>
              <a:t>neighbourhood</a:t>
            </a:r>
            <a:r>
              <a:rPr lang="en-US" sz="2800" dirty="0" smtClean="0">
                <a:solidFill>
                  <a:schemeClr val="bg1"/>
                </a:solidFill>
                <a:effectLst>
                  <a:outerShdw blurRad="38100" dist="38100" dir="2700000" algn="tl">
                    <a:srgbClr val="000000">
                      <a:alpha val="43137"/>
                    </a:srgbClr>
                  </a:outerShdw>
                </a:effectLst>
              </a:rPr>
              <a:t> or any other particulars which may lead to disclosure of identity of the child.</a:t>
            </a:r>
          </a:p>
          <a:p>
            <a:pPr lvl="0" algn="just">
              <a:spcBef>
                <a:spcPts val="0"/>
              </a:spcBef>
              <a:buSzPct val="125000"/>
            </a:pPr>
            <a:r>
              <a:rPr lang="en-US" sz="2800" dirty="0" smtClean="0">
                <a:solidFill>
                  <a:schemeClr val="bg1"/>
                </a:solidFill>
                <a:effectLst>
                  <a:outerShdw blurRad="38100" dist="38100" dir="2700000" algn="tl">
                    <a:srgbClr val="000000">
                      <a:alpha val="43137"/>
                    </a:srgbClr>
                  </a:outerShdw>
                </a:effectLst>
              </a:rPr>
              <a:t>The publisher or owner of the media or studio or photographic facilities shall be jointly and severally liable for the acts and commissions of his employee.</a:t>
            </a:r>
          </a:p>
          <a:p>
            <a:pPr lvl="0" algn="just">
              <a:spcBef>
                <a:spcPts val="0"/>
              </a:spcBef>
              <a:buSzPct val="125000"/>
            </a:pPr>
            <a:r>
              <a:rPr lang="en-US" sz="2800" dirty="0" smtClean="0">
                <a:solidFill>
                  <a:schemeClr val="bg1"/>
                </a:solidFill>
                <a:effectLst>
                  <a:outerShdw blurRad="38100" dist="38100" dir="2700000" algn="tl">
                    <a:srgbClr val="000000">
                      <a:alpha val="43137"/>
                    </a:srgbClr>
                  </a:outerShdw>
                </a:effectLst>
              </a:rPr>
              <a:t>Any person who contravenes the provisions of sub-section(1) or sub-section (2) shall be liable to be punished with imprisonment of either description for a period which shall not be less than six months but which may extend to one year or with fine or with both.</a:t>
            </a:r>
          </a:p>
          <a:p>
            <a:pPr>
              <a:spcBef>
                <a:spcPts val="0"/>
              </a:spcBef>
              <a:buSzPct val="125000"/>
            </a:pPr>
            <a:endParaRPr lang="en-US" sz="2800" dirty="0">
              <a:solidFill>
                <a:schemeClr val="bg1"/>
              </a:solidFill>
              <a:effectLst>
                <a:outerShdw blurRad="38100" dist="38100" dir="2700000" algn="tl">
                  <a:srgbClr val="000000">
                    <a:alpha val="43137"/>
                  </a:srgbClr>
                </a:outerShdw>
              </a:effectLst>
            </a:endParaRPr>
          </a:p>
        </p:txBody>
      </p:sp>
      <p:sp>
        <p:nvSpPr>
          <p:cNvPr id="6" name="Rectangle 5"/>
          <p:cNvSpPr/>
          <p:nvPr/>
        </p:nvSpPr>
        <p:spPr>
          <a:xfrm>
            <a:off x="546100" y="2028031"/>
            <a:ext cx="9677400" cy="16764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546100" y="1494631"/>
            <a:ext cx="9677400" cy="5334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a:off x="546100" y="3704431"/>
            <a:ext cx="9677400" cy="12954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p:cNvSpPr/>
          <p:nvPr/>
        </p:nvSpPr>
        <p:spPr>
          <a:xfrm>
            <a:off x="546100" y="4999831"/>
            <a:ext cx="9677400" cy="21336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46100" y="275431"/>
            <a:ext cx="9601200" cy="9906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774700" y="199231"/>
            <a:ext cx="9144000" cy="1260211"/>
          </a:xfrm>
        </p:spPr>
        <p:txBody>
          <a:bodyPr>
            <a:normAutofit/>
          </a:bodyPr>
          <a:lstStyle/>
          <a:p>
            <a:r>
              <a:rPr lang="en-US" sz="3000" b="1" dirty="0" smtClean="0">
                <a:solidFill>
                  <a:srgbClr val="C00000"/>
                </a:solidFill>
                <a:effectLst>
                  <a:outerShdw blurRad="38100" dist="38100" dir="2700000" algn="tl">
                    <a:srgbClr val="000000">
                      <a:alpha val="43137"/>
                    </a:srgbClr>
                  </a:outerShdw>
                </a:effectLst>
                <a:latin typeface="Lucida Bright" pitchFamily="18" charset="0"/>
              </a:rPr>
              <a:t>SOME DO’S AND DON’T IN CHILD SEXUAL </a:t>
            </a:r>
            <a:br>
              <a:rPr lang="en-US" sz="3000" b="1" dirty="0" smtClean="0">
                <a:solidFill>
                  <a:srgbClr val="C00000"/>
                </a:solidFill>
                <a:effectLst>
                  <a:outerShdw blurRad="38100" dist="38100" dir="2700000" algn="tl">
                    <a:srgbClr val="000000">
                      <a:alpha val="43137"/>
                    </a:srgbClr>
                  </a:outerShdw>
                </a:effectLst>
                <a:latin typeface="Lucida Bright" pitchFamily="18" charset="0"/>
              </a:rPr>
            </a:br>
            <a:r>
              <a:rPr lang="en-US" sz="3000" b="1" dirty="0" smtClean="0">
                <a:solidFill>
                  <a:srgbClr val="C00000"/>
                </a:solidFill>
                <a:effectLst>
                  <a:outerShdw blurRad="38100" dist="38100" dir="2700000" algn="tl">
                    <a:srgbClr val="000000">
                      <a:alpha val="43137"/>
                    </a:srgbClr>
                  </a:outerShdw>
                </a:effectLst>
                <a:latin typeface="Lucida Bright" pitchFamily="18" charset="0"/>
              </a:rPr>
              <a:t>ABUSE CASES</a:t>
            </a:r>
            <a:endParaRPr lang="en-US" sz="30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546100" y="1418431"/>
            <a:ext cx="9624060" cy="5715000"/>
          </a:xfrm>
          <a:noFill/>
          <a:ln w="15240" cmpd="sng">
            <a:solidFill>
              <a:schemeClr val="bg1"/>
            </a:solidFill>
            <a:miter lim="800000"/>
          </a:ln>
        </p:spPr>
        <p:txBody>
          <a:bodyPr>
            <a:noAutofit/>
          </a:bodyPr>
          <a:lstStyle/>
          <a:p>
            <a:pPr algn="just">
              <a:spcBef>
                <a:spcPts val="300"/>
              </a:spcBef>
              <a:buSzPct val="125000"/>
            </a:pPr>
            <a:r>
              <a:rPr lang="en-US" sz="1900" dirty="0" smtClean="0">
                <a:solidFill>
                  <a:schemeClr val="bg1"/>
                </a:solidFill>
                <a:effectLst>
                  <a:outerShdw blurRad="38100" dist="38100" dir="2700000" algn="tl">
                    <a:srgbClr val="000000">
                      <a:alpha val="43137"/>
                    </a:srgbClr>
                  </a:outerShdw>
                </a:effectLst>
              </a:rPr>
              <a:t>ALWAYS KEEP ANOTHER STAFF WITH YOU IN ALL MEETINGS</a:t>
            </a:r>
          </a:p>
          <a:p>
            <a:pPr algn="just">
              <a:spcBef>
                <a:spcPts val="300"/>
              </a:spcBef>
              <a:buSzPct val="125000"/>
            </a:pPr>
            <a:r>
              <a:rPr lang="en-US" sz="1900" dirty="0" smtClean="0">
                <a:solidFill>
                  <a:schemeClr val="bg1"/>
                </a:solidFill>
                <a:effectLst>
                  <a:outerShdw blurRad="38100" dist="38100" dir="2700000" algn="tl">
                    <a:srgbClr val="000000">
                      <a:alpha val="43137"/>
                    </a:srgbClr>
                  </a:outerShdw>
                </a:effectLst>
              </a:rPr>
              <a:t>DOCUMENT OR RECORD ALL MEETINGS WITH PARENTS AND CHILDREN</a:t>
            </a:r>
          </a:p>
          <a:p>
            <a:pPr algn="just">
              <a:spcBef>
                <a:spcPts val="300"/>
              </a:spcBef>
              <a:buSzPct val="125000"/>
            </a:pPr>
            <a:r>
              <a:rPr lang="en-US" sz="1900" dirty="0" smtClean="0">
                <a:solidFill>
                  <a:schemeClr val="bg1"/>
                </a:solidFill>
                <a:effectLst>
                  <a:outerShdw blurRad="38100" dist="38100" dir="2700000" algn="tl">
                    <a:srgbClr val="000000">
                      <a:alpha val="43137"/>
                    </a:srgbClr>
                  </a:outerShdw>
                </a:effectLst>
              </a:rPr>
              <a:t>ALWAYS REASSURE THE PARENT BY SAYING – WE ARE WITH YOU AND WE WANT TO ENSURE THAT THE RIGHT CULPRIT IS PUNISHED.</a:t>
            </a:r>
          </a:p>
          <a:p>
            <a:pPr algn="just">
              <a:spcBef>
                <a:spcPts val="300"/>
              </a:spcBef>
              <a:buSzPct val="125000"/>
            </a:pPr>
            <a:r>
              <a:rPr lang="en-US" sz="1900" dirty="0" smtClean="0">
                <a:solidFill>
                  <a:schemeClr val="bg1"/>
                </a:solidFill>
                <a:effectLst>
                  <a:outerShdw blurRad="38100" dist="38100" dir="2700000" algn="tl">
                    <a:srgbClr val="000000">
                      <a:alpha val="43137"/>
                    </a:srgbClr>
                  </a:outerShdw>
                </a:effectLst>
              </a:rPr>
              <a:t>BRIEF THE PARENT ABOUT THE SCENARIO AND STEPS THAT WILL HAPPEN WHEN A POLICE COMPLAINT IS FILED, MANY A TIMES PARENTS FEEL THAT THE CASE BECAME PUBLIC AND YOU SHOULD HAVE WARNED US ABOUT GOING TO THE POLICE, GENTLY HANDLE THIS.</a:t>
            </a:r>
          </a:p>
          <a:p>
            <a:pPr algn="just">
              <a:spcBef>
                <a:spcPts val="300"/>
              </a:spcBef>
              <a:buSzPct val="125000"/>
            </a:pPr>
            <a:r>
              <a:rPr lang="en-US" sz="1900" dirty="0" smtClean="0">
                <a:solidFill>
                  <a:schemeClr val="bg1"/>
                </a:solidFill>
                <a:effectLst>
                  <a:outerShdw blurRad="38100" dist="38100" dir="2700000" algn="tl">
                    <a:srgbClr val="000000">
                      <a:alpha val="43137"/>
                    </a:srgbClr>
                  </a:outerShdw>
                </a:effectLst>
              </a:rPr>
              <a:t>TAKE THE PARENTS PERSMISSION AND CALL A MEETING AND INFORM PARENTS THAT AN INCIDENT HAS HAPPENED WITHOUT TAKING NAMES AND THAT THE SCHOOL IS TAKING IT SERIOUSLY.  </a:t>
            </a:r>
          </a:p>
          <a:p>
            <a:pPr marL="0" indent="0" algn="just">
              <a:spcBef>
                <a:spcPts val="300"/>
              </a:spcBef>
              <a:buSzPct val="125000"/>
              <a:buNone/>
            </a:pPr>
            <a:endParaRPr lang="en-US" sz="1900" dirty="0" smtClean="0">
              <a:solidFill>
                <a:schemeClr val="bg1"/>
              </a:solidFill>
              <a:effectLst>
                <a:outerShdw blurRad="38100" dist="38100" dir="2700000" algn="tl">
                  <a:srgbClr val="000000">
                    <a:alpha val="43137"/>
                  </a:srgbClr>
                </a:outerShdw>
              </a:effectLst>
            </a:endParaRPr>
          </a:p>
          <a:p>
            <a:pPr algn="just">
              <a:spcBef>
                <a:spcPts val="300"/>
              </a:spcBef>
              <a:buSzPct val="125000"/>
            </a:pPr>
            <a:r>
              <a:rPr lang="en-US" sz="1900" dirty="0" smtClean="0">
                <a:solidFill>
                  <a:schemeClr val="bg1"/>
                </a:solidFill>
                <a:effectLst>
                  <a:outerShdw blurRad="38100" dist="38100" dir="2700000" algn="tl">
                    <a:srgbClr val="000000">
                      <a:alpha val="43137"/>
                    </a:srgbClr>
                  </a:outerShdw>
                </a:effectLst>
              </a:rPr>
              <a:t>ALL INFORMATION TO GO TO MEDIA IN WRITING </a:t>
            </a:r>
          </a:p>
          <a:p>
            <a:pPr algn="just">
              <a:spcBef>
                <a:spcPts val="300"/>
              </a:spcBef>
              <a:buSzPct val="125000"/>
            </a:pPr>
            <a:r>
              <a:rPr lang="en-US" sz="1900" dirty="0" smtClean="0">
                <a:solidFill>
                  <a:schemeClr val="bg1"/>
                </a:solidFill>
                <a:effectLst>
                  <a:outerShdw blurRad="38100" dist="38100" dir="2700000" algn="tl">
                    <a:srgbClr val="000000">
                      <a:alpha val="43137"/>
                    </a:srgbClr>
                  </a:outerShdw>
                </a:effectLst>
              </a:rPr>
              <a:t>IMMEDIATELY CALL A MEETING OF THE CONCERNED DEPARTMENT STAFF AND APPRAISE THEM ABOUT THE SITUATION AND INSTRUCT THEM TO BE VIGILANT AND DISCREET.</a:t>
            </a:r>
          </a:p>
          <a:p>
            <a:pPr algn="just">
              <a:spcBef>
                <a:spcPts val="300"/>
              </a:spcBef>
              <a:buSzPct val="125000"/>
            </a:pPr>
            <a:r>
              <a:rPr lang="en-US" sz="1900" dirty="0" smtClean="0">
                <a:solidFill>
                  <a:schemeClr val="bg1"/>
                </a:solidFill>
                <a:effectLst>
                  <a:outerShdw blurRad="38100" dist="38100" dir="2700000" algn="tl">
                    <a:srgbClr val="000000">
                      <a:alpha val="43137"/>
                    </a:srgbClr>
                  </a:outerShdw>
                </a:effectLst>
              </a:rPr>
              <a:t>GIVE ONLY AS MUCH INFORMATION AS NEEDED</a:t>
            </a:r>
          </a:p>
          <a:p>
            <a:pPr algn="just">
              <a:spcBef>
                <a:spcPts val="300"/>
              </a:spcBef>
              <a:buSzPct val="125000"/>
            </a:pPr>
            <a:r>
              <a:rPr lang="en-US" sz="1900" dirty="0" smtClean="0">
                <a:solidFill>
                  <a:schemeClr val="bg1"/>
                </a:solidFill>
                <a:effectLst>
                  <a:outerShdw blurRad="38100" dist="38100" dir="2700000" algn="tl">
                    <a:srgbClr val="000000">
                      <a:alpha val="43137"/>
                    </a:srgbClr>
                  </a:outerShdw>
                </a:effectLst>
              </a:rPr>
              <a:t>ALWAYS HAVE PROPER DOCUMENTATION OF ALL MEETINGS ETC</a:t>
            </a:r>
          </a:p>
          <a:p>
            <a:pPr marL="0" indent="0" algn="just">
              <a:spcBef>
                <a:spcPts val="300"/>
              </a:spcBef>
              <a:buSzPct val="125000"/>
              <a:buNone/>
            </a:pPr>
            <a:endParaRPr lang="en-US" sz="1900" dirty="0" smtClean="0">
              <a:solidFill>
                <a:schemeClr val="bg1"/>
              </a:solidFill>
              <a:effectLst>
                <a:outerShdw blurRad="38100" dist="38100" dir="2700000" algn="tl">
                  <a:srgbClr val="000000">
                    <a:alpha val="43137"/>
                  </a:srgbClr>
                </a:outerShdw>
              </a:effectLst>
            </a:endParaRPr>
          </a:p>
          <a:p>
            <a:pPr algn="just">
              <a:spcBef>
                <a:spcPts val="300"/>
              </a:spcBef>
              <a:buSzPct val="125000"/>
            </a:pPr>
            <a:endParaRPr lang="en-US" sz="1900" dirty="0">
              <a:solidFill>
                <a:schemeClr val="bg1"/>
              </a:solidFill>
              <a:effectLst>
                <a:outerShdw blurRad="38100" dist="38100" dir="2700000" algn="tl">
                  <a:srgbClr val="000000">
                    <a:alpha val="43137"/>
                  </a:srgbClr>
                </a:outerShdw>
              </a:effectLst>
            </a:endParaRPr>
          </a:p>
        </p:txBody>
      </p:sp>
      <p:cxnSp>
        <p:nvCxnSpPr>
          <p:cNvPr id="5" name="Straight Connector 4"/>
          <p:cNvCxnSpPr/>
          <p:nvPr/>
        </p:nvCxnSpPr>
        <p:spPr>
          <a:xfrm>
            <a:off x="546100" y="17994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546100" y="21042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46100" y="27138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46100" y="36282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46100" y="45426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46100" y="48474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46100" y="54570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46100" y="60666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6100" y="64476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46100" y="67524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22300" y="275431"/>
            <a:ext cx="9601200" cy="9906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469900" y="123031"/>
            <a:ext cx="9624060" cy="1260211"/>
          </a:xfrm>
        </p:spPr>
        <p:txBody>
          <a:bodyPr>
            <a:normAutofit/>
          </a:bodyPr>
          <a:lstStyle/>
          <a:p>
            <a:r>
              <a:rPr lang="en-US" sz="3200" b="1" dirty="0" smtClean="0">
                <a:solidFill>
                  <a:srgbClr val="C00000"/>
                </a:solidFill>
                <a:effectLst>
                  <a:outerShdw blurRad="38100" dist="38100" dir="2700000" algn="tl">
                    <a:srgbClr val="000000">
                      <a:alpha val="43137"/>
                    </a:srgbClr>
                  </a:outerShdw>
                </a:effectLst>
                <a:latin typeface="Lucida Bright" pitchFamily="18" charset="0"/>
              </a:rPr>
              <a:t>SOME DO’S AND DON’T IN CHILD SEXUAL ABUSE CASES</a:t>
            </a:r>
            <a:endParaRPr lang="en-US" sz="32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idx="1"/>
          </p:nvPr>
        </p:nvSpPr>
        <p:spPr>
          <a:xfrm>
            <a:off x="622300" y="1418431"/>
            <a:ext cx="9624060" cy="5638800"/>
          </a:xfrm>
          <a:ln w="15240" cmpd="sng">
            <a:solidFill>
              <a:schemeClr val="bg1"/>
            </a:solidFill>
            <a:miter lim="800000"/>
          </a:ln>
        </p:spPr>
        <p:txBody>
          <a:bodyPr>
            <a:noAutofit/>
          </a:bodyPr>
          <a:lstStyle/>
          <a:p>
            <a:pPr algn="just">
              <a:buSzPct val="125000"/>
            </a:pPr>
            <a:r>
              <a:rPr lang="en-US" sz="2600" dirty="0" smtClean="0">
                <a:solidFill>
                  <a:schemeClr val="bg1"/>
                </a:solidFill>
                <a:effectLst>
                  <a:outerShdw blurRad="38100" dist="38100" dir="2700000" algn="tl">
                    <a:srgbClr val="000000">
                      <a:alpha val="43137"/>
                    </a:srgbClr>
                  </a:outerShdw>
                </a:effectLst>
              </a:rPr>
              <a:t>NEVER TAKE THE SIDE OF THE CULPRIT EVEN IF IT IS YOUR STAFF </a:t>
            </a:r>
          </a:p>
          <a:p>
            <a:pPr algn="just">
              <a:buSzPct val="125000"/>
            </a:pPr>
            <a:r>
              <a:rPr lang="en-US" sz="2600" dirty="0" smtClean="0">
                <a:solidFill>
                  <a:schemeClr val="bg1"/>
                </a:solidFill>
                <a:effectLst>
                  <a:outerShdw blurRad="38100" dist="38100" dir="2700000" algn="tl">
                    <a:srgbClr val="000000">
                      <a:alpha val="43137"/>
                    </a:srgbClr>
                  </a:outerShdw>
                </a:effectLst>
              </a:rPr>
              <a:t>NEVER SAY THINGS LIKE- HE IS AN OLD STAFF, I KNOW HIM WELL, OR HE HAS DAUGHTERS HOW CAN HE DO SOEMTHING LIKE THIS- ALL THIS AMOUNTS TO ABBETMENT AS PER THE  SEXUAL OFFENCES ACT</a:t>
            </a:r>
          </a:p>
          <a:p>
            <a:pPr algn="just">
              <a:buSzPct val="125000"/>
            </a:pPr>
            <a:r>
              <a:rPr lang="en-US" sz="2600" dirty="0" smtClean="0">
                <a:solidFill>
                  <a:schemeClr val="bg1"/>
                </a:solidFill>
                <a:effectLst>
                  <a:outerShdw blurRad="38100" dist="38100" dir="2700000" algn="tl">
                    <a:srgbClr val="000000">
                      <a:alpha val="43137"/>
                    </a:srgbClr>
                  </a:outerShdw>
                </a:effectLst>
              </a:rPr>
              <a:t>TRY TO KEEP IT CONFIDENTIAL BUT IF OTHER PARENTS  COME TO KNOW THEN DO NOT HIDE </a:t>
            </a:r>
          </a:p>
          <a:p>
            <a:pPr algn="just">
              <a:buSzPct val="125000"/>
            </a:pPr>
            <a:r>
              <a:rPr lang="en-US" sz="2600" dirty="0" smtClean="0">
                <a:solidFill>
                  <a:schemeClr val="bg1"/>
                </a:solidFill>
                <a:effectLst>
                  <a:outerShdw blurRad="38100" dist="38100" dir="2700000" algn="tl">
                    <a:srgbClr val="000000">
                      <a:alpha val="43137"/>
                    </a:srgbClr>
                  </a:outerShdw>
                </a:effectLst>
              </a:rPr>
              <a:t>NEVER HIDE FROM OTHER PARENTS, IT WILL ONLY CREATE MORE SPECULATION AND GOSSIP.</a:t>
            </a:r>
          </a:p>
          <a:p>
            <a:pPr algn="just">
              <a:buSzPct val="125000"/>
            </a:pPr>
            <a:r>
              <a:rPr lang="en-US" sz="2600" dirty="0" smtClean="0">
                <a:solidFill>
                  <a:schemeClr val="bg1"/>
                </a:solidFill>
                <a:effectLst>
                  <a:outerShdw blurRad="38100" dist="38100" dir="2700000" algn="tl">
                    <a:srgbClr val="000000">
                      <a:alpha val="43137"/>
                    </a:srgbClr>
                  </a:outerShdw>
                </a:effectLst>
              </a:rPr>
              <a:t>DO NOT GIVE ANY VERBAL INFORMATION TO MEDIA</a:t>
            </a:r>
          </a:p>
          <a:p>
            <a:pPr algn="just">
              <a:buSzPct val="125000"/>
            </a:pPr>
            <a:r>
              <a:rPr lang="en-US" sz="2600" dirty="0" smtClean="0">
                <a:solidFill>
                  <a:schemeClr val="bg1"/>
                </a:solidFill>
                <a:effectLst>
                  <a:outerShdw blurRad="38100" dist="38100" dir="2700000" algn="tl">
                    <a:srgbClr val="000000">
                      <a:alpha val="43137"/>
                    </a:srgbClr>
                  </a:outerShdw>
                </a:effectLst>
              </a:rPr>
              <a:t>MEDIA IS NOT SUPPOSED TO GIVE ANY DETAILS INCULDING SCHOOL NAME SO IF MEDIA CALLS QUOTE TO THEM THE CLAUSE FROM THE ACT (CHAPTER V-23-1)</a:t>
            </a:r>
          </a:p>
          <a:p>
            <a:pPr algn="just">
              <a:buSzPct val="125000"/>
            </a:pPr>
            <a:endParaRPr lang="en-US" sz="2600" dirty="0" smtClean="0">
              <a:solidFill>
                <a:schemeClr val="bg1"/>
              </a:solidFill>
              <a:effectLst>
                <a:outerShdw blurRad="38100" dist="38100" dir="2700000" algn="tl">
                  <a:srgbClr val="000000">
                    <a:alpha val="43137"/>
                  </a:srgbClr>
                </a:outerShdw>
              </a:effectLst>
            </a:endParaRPr>
          </a:p>
          <a:p>
            <a:pPr algn="just">
              <a:buSzPct val="125000"/>
            </a:pPr>
            <a:endParaRPr lang="en-US" sz="2600" dirty="0" smtClean="0">
              <a:solidFill>
                <a:schemeClr val="bg1"/>
              </a:solidFill>
              <a:effectLst>
                <a:outerShdw blurRad="38100" dist="38100" dir="2700000" algn="tl">
                  <a:srgbClr val="000000">
                    <a:alpha val="43137"/>
                  </a:srgbClr>
                </a:outerShdw>
              </a:effectLst>
            </a:endParaRPr>
          </a:p>
          <a:p>
            <a:pPr algn="just">
              <a:buSzPct val="125000"/>
            </a:pPr>
            <a:endParaRPr lang="en-US" sz="2600" dirty="0">
              <a:solidFill>
                <a:schemeClr val="bg1"/>
              </a:solidFill>
              <a:effectLst>
                <a:outerShdw blurRad="38100" dist="38100" dir="2700000" algn="tl">
                  <a:srgbClr val="000000">
                    <a:alpha val="43137"/>
                  </a:srgbClr>
                </a:outerShdw>
              </a:effectLst>
            </a:endParaRPr>
          </a:p>
        </p:txBody>
      </p:sp>
      <p:cxnSp>
        <p:nvCxnSpPr>
          <p:cNvPr id="5" name="Straight Connector 4"/>
          <p:cNvCxnSpPr/>
          <p:nvPr/>
        </p:nvCxnSpPr>
        <p:spPr>
          <a:xfrm>
            <a:off x="622300" y="1874043"/>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22300" y="35520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22300" y="44664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22300" y="53046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22300" y="5761831"/>
            <a:ext cx="9601200" cy="1588"/>
          </a:xfrm>
          <a:prstGeom prst="line">
            <a:avLst/>
          </a:prstGeom>
          <a:ln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22300" y="275431"/>
            <a:ext cx="9601200" cy="10668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469900" y="199231"/>
            <a:ext cx="9624060" cy="1260211"/>
          </a:xfrm>
        </p:spPr>
        <p:txBody>
          <a:bodyPr>
            <a:normAutofit/>
          </a:bodyPr>
          <a:lstStyle/>
          <a:p>
            <a:r>
              <a:rPr lang="en-US" sz="3200" b="1" dirty="0" smtClean="0">
                <a:solidFill>
                  <a:srgbClr val="C00000"/>
                </a:solidFill>
                <a:effectLst>
                  <a:outerShdw blurRad="38100" dist="38100" dir="2700000" algn="tl">
                    <a:srgbClr val="000000">
                      <a:alpha val="43137"/>
                    </a:srgbClr>
                  </a:outerShdw>
                </a:effectLst>
                <a:latin typeface="Lucida Bright" pitchFamily="18" charset="0"/>
              </a:rPr>
              <a:t>IF A PARENT SAYS WHY ARE YOU CONDUCTING INQUIRY-</a:t>
            </a:r>
            <a:endParaRPr lang="en-US" sz="32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4" name="Content Placeholder 3"/>
          <p:cNvSpPr>
            <a:spLocks noGrp="1"/>
          </p:cNvSpPr>
          <p:nvPr>
            <p:ph idx="1"/>
          </p:nvPr>
        </p:nvSpPr>
        <p:spPr>
          <a:xfrm>
            <a:off x="546100" y="1570831"/>
            <a:ext cx="9624060" cy="5334000"/>
          </a:xfrm>
        </p:spPr>
        <p:txBody>
          <a:bodyPr>
            <a:noAutofit/>
          </a:bodyPr>
          <a:lstStyle/>
          <a:p>
            <a:pPr algn="just">
              <a:spcBef>
                <a:spcPts val="600"/>
              </a:spcBef>
              <a:buSzPct val="125000"/>
            </a:pPr>
            <a:r>
              <a:rPr lang="en-US" sz="2500" b="1" u="sng" dirty="0" smtClean="0">
                <a:solidFill>
                  <a:srgbClr val="FFFF00"/>
                </a:solidFill>
                <a:effectLst>
                  <a:outerShdw blurRad="38100" dist="38100" dir="2700000" algn="tl">
                    <a:srgbClr val="000000">
                      <a:alpha val="43137"/>
                    </a:srgbClr>
                  </a:outerShdw>
                </a:effectLst>
                <a:latin typeface="Lucida Bright" pitchFamily="18" charset="0"/>
              </a:rPr>
              <a:t>THE LAW IS NOW VERY STRICT ABOUT FALSE REPORTS, SO EXPLAIN TO THE PARENT THAT YOU WANT TO BE SURE OF ALL FACTS. GIVEN BELOW IS THE RULE ACCORDING TO LAW-</a:t>
            </a:r>
          </a:p>
          <a:p>
            <a:pPr algn="just">
              <a:spcBef>
                <a:spcPts val="600"/>
              </a:spcBef>
              <a:buSzPct val="125000"/>
            </a:pPr>
            <a:r>
              <a:rPr lang="en-US" sz="2500" dirty="0" smtClean="0">
                <a:solidFill>
                  <a:schemeClr val="bg1"/>
                </a:solidFill>
                <a:effectLst>
                  <a:outerShdw blurRad="38100" dist="38100" dir="2700000" algn="tl">
                    <a:srgbClr val="000000">
                      <a:alpha val="43137"/>
                    </a:srgbClr>
                  </a:outerShdw>
                </a:effectLst>
                <a:latin typeface="Lucida Bright" pitchFamily="18" charset="0"/>
              </a:rPr>
              <a:t>Where a false complaint has been made or false information has been provided by a child, no punishment shall be imposed on such child.</a:t>
            </a:r>
          </a:p>
          <a:p>
            <a:pPr algn="just">
              <a:spcBef>
                <a:spcPts val="600"/>
              </a:spcBef>
              <a:buSzPct val="125000"/>
            </a:pPr>
            <a:r>
              <a:rPr lang="en-US" sz="2500" dirty="0" smtClean="0">
                <a:solidFill>
                  <a:schemeClr val="bg1"/>
                </a:solidFill>
                <a:effectLst>
                  <a:outerShdw blurRad="38100" dist="38100" dir="2700000" algn="tl">
                    <a:srgbClr val="000000">
                      <a:alpha val="43137"/>
                    </a:srgbClr>
                  </a:outerShdw>
                </a:effectLst>
                <a:latin typeface="Lucida Bright" pitchFamily="18" charset="0"/>
              </a:rPr>
              <a:t>Whoever, not being a child, makes a false complaint or provides false information against a child, knowing it to be false, thereby victimizing such child in any of the offences under this Act, shall be punished with imprisonment which may extend to one year or with fine or with both. </a:t>
            </a:r>
          </a:p>
          <a:p>
            <a:pPr algn="just">
              <a:spcBef>
                <a:spcPts val="600"/>
              </a:spcBef>
              <a:buSzPct val="125000"/>
            </a:pPr>
            <a:endParaRPr lang="en-US" sz="2500" dirty="0">
              <a:solidFill>
                <a:schemeClr val="bg1"/>
              </a:solidFill>
              <a:effectLst>
                <a:outerShdw blurRad="38100" dist="38100" dir="2700000" algn="tl">
                  <a:srgbClr val="000000">
                    <a:alpha val="43137"/>
                  </a:srgbClr>
                </a:outerShdw>
              </a:effectLst>
              <a:latin typeface="Lucida Bright" pitchFamily="18" charset="0"/>
            </a:endParaRPr>
          </a:p>
        </p:txBody>
      </p:sp>
      <p:sp>
        <p:nvSpPr>
          <p:cNvPr id="6" name="Rectangle 5"/>
          <p:cNvSpPr/>
          <p:nvPr/>
        </p:nvSpPr>
        <p:spPr>
          <a:xfrm>
            <a:off x="546100" y="4466431"/>
            <a:ext cx="9677400" cy="23622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546100" y="1570831"/>
            <a:ext cx="9677400" cy="16764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a:off x="546100" y="3247231"/>
            <a:ext cx="9677400" cy="12192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22300" y="386820"/>
            <a:ext cx="9601200" cy="124657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546100" y="386820"/>
            <a:ext cx="9624060" cy="1260211"/>
          </a:xfrm>
        </p:spPr>
        <p:txBody>
          <a:bodyPr>
            <a:normAutofit/>
          </a:bodyPr>
          <a:lstStyle/>
          <a:p>
            <a:r>
              <a:rPr lang="en-US" sz="3200" b="1" dirty="0" smtClean="0">
                <a:solidFill>
                  <a:srgbClr val="C00000"/>
                </a:solidFill>
                <a:effectLst>
                  <a:outerShdw blurRad="38100" dist="38100" dir="2700000" algn="tl">
                    <a:srgbClr val="000000">
                      <a:alpha val="43137"/>
                    </a:srgbClr>
                  </a:outerShdw>
                </a:effectLst>
                <a:latin typeface="Lucida Bright" pitchFamily="18" charset="0"/>
              </a:rPr>
              <a:t>IT IS IMPORTANT THAT SCHOOL DOES NOT SUPPORT THE SUSPECT-</a:t>
            </a:r>
            <a:endParaRPr lang="en-US" sz="32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4" name="Content Placeholder 3"/>
          <p:cNvSpPr>
            <a:spLocks noGrp="1"/>
          </p:cNvSpPr>
          <p:nvPr>
            <p:ph idx="1"/>
          </p:nvPr>
        </p:nvSpPr>
        <p:spPr>
          <a:xfrm>
            <a:off x="622300" y="1799431"/>
            <a:ext cx="9624060" cy="4990084"/>
          </a:xfrm>
        </p:spPr>
        <p:txBody>
          <a:bodyPr>
            <a:noAutofit/>
          </a:bodyPr>
          <a:lstStyle/>
          <a:p>
            <a:pPr algn="just">
              <a:spcBef>
                <a:spcPts val="500"/>
              </a:spcBef>
              <a:buSzPct val="125000"/>
            </a:pPr>
            <a:r>
              <a:rPr lang="en-US" sz="2800" b="1" u="sng" dirty="0" smtClean="0">
                <a:solidFill>
                  <a:srgbClr val="FFFF00"/>
                </a:solidFill>
                <a:effectLst>
                  <a:outerShdw blurRad="38100" dist="38100" dir="2700000" algn="tl">
                    <a:srgbClr val="000000">
                      <a:alpha val="43137"/>
                    </a:srgbClr>
                  </a:outerShdw>
                </a:effectLst>
              </a:rPr>
              <a:t>THE LAW HAS A VERY STRICT RULE AND PUNISHMENT FOR ABETMENT SO ENSURE THAT YOUR ACTS, COMMENTS ARE NOT MISTAKEN FOR IT-</a:t>
            </a:r>
          </a:p>
          <a:p>
            <a:pPr algn="just">
              <a:spcBef>
                <a:spcPts val="500"/>
              </a:spcBef>
              <a:buSzPct val="125000"/>
            </a:pPr>
            <a:r>
              <a:rPr lang="en-US" sz="2800" dirty="0" smtClean="0">
                <a:solidFill>
                  <a:schemeClr val="bg1"/>
                </a:solidFill>
                <a:effectLst>
                  <a:outerShdw blurRad="38100" dist="38100" dir="2700000" algn="tl">
                    <a:srgbClr val="000000">
                      <a:alpha val="43137"/>
                    </a:srgbClr>
                  </a:outerShdw>
                </a:effectLst>
              </a:rPr>
              <a:t>A person abets an offence, who-</a:t>
            </a:r>
          </a:p>
          <a:p>
            <a:pPr algn="just">
              <a:spcBef>
                <a:spcPts val="500"/>
              </a:spcBef>
              <a:buSzPct val="125000"/>
            </a:pPr>
            <a:r>
              <a:rPr lang="en-US" sz="2800" i="1" dirty="0" smtClean="0">
                <a:solidFill>
                  <a:srgbClr val="FFC000"/>
                </a:solidFill>
                <a:effectLst>
                  <a:outerShdw blurRad="38100" dist="38100" dir="2700000" algn="tl">
                    <a:srgbClr val="000000">
                      <a:alpha val="43137"/>
                    </a:srgbClr>
                  </a:outerShdw>
                </a:effectLst>
              </a:rPr>
              <a:t>First</a:t>
            </a:r>
            <a:r>
              <a:rPr lang="en-US" sz="2800" dirty="0" smtClean="0">
                <a:solidFill>
                  <a:srgbClr val="FFC000"/>
                </a:solidFill>
                <a:effectLst>
                  <a:outerShdw blurRad="38100" dist="38100" dir="2700000" algn="tl">
                    <a:srgbClr val="000000">
                      <a:alpha val="43137"/>
                    </a:srgbClr>
                  </a:outerShdw>
                </a:effectLst>
              </a:rPr>
              <a:t> -</a:t>
            </a:r>
            <a:r>
              <a:rPr lang="en-US" sz="2800" dirty="0" smtClean="0">
                <a:solidFill>
                  <a:schemeClr val="bg1"/>
                </a:solidFill>
                <a:effectLst>
                  <a:outerShdw blurRad="38100" dist="38100" dir="2700000" algn="tl">
                    <a:srgbClr val="000000">
                      <a:alpha val="43137"/>
                    </a:srgbClr>
                  </a:outerShdw>
                </a:effectLst>
              </a:rPr>
              <a:t> Instigates any person to do that offence; or</a:t>
            </a:r>
          </a:p>
          <a:p>
            <a:pPr algn="just">
              <a:spcBef>
                <a:spcPts val="500"/>
              </a:spcBef>
              <a:buSzPct val="125000"/>
            </a:pPr>
            <a:r>
              <a:rPr lang="en-US" sz="2800" i="1" dirty="0" smtClean="0">
                <a:solidFill>
                  <a:srgbClr val="FFC000"/>
                </a:solidFill>
                <a:effectLst>
                  <a:outerShdw blurRad="38100" dist="38100" dir="2700000" algn="tl">
                    <a:srgbClr val="000000">
                      <a:alpha val="43137"/>
                    </a:srgbClr>
                  </a:outerShdw>
                </a:effectLst>
              </a:rPr>
              <a:t>Secondly</a:t>
            </a:r>
            <a:r>
              <a:rPr lang="en-US" sz="2800" dirty="0" smtClean="0">
                <a:solidFill>
                  <a:srgbClr val="FFC000"/>
                </a:solidFill>
                <a:effectLst>
                  <a:outerShdw blurRad="38100" dist="38100" dir="2700000" algn="tl">
                    <a:srgbClr val="000000">
                      <a:alpha val="43137"/>
                    </a:srgbClr>
                  </a:outerShdw>
                </a:effectLst>
              </a:rPr>
              <a:t> -</a:t>
            </a:r>
            <a:r>
              <a:rPr lang="en-US" sz="2800" dirty="0" smtClean="0">
                <a:solidFill>
                  <a:schemeClr val="bg1"/>
                </a:solidFill>
                <a:effectLst>
                  <a:outerShdw blurRad="38100" dist="38100" dir="2700000" algn="tl">
                    <a:srgbClr val="000000">
                      <a:alpha val="43137"/>
                    </a:srgbClr>
                  </a:outerShdw>
                </a:effectLst>
              </a:rPr>
              <a:t> Engages with one or more other person or persons in any conspiracy for the doing of that offence, if an act or illegal omission takes place in pursuance of that conspiracy, and in order to the doing of that offence; or </a:t>
            </a:r>
          </a:p>
          <a:p>
            <a:pPr algn="just">
              <a:spcBef>
                <a:spcPts val="500"/>
              </a:spcBef>
              <a:buSzPct val="125000"/>
            </a:pPr>
            <a:r>
              <a:rPr lang="en-US" sz="2800" i="1" dirty="0" smtClean="0">
                <a:solidFill>
                  <a:srgbClr val="FFC000"/>
                </a:solidFill>
                <a:effectLst>
                  <a:outerShdw blurRad="38100" dist="38100" dir="2700000" algn="tl">
                    <a:srgbClr val="000000">
                      <a:alpha val="43137"/>
                    </a:srgbClr>
                  </a:outerShdw>
                </a:effectLst>
              </a:rPr>
              <a:t>Thirdly</a:t>
            </a:r>
            <a:r>
              <a:rPr lang="en-US" sz="2800" dirty="0" smtClean="0">
                <a:solidFill>
                  <a:srgbClr val="FFC000"/>
                </a:solidFill>
                <a:effectLst>
                  <a:outerShdw blurRad="38100" dist="38100" dir="2700000" algn="tl">
                    <a:srgbClr val="000000">
                      <a:alpha val="43137"/>
                    </a:srgbClr>
                  </a:outerShdw>
                </a:effectLst>
              </a:rPr>
              <a:t> -</a:t>
            </a:r>
            <a:r>
              <a:rPr lang="en-US" sz="2800" dirty="0" smtClean="0">
                <a:solidFill>
                  <a:schemeClr val="bg1"/>
                </a:solidFill>
                <a:effectLst>
                  <a:outerShdw blurRad="38100" dist="38100" dir="2700000" algn="tl">
                    <a:srgbClr val="000000">
                      <a:alpha val="43137"/>
                    </a:srgbClr>
                  </a:outerShdw>
                </a:effectLst>
              </a:rPr>
              <a:t> Intentionally aids, by any act or illegal omission, the doing of that offence.</a:t>
            </a:r>
          </a:p>
          <a:p>
            <a:pPr algn="just">
              <a:spcBef>
                <a:spcPts val="500"/>
              </a:spcBef>
              <a:buSzPct val="125000"/>
              <a:buNone/>
            </a:pPr>
            <a:endParaRPr lang="en-US" sz="2800" dirty="0" smtClean="0">
              <a:solidFill>
                <a:schemeClr val="bg1"/>
              </a:solidFill>
              <a:effectLst>
                <a:outerShdw blurRad="38100" dist="38100" dir="2700000" algn="tl">
                  <a:srgbClr val="000000">
                    <a:alpha val="43137"/>
                  </a:srgbClr>
                </a:outerShdw>
              </a:effectLst>
            </a:endParaRPr>
          </a:p>
          <a:p>
            <a:pPr algn="just">
              <a:spcBef>
                <a:spcPts val="500"/>
              </a:spcBef>
              <a:buSzPct val="125000"/>
            </a:pPr>
            <a:endParaRPr lang="en-US" sz="2800" dirty="0">
              <a:solidFill>
                <a:schemeClr val="bg1"/>
              </a:solidFill>
              <a:effectLst>
                <a:outerShdw blurRad="38100" dist="38100" dir="2700000" algn="tl">
                  <a:srgbClr val="000000">
                    <a:alpha val="43137"/>
                  </a:srgbClr>
                </a:outerShdw>
              </a:effectLst>
            </a:endParaRPr>
          </a:p>
        </p:txBody>
      </p:sp>
      <p:sp>
        <p:nvSpPr>
          <p:cNvPr id="6" name="Rectangle 5"/>
          <p:cNvSpPr/>
          <p:nvPr/>
        </p:nvSpPr>
        <p:spPr>
          <a:xfrm>
            <a:off x="546100" y="1723231"/>
            <a:ext cx="9677400" cy="14478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546100" y="3171031"/>
            <a:ext cx="9677400" cy="5334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a:off x="546100" y="3704431"/>
            <a:ext cx="9677400" cy="4572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p:cNvSpPr/>
          <p:nvPr/>
        </p:nvSpPr>
        <p:spPr>
          <a:xfrm>
            <a:off x="546100" y="4161631"/>
            <a:ext cx="9677400" cy="17526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546100" y="5914231"/>
            <a:ext cx="9677400" cy="1066800"/>
          </a:xfrm>
          <a:prstGeom prst="rect">
            <a:avLst/>
          </a:prstGeom>
          <a:no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IN"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89100" y="885030"/>
            <a:ext cx="6858000" cy="2971800"/>
          </a:xfrm>
        </p:spPr>
        <p:txBody>
          <a:bodyPr>
            <a:noAutofit/>
          </a:bodyPr>
          <a:lstStyle/>
          <a:p>
            <a:r>
              <a:rPr lang="en-US" sz="4000" b="1" dirty="0" smtClean="0">
                <a:solidFill>
                  <a:srgbClr val="FFFF00"/>
                </a:solidFill>
                <a:effectLst>
                  <a:outerShdw blurRad="38100" dist="38100" dir="2700000" algn="tl">
                    <a:srgbClr val="000000">
                      <a:alpha val="43137"/>
                    </a:srgbClr>
                  </a:outerShdw>
                </a:effectLst>
                <a:latin typeface="Lucida Bright" pitchFamily="18" charset="0"/>
              </a:rPr>
              <a:t>WHAT HAS PODAR DONE TO EDUCATE KIDS AND PARENTS ABOUT CHILD SEXUAL ABUSE</a:t>
            </a:r>
            <a:endParaRPr lang="en-US" sz="4000" b="1" dirty="0">
              <a:solidFill>
                <a:srgbClr val="FFFF00"/>
              </a:solidFill>
              <a:effectLst>
                <a:outerShdw blurRad="38100" dist="38100" dir="2700000" algn="tl">
                  <a:srgbClr val="000000">
                    <a:alpha val="43137"/>
                  </a:srgbClr>
                </a:outerShdw>
              </a:effectLst>
              <a:latin typeface="Lucida Bright" pitchFamily="18" charset="0"/>
            </a:endParaRPr>
          </a:p>
        </p:txBody>
      </p:sp>
      <p:sp>
        <p:nvSpPr>
          <p:cNvPr id="5" name="Subtitle 4"/>
          <p:cNvSpPr>
            <a:spLocks noGrp="1"/>
          </p:cNvSpPr>
          <p:nvPr>
            <p:ph type="subTitle" idx="1"/>
          </p:nvPr>
        </p:nvSpPr>
        <p:spPr>
          <a:xfrm>
            <a:off x="1612900" y="4999831"/>
            <a:ext cx="8001000" cy="685800"/>
          </a:xfrm>
          <a:ln w="25400">
            <a:solidFill>
              <a:srgbClr val="FFFF00"/>
            </a:solidFill>
            <a:miter lim="800000"/>
          </a:ln>
        </p:spPr>
        <p:txBody>
          <a:bodyPr/>
          <a:lstStyle/>
          <a:p>
            <a:r>
              <a:rPr lang="en-US" b="1" dirty="0" smtClean="0">
                <a:solidFill>
                  <a:schemeClr val="bg1"/>
                </a:solidFill>
                <a:effectLst>
                  <a:outerShdw blurRad="38100" dist="38100" dir="2700000" algn="tl">
                    <a:srgbClr val="000000">
                      <a:alpha val="43137"/>
                    </a:srgbClr>
                  </a:outerShdw>
                </a:effectLst>
                <a:latin typeface="Lucida Bright" pitchFamily="18" charset="0"/>
              </a:rPr>
              <a:t>SOME IMPORTANT INITIATIVES</a:t>
            </a:r>
            <a:endParaRPr lang="en-US" b="1" dirty="0">
              <a:solidFill>
                <a:schemeClr val="bg1"/>
              </a:solidFill>
              <a:effectLst>
                <a:outerShdw blurRad="38100" dist="38100" dir="2700000" algn="tl">
                  <a:srgbClr val="000000">
                    <a:alpha val="43137"/>
                  </a:srgbClr>
                </a:outerShdw>
              </a:effectLst>
              <a:latin typeface="Lucida Bright" pitchFamily="18" charset="0"/>
            </a:endParaRPr>
          </a:p>
        </p:txBody>
      </p:sp>
      <p:sp>
        <p:nvSpPr>
          <p:cNvPr id="6" name="Rounded Rectangular Callout 5"/>
          <p:cNvSpPr/>
          <p:nvPr/>
        </p:nvSpPr>
        <p:spPr>
          <a:xfrm rot="21600000">
            <a:off x="1460500" y="732630"/>
            <a:ext cx="7315200" cy="3048000"/>
          </a:xfrm>
          <a:prstGeom prst="wedgeRoundRectCallout">
            <a:avLst>
              <a:gd name="adj1" fmla="val -13373"/>
              <a:gd name="adj2" fmla="val 86706"/>
              <a:gd name="adj3" fmla="val 16667"/>
            </a:avLst>
          </a:prstGeom>
          <a:no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546101" y="351631"/>
            <a:ext cx="9677219" cy="11430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n-IN"/>
          </a:p>
        </p:txBody>
      </p:sp>
      <p:sp>
        <p:nvSpPr>
          <p:cNvPr id="7" name="Rectangle 6"/>
          <p:cNvSpPr/>
          <p:nvPr/>
        </p:nvSpPr>
        <p:spPr>
          <a:xfrm>
            <a:off x="546101" y="1723230"/>
            <a:ext cx="4191000" cy="5105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n-IN" dirty="0"/>
          </a:p>
        </p:txBody>
      </p:sp>
      <p:sp>
        <p:nvSpPr>
          <p:cNvPr id="2" name="Title 1"/>
          <p:cNvSpPr>
            <a:spLocks noGrp="1"/>
          </p:cNvSpPr>
          <p:nvPr>
            <p:ph type="title"/>
          </p:nvPr>
        </p:nvSpPr>
        <p:spPr>
          <a:xfrm>
            <a:off x="469901" y="275431"/>
            <a:ext cx="9700260" cy="1260211"/>
          </a:xfrm>
        </p:spPr>
        <p:txBody>
          <a:bodyPr>
            <a:noAutofit/>
          </a:bodyPr>
          <a:lstStyle/>
          <a:p>
            <a:r>
              <a:rPr lang="en-US" sz="3000" dirty="0" smtClean="0">
                <a:solidFill>
                  <a:srgbClr val="FFFF00"/>
                </a:solidFill>
              </a:rPr>
              <a:t> </a:t>
            </a:r>
            <a:r>
              <a:rPr lang="en-US" sz="3200" b="1" dirty="0" smtClean="0">
                <a:solidFill>
                  <a:srgbClr val="C00000"/>
                </a:solidFill>
                <a:effectLst>
                  <a:outerShdw blurRad="38100" dist="38100" dir="2700000" algn="tl">
                    <a:srgbClr val="000000">
                      <a:alpha val="43137"/>
                    </a:srgbClr>
                  </a:outerShdw>
                </a:effectLst>
                <a:latin typeface="Lucida Bright" pitchFamily="18" charset="0"/>
              </a:rPr>
              <a:t>Teaching children about GOOD TOUCH - BAD TOUCH through posters and power points</a:t>
            </a:r>
            <a:endParaRPr lang="en-US" sz="3200" b="1" dirty="0">
              <a:solidFill>
                <a:srgbClr val="C00000"/>
              </a:solidFill>
              <a:effectLst>
                <a:outerShdw blurRad="38100" dist="38100" dir="2700000" algn="tl">
                  <a:srgbClr val="000000">
                    <a:alpha val="43137"/>
                  </a:srgbClr>
                </a:outerShdw>
              </a:effectLst>
              <a:latin typeface="Lucida Bright" pitchFamily="18" charset="0"/>
            </a:endParaRPr>
          </a:p>
        </p:txBody>
      </p:sp>
      <p:pic>
        <p:nvPicPr>
          <p:cNvPr id="24578" name="Picture 2" descr="C:\data\documents\main documents 2011\our projects\good touch bad touch\GOOD TOUCH BAD TOUCH POSTER\GOOD TOUCH BAD TOUCH BIG POSTER.jpg"/>
          <p:cNvPicPr>
            <a:picLocks noGrp="1" noChangeAspect="1" noChangeArrowheads="1"/>
          </p:cNvPicPr>
          <p:nvPr>
            <p:ph sz="half" idx="1"/>
          </p:nvPr>
        </p:nvPicPr>
        <p:blipFill>
          <a:blip r:embed="rId2" cstate="print"/>
          <a:stretch>
            <a:fillRect/>
          </a:stretch>
        </p:blipFill>
        <p:spPr bwMode="auto">
          <a:xfrm>
            <a:off x="640327" y="1799432"/>
            <a:ext cx="4020573" cy="4952999"/>
          </a:xfrm>
          <a:prstGeom prst="rect">
            <a:avLst/>
          </a:prstGeom>
          <a:noFill/>
        </p:spPr>
      </p:pic>
      <p:sp>
        <p:nvSpPr>
          <p:cNvPr id="9" name="Rounded Rectangle 8"/>
          <p:cNvSpPr/>
          <p:nvPr/>
        </p:nvSpPr>
        <p:spPr>
          <a:xfrm>
            <a:off x="469901" y="275431"/>
            <a:ext cx="9829800" cy="1295400"/>
          </a:xfrm>
          <a:prstGeom prst="roundRect">
            <a:avLst/>
          </a:prstGeom>
          <a:noFill/>
          <a:ln w="25400">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r>
              <a:rPr lang="en-US" dirty="0" smtClean="0"/>
              <a:t> </a:t>
            </a:r>
            <a:endParaRPr lang="en-IN" dirty="0"/>
          </a:p>
        </p:txBody>
      </p:sp>
      <p:sp>
        <p:nvSpPr>
          <p:cNvPr id="10" name="Rectangle 9"/>
          <p:cNvSpPr/>
          <p:nvPr/>
        </p:nvSpPr>
        <p:spPr>
          <a:xfrm>
            <a:off x="5041720" y="1647032"/>
            <a:ext cx="5105400" cy="525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n-IN"/>
          </a:p>
        </p:txBody>
      </p:sp>
      <p:pic>
        <p:nvPicPr>
          <p:cNvPr id="5" name="Picture 5" descr="C:\Users\ADMIN\Documents\New folder\IMG_0314.JPG"/>
          <p:cNvPicPr>
            <a:picLocks noGrp="1" noChangeAspect="1" noChangeArrowheads="1"/>
          </p:cNvPicPr>
          <p:nvPr>
            <p:ph sz="half" idx="2"/>
          </p:nvPr>
        </p:nvPicPr>
        <p:blipFill>
          <a:blip r:embed="rId3" cstate="print"/>
          <a:stretch>
            <a:fillRect/>
          </a:stretch>
        </p:blipFill>
        <p:spPr bwMode="auto">
          <a:xfrm>
            <a:off x="5283231" y="1848309"/>
            <a:ext cx="4722918" cy="4872814"/>
          </a:xfrm>
          <a:prstGeom prst="rect">
            <a:avLst/>
          </a:prstGeom>
          <a:solidFill>
            <a:srgbClr val="FFFFFF">
              <a:shade val="85000"/>
            </a:srgbClr>
          </a:solidFill>
          <a:ln w="88900" cap="sq">
            <a:solidFill>
              <a:srgbClr val="C0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546101" y="351631"/>
            <a:ext cx="9677219" cy="11430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n-IN"/>
          </a:p>
        </p:txBody>
      </p:sp>
      <p:sp>
        <p:nvSpPr>
          <p:cNvPr id="5" name="Title 4"/>
          <p:cNvSpPr>
            <a:spLocks noGrp="1"/>
          </p:cNvSpPr>
          <p:nvPr>
            <p:ph type="title"/>
          </p:nvPr>
        </p:nvSpPr>
        <p:spPr>
          <a:xfrm>
            <a:off x="599440" y="302802"/>
            <a:ext cx="9624060" cy="1260211"/>
          </a:xfrm>
        </p:spPr>
        <p:txBody>
          <a:bodyPr>
            <a:normAutofit/>
          </a:bodyPr>
          <a:lstStyle/>
          <a:p>
            <a:r>
              <a:rPr lang="en-US" sz="4000" b="1" dirty="0" smtClean="0">
                <a:solidFill>
                  <a:srgbClr val="C00000"/>
                </a:solidFill>
                <a:effectLst>
                  <a:outerShdw blurRad="38100" dist="38100" dir="2700000" algn="tl">
                    <a:srgbClr val="000000">
                      <a:alpha val="43137"/>
                    </a:srgbClr>
                  </a:outerShdw>
                </a:effectLst>
                <a:latin typeface="Lucida Bright" pitchFamily="18" charset="0"/>
              </a:rPr>
              <a:t>Reaching out to the community </a:t>
            </a:r>
            <a:endParaRPr lang="en-US" sz="40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7" name="Content Placeholder 6"/>
          <p:cNvSpPr>
            <a:spLocks noGrp="1"/>
          </p:cNvSpPr>
          <p:nvPr>
            <p:ph sz="half" idx="2"/>
          </p:nvPr>
        </p:nvSpPr>
        <p:spPr>
          <a:xfrm>
            <a:off x="5499100" y="1951832"/>
            <a:ext cx="4965700" cy="4990084"/>
          </a:xfrm>
        </p:spPr>
        <p:txBody>
          <a:bodyPr>
            <a:normAutofit/>
          </a:bodyPr>
          <a:lstStyle/>
          <a:p>
            <a:r>
              <a:rPr lang="en-US" sz="2900" b="1" dirty="0" smtClean="0">
                <a:solidFill>
                  <a:schemeClr val="bg1"/>
                </a:solidFill>
                <a:effectLst>
                  <a:outerShdw blurRad="38100" dist="38100" dir="2700000" algn="tl">
                    <a:srgbClr val="000000">
                      <a:alpha val="43137"/>
                    </a:srgbClr>
                  </a:outerShdw>
                </a:effectLst>
                <a:latin typeface="Lucida Bright" pitchFamily="18" charset="0"/>
              </a:rPr>
              <a:t>We have made a child friendly video using </a:t>
            </a:r>
            <a:r>
              <a:rPr lang="en-US" sz="2900" b="1" dirty="0" err="1" smtClean="0">
                <a:solidFill>
                  <a:schemeClr val="bg1"/>
                </a:solidFill>
                <a:effectLst>
                  <a:outerShdw blurRad="38100" dist="38100" dir="2700000" algn="tl">
                    <a:srgbClr val="000000">
                      <a:alpha val="43137"/>
                    </a:srgbClr>
                  </a:outerShdw>
                </a:effectLst>
                <a:latin typeface="Lucida Bright" pitchFamily="18" charset="0"/>
              </a:rPr>
              <a:t>muppets</a:t>
            </a:r>
            <a:r>
              <a:rPr lang="en-US" sz="2900" b="1" dirty="0" smtClean="0">
                <a:solidFill>
                  <a:schemeClr val="bg1"/>
                </a:solidFill>
                <a:effectLst>
                  <a:outerShdw blurRad="38100" dist="38100" dir="2700000" algn="tl">
                    <a:srgbClr val="000000">
                      <a:alpha val="43137"/>
                    </a:srgbClr>
                  </a:outerShdw>
                </a:effectLst>
                <a:latin typeface="Lucida Bright" pitchFamily="18" charset="0"/>
              </a:rPr>
              <a:t> to talk to children about GOOD TOUCH- BAD TOUCH and show the same to parents and care givers so everyone is aware and alert about boundaries. </a:t>
            </a:r>
            <a:endParaRPr lang="en-US" sz="2900" b="1" dirty="0">
              <a:solidFill>
                <a:schemeClr val="bg1"/>
              </a:solidFill>
              <a:effectLst>
                <a:outerShdw blurRad="38100" dist="38100" dir="2700000" algn="tl">
                  <a:srgbClr val="000000">
                    <a:alpha val="43137"/>
                  </a:srgbClr>
                </a:outerShdw>
              </a:effectLst>
              <a:latin typeface="Lucida Bright" pitchFamily="18" charset="0"/>
            </a:endParaRPr>
          </a:p>
        </p:txBody>
      </p:sp>
      <p:pic>
        <p:nvPicPr>
          <p:cNvPr id="8" name="Picture 2" descr="C:\Users\ADMIN\Documents\New folder\IMG_0311.JPG"/>
          <p:cNvPicPr>
            <a:picLocks noGrp="1" noChangeAspect="1" noChangeArrowheads="1"/>
          </p:cNvPicPr>
          <p:nvPr>
            <p:ph sz="half" idx="1"/>
          </p:nvPr>
        </p:nvPicPr>
        <p:blipFill>
          <a:blip r:embed="rId2" cstate="print">
            <a:lum bright="-20000"/>
          </a:blip>
          <a:srcRect/>
          <a:stretch>
            <a:fillRect/>
          </a:stretch>
        </p:blipFill>
        <p:spPr bwMode="auto">
          <a:xfrm>
            <a:off x="317500" y="1951832"/>
            <a:ext cx="4961320" cy="4267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ounded Rectangle 8"/>
          <p:cNvSpPr/>
          <p:nvPr/>
        </p:nvSpPr>
        <p:spPr>
          <a:xfrm>
            <a:off x="5422900" y="1799432"/>
            <a:ext cx="4953000" cy="4572000"/>
          </a:xfrm>
          <a:prstGeom prst="roundRect">
            <a:avLst/>
          </a:prstGeom>
          <a:noFill/>
          <a:ln w="19050" cmpd="sng">
            <a:solidFill>
              <a:schemeClr val="bg1"/>
            </a:solidFill>
            <a:prstDash val="solid"/>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n-IN"/>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546101" y="351631"/>
            <a:ext cx="9677219" cy="11430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n-IN"/>
          </a:p>
        </p:txBody>
      </p:sp>
      <p:sp>
        <p:nvSpPr>
          <p:cNvPr id="5" name="Title 4"/>
          <p:cNvSpPr>
            <a:spLocks noGrp="1"/>
          </p:cNvSpPr>
          <p:nvPr>
            <p:ph type="title"/>
          </p:nvPr>
        </p:nvSpPr>
        <p:spPr/>
        <p:txBody>
          <a:bodyPr>
            <a:normAutofit fontScale="90000"/>
          </a:bodyPr>
          <a:lstStyle/>
          <a:p>
            <a:r>
              <a:rPr lang="en-US" b="1" dirty="0" smtClean="0">
                <a:solidFill>
                  <a:srgbClr val="C00000"/>
                </a:solidFill>
                <a:effectLst>
                  <a:outerShdw blurRad="38100" dist="38100" dir="2700000" algn="tl">
                    <a:srgbClr val="000000">
                      <a:alpha val="43137"/>
                    </a:srgbClr>
                  </a:outerShdw>
                </a:effectLst>
                <a:latin typeface="Lucida Bright" pitchFamily="18" charset="0"/>
              </a:rPr>
              <a:t>Reaching out to the community </a:t>
            </a:r>
            <a:endParaRPr lang="en-US"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7" name="Content Placeholder 6"/>
          <p:cNvSpPr>
            <a:spLocks noGrp="1"/>
          </p:cNvSpPr>
          <p:nvPr>
            <p:ph sz="half" idx="2"/>
          </p:nvPr>
        </p:nvSpPr>
        <p:spPr>
          <a:xfrm>
            <a:off x="5499099" y="1990948"/>
            <a:ext cx="4953000" cy="4990084"/>
          </a:xfrm>
        </p:spPr>
        <p:txBody>
          <a:bodyPr>
            <a:normAutofit/>
          </a:bodyPr>
          <a:lstStyle/>
          <a:p>
            <a:r>
              <a:rPr lang="en-US" sz="2900" b="1" dirty="0" smtClean="0">
                <a:solidFill>
                  <a:schemeClr val="bg1"/>
                </a:solidFill>
                <a:effectLst>
                  <a:outerShdw blurRad="38100" dist="38100" dir="2700000" algn="tl">
                    <a:srgbClr val="000000">
                      <a:alpha val="43137"/>
                    </a:srgbClr>
                  </a:outerShdw>
                </a:effectLst>
                <a:latin typeface="Lucida Bright" pitchFamily="18" charset="0"/>
              </a:rPr>
              <a:t>We have made a video using teenagers to talk about the issue so that young adolescent girls at risk can be made more alert. </a:t>
            </a:r>
          </a:p>
          <a:p>
            <a:r>
              <a:rPr lang="en-US" sz="2900" b="1" dirty="0" smtClean="0">
                <a:solidFill>
                  <a:schemeClr val="bg1"/>
                </a:solidFill>
                <a:effectLst>
                  <a:outerShdw blurRad="38100" dist="38100" dir="2700000" algn="tl">
                    <a:srgbClr val="000000">
                      <a:alpha val="43137"/>
                    </a:srgbClr>
                  </a:outerShdw>
                </a:effectLst>
                <a:latin typeface="Lucida Bright" pitchFamily="18" charset="0"/>
              </a:rPr>
              <a:t>We go to housing societies and schools and show the video</a:t>
            </a:r>
            <a:endParaRPr lang="en-US" sz="2900" b="1" dirty="0">
              <a:solidFill>
                <a:schemeClr val="bg1"/>
              </a:solidFill>
              <a:effectLst>
                <a:outerShdw blurRad="38100" dist="38100" dir="2700000" algn="tl">
                  <a:srgbClr val="000000">
                    <a:alpha val="43137"/>
                  </a:srgbClr>
                </a:outerShdw>
              </a:effectLst>
              <a:latin typeface="Lucida Bright" pitchFamily="18" charset="0"/>
            </a:endParaRPr>
          </a:p>
        </p:txBody>
      </p:sp>
      <p:pic>
        <p:nvPicPr>
          <p:cNvPr id="8" name="Picture 4" descr="C:\Users\ADMIN\Documents\New folder\IMG_0333.JPG"/>
          <p:cNvPicPr>
            <a:picLocks noGrp="1" noChangeAspect="1" noChangeArrowheads="1"/>
          </p:cNvPicPr>
          <p:nvPr>
            <p:ph sz="half" idx="1"/>
          </p:nvPr>
        </p:nvPicPr>
        <p:blipFill>
          <a:blip r:embed="rId2" cstate="print">
            <a:lum bright="-20000"/>
          </a:blip>
          <a:srcRect/>
          <a:stretch>
            <a:fillRect/>
          </a:stretch>
        </p:blipFill>
        <p:spPr bwMode="auto">
          <a:xfrm>
            <a:off x="258856" y="2028032"/>
            <a:ext cx="5074722" cy="41245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ounded Rectangle 9"/>
          <p:cNvSpPr/>
          <p:nvPr/>
        </p:nvSpPr>
        <p:spPr>
          <a:xfrm>
            <a:off x="5422900" y="1799432"/>
            <a:ext cx="4953000" cy="4572000"/>
          </a:xfrm>
          <a:prstGeom prst="roundRect">
            <a:avLst/>
          </a:prstGeom>
          <a:noFill/>
          <a:ln w="19050" cmpd="sng">
            <a:solidFill>
              <a:schemeClr val="bg1"/>
            </a:solidFill>
            <a:prstDash val="solid"/>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n-IN"/>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317500" y="427832"/>
            <a:ext cx="9982200" cy="9144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n-IN" sz="6600" dirty="0"/>
          </a:p>
        </p:txBody>
      </p:sp>
      <p:sp>
        <p:nvSpPr>
          <p:cNvPr id="2" name="Title 1"/>
          <p:cNvSpPr>
            <a:spLocks noGrp="1"/>
          </p:cNvSpPr>
          <p:nvPr>
            <p:ph type="title"/>
          </p:nvPr>
        </p:nvSpPr>
        <p:spPr>
          <a:xfrm>
            <a:off x="774700" y="199231"/>
            <a:ext cx="9448800" cy="1031611"/>
          </a:xfrm>
        </p:spPr>
        <p:txBody>
          <a:bodyPr>
            <a:noAutofit/>
          </a:bodyPr>
          <a:lstStyle/>
          <a:p>
            <a:r>
              <a:rPr lang="en-US" sz="4000" b="1" dirty="0" smtClean="0">
                <a:solidFill>
                  <a:srgbClr val="C00000"/>
                </a:solidFill>
                <a:effectLst>
                  <a:outerShdw blurRad="38100" dist="38100" dir="2700000" algn="tl">
                    <a:srgbClr val="000000">
                      <a:alpha val="43137"/>
                    </a:srgbClr>
                  </a:outerShdw>
                </a:effectLst>
                <a:latin typeface="Lucida Bright" pitchFamily="18" charset="0"/>
              </a:rPr>
              <a:t/>
            </a:r>
            <a:br>
              <a:rPr lang="en-US" sz="4000" b="1" dirty="0" smtClean="0">
                <a:solidFill>
                  <a:srgbClr val="C00000"/>
                </a:solidFill>
                <a:effectLst>
                  <a:outerShdw blurRad="38100" dist="38100" dir="2700000" algn="tl">
                    <a:srgbClr val="000000">
                      <a:alpha val="43137"/>
                    </a:srgbClr>
                  </a:outerShdw>
                </a:effectLst>
                <a:latin typeface="Lucida Bright" pitchFamily="18" charset="0"/>
              </a:rPr>
            </a:br>
            <a:r>
              <a:rPr lang="en-US" sz="4000" b="1" dirty="0" smtClean="0">
                <a:solidFill>
                  <a:srgbClr val="C00000"/>
                </a:solidFill>
                <a:effectLst>
                  <a:outerShdw blurRad="38100" dist="38100" dir="2700000" algn="tl">
                    <a:srgbClr val="000000">
                      <a:alpha val="43137"/>
                    </a:srgbClr>
                  </a:outerShdw>
                </a:effectLst>
                <a:latin typeface="Lucida Bright" pitchFamily="18" charset="0"/>
              </a:rPr>
              <a:t>Let touch never become trouble</a:t>
            </a:r>
            <a:r>
              <a:rPr lang="en-US" sz="4000" dirty="0" smtClean="0">
                <a:solidFill>
                  <a:srgbClr val="C00000"/>
                </a:solidFill>
                <a:latin typeface="BrookeShappell10" pitchFamily="2" charset="0"/>
              </a:rPr>
              <a:t>…</a:t>
            </a:r>
            <a:endParaRPr lang="en-US" sz="4000" dirty="0">
              <a:solidFill>
                <a:srgbClr val="C00000"/>
              </a:solidFill>
              <a:latin typeface="BrookeShappell10" pitchFamily="2" charset="0"/>
            </a:endParaRPr>
          </a:p>
        </p:txBody>
      </p:sp>
      <p:sp>
        <p:nvSpPr>
          <p:cNvPr id="4" name="Content Placeholder 3"/>
          <p:cNvSpPr>
            <a:spLocks noGrp="1"/>
          </p:cNvSpPr>
          <p:nvPr>
            <p:ph sz="half" idx="2"/>
          </p:nvPr>
        </p:nvSpPr>
        <p:spPr>
          <a:xfrm>
            <a:off x="5346701" y="2485231"/>
            <a:ext cx="5180118" cy="3276600"/>
          </a:xfrm>
        </p:spPr>
        <p:txBody>
          <a:bodyPr>
            <a:normAutofit lnSpcReduction="10000"/>
          </a:bodyPr>
          <a:lstStyle/>
          <a:p>
            <a:pPr>
              <a:buNone/>
            </a:pPr>
            <a:r>
              <a:rPr lang="en-US" sz="2400" b="1" dirty="0" smtClean="0">
                <a:solidFill>
                  <a:schemeClr val="bg1"/>
                </a:solidFill>
                <a:effectLst>
                  <a:outerShdw blurRad="38100" dist="38100" dir="2700000" algn="tl">
                    <a:srgbClr val="000000">
                      <a:alpha val="43137"/>
                    </a:srgbClr>
                  </a:outerShdw>
                </a:effectLst>
                <a:latin typeface="Lucida Bright" pitchFamily="18" charset="0"/>
              </a:rPr>
              <a:t>      We have come out with a hard hitting book- a story about a boy and a girl who are abused. One in an urban school and one in a rural setting. This story book cum handbook for parents comes with a video that parents can use with kids.</a:t>
            </a:r>
            <a:r>
              <a:rPr lang="en-US" sz="600" b="1" dirty="0" smtClean="0">
                <a:solidFill>
                  <a:schemeClr val="bg1"/>
                </a:solidFill>
                <a:effectLst>
                  <a:outerShdw blurRad="38100" dist="38100" dir="2700000" algn="tl">
                    <a:srgbClr val="000000">
                      <a:alpha val="43137"/>
                    </a:srgbClr>
                  </a:outerShdw>
                </a:effectLst>
                <a:latin typeface="Lucida Bright" pitchFamily="18" charset="0"/>
              </a:rPr>
              <a:t> </a:t>
            </a:r>
            <a:endParaRPr lang="en-US" sz="600" b="1" dirty="0">
              <a:solidFill>
                <a:schemeClr val="bg1"/>
              </a:solidFill>
              <a:effectLst>
                <a:outerShdw blurRad="38100" dist="38100" dir="2700000" algn="tl">
                  <a:srgbClr val="000000">
                    <a:alpha val="43137"/>
                  </a:srgbClr>
                </a:outerShdw>
              </a:effectLst>
              <a:latin typeface="Lucida Bright" pitchFamily="18" charset="0"/>
            </a:endParaRPr>
          </a:p>
        </p:txBody>
      </p:sp>
      <p:sp>
        <p:nvSpPr>
          <p:cNvPr id="8" name="Rounded Rectangle 7"/>
          <p:cNvSpPr/>
          <p:nvPr/>
        </p:nvSpPr>
        <p:spPr>
          <a:xfrm>
            <a:off x="5575299" y="1647032"/>
            <a:ext cx="4800600" cy="4800600"/>
          </a:xfrm>
          <a:prstGeom prst="roundRect">
            <a:avLst/>
          </a:prstGeom>
          <a:noFill/>
          <a:ln w="19050" cmpd="sng">
            <a:solidFill>
              <a:schemeClr val="bg1"/>
            </a:solidFill>
            <a:prstDash val="solid"/>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n-IN"/>
          </a:p>
        </p:txBody>
      </p:sp>
      <p:pic>
        <p:nvPicPr>
          <p:cNvPr id="5122" name="Picture 2"/>
          <p:cNvPicPr>
            <a:picLocks noGrp="1" noChangeAspect="1" noChangeArrowheads="1"/>
          </p:cNvPicPr>
          <p:nvPr>
            <p:ph sz="half" idx="1"/>
          </p:nvPr>
        </p:nvPicPr>
        <p:blipFill>
          <a:blip r:embed="rId2" cstate="print"/>
          <a:srcRect/>
          <a:stretch>
            <a:fillRect/>
          </a:stretch>
        </p:blipFill>
        <p:spPr bwMode="auto">
          <a:xfrm>
            <a:off x="393701" y="1723231"/>
            <a:ext cx="4722812" cy="4792706"/>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546100" y="351631"/>
            <a:ext cx="9677219" cy="11430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534670" y="302801"/>
            <a:ext cx="9917430" cy="1260211"/>
          </a:xfrm>
        </p:spPr>
        <p:txBody>
          <a:bodyPr>
            <a:noAutofit/>
          </a:bodyPr>
          <a:lstStyle/>
          <a:p>
            <a:r>
              <a:rPr lang="en-US" sz="4000" b="1" dirty="0" smtClean="0">
                <a:solidFill>
                  <a:srgbClr val="C00000"/>
                </a:solidFill>
                <a:effectLst>
                  <a:outerShdw blurRad="38100" dist="38100" dir="2700000" algn="tl">
                    <a:srgbClr val="000000">
                      <a:alpha val="43137"/>
                    </a:srgbClr>
                  </a:outerShdw>
                </a:effectLst>
                <a:latin typeface="Lucida Bright" pitchFamily="18" charset="0"/>
              </a:rPr>
              <a:t>Lip locking a new trouble on the horizon…</a:t>
            </a:r>
            <a:endParaRPr lang="en-US" sz="4000" b="1" dirty="0">
              <a:solidFill>
                <a:srgbClr val="C00000"/>
              </a:solidFill>
              <a:effectLst>
                <a:outerShdw blurRad="38100" dist="38100" dir="2700000" algn="tl">
                  <a:srgbClr val="000000">
                    <a:alpha val="43137"/>
                  </a:srgbClr>
                </a:outerShdw>
              </a:effectLst>
              <a:latin typeface="Lucida Bright" pitchFamily="18" charset="0"/>
            </a:endParaRPr>
          </a:p>
        </p:txBody>
      </p:sp>
      <p:sp>
        <p:nvSpPr>
          <p:cNvPr id="3" name="Content Placeholder 2"/>
          <p:cNvSpPr>
            <a:spLocks noGrp="1"/>
          </p:cNvSpPr>
          <p:nvPr>
            <p:ph sz="half" idx="1"/>
          </p:nvPr>
        </p:nvSpPr>
        <p:spPr>
          <a:xfrm>
            <a:off x="469900" y="1875631"/>
            <a:ext cx="4722918" cy="4990084"/>
          </a:xfrm>
        </p:spPr>
        <p:txBody>
          <a:bodyPr>
            <a:normAutofit/>
          </a:bodyPr>
          <a:lstStyle/>
          <a:p>
            <a:r>
              <a:rPr lang="en-US" sz="2800" b="1" dirty="0" smtClean="0">
                <a:solidFill>
                  <a:schemeClr val="bg1"/>
                </a:solidFill>
                <a:effectLst>
                  <a:outerShdw blurRad="38100" dist="38100" dir="2700000" algn="tl">
                    <a:srgbClr val="000000">
                      <a:alpha val="43137"/>
                    </a:srgbClr>
                  </a:outerShdw>
                </a:effectLst>
                <a:latin typeface="Lucida Bright" pitchFamily="18" charset="0"/>
              </a:rPr>
              <a:t>In many urban cities parents have adopted a habit of kissing their children on the lips.</a:t>
            </a:r>
          </a:p>
          <a:p>
            <a:r>
              <a:rPr lang="en-US" sz="2800" b="1" dirty="0" smtClean="0">
                <a:solidFill>
                  <a:schemeClr val="bg1"/>
                </a:solidFill>
                <a:effectLst>
                  <a:outerShdw blurRad="38100" dist="38100" dir="2700000" algn="tl">
                    <a:srgbClr val="000000">
                      <a:alpha val="43137"/>
                    </a:srgbClr>
                  </a:outerShdw>
                </a:effectLst>
                <a:latin typeface="Lucida Bright" pitchFamily="18" charset="0"/>
              </a:rPr>
              <a:t>This is leading to kids being comfortable with other adults kissing them on the lips too</a:t>
            </a:r>
            <a:endParaRPr lang="en-US" sz="2800" b="1" dirty="0">
              <a:solidFill>
                <a:schemeClr val="bg1"/>
              </a:solidFill>
              <a:effectLst>
                <a:outerShdw blurRad="38100" dist="38100" dir="2700000" algn="tl">
                  <a:srgbClr val="000000">
                    <a:alpha val="43137"/>
                  </a:srgbClr>
                </a:outerShdw>
              </a:effectLst>
              <a:latin typeface="Lucida Bright" pitchFamily="18" charset="0"/>
            </a:endParaRPr>
          </a:p>
        </p:txBody>
      </p:sp>
      <p:sp>
        <p:nvSpPr>
          <p:cNvPr id="4" name="Content Placeholder 3"/>
          <p:cNvSpPr>
            <a:spLocks noGrp="1"/>
          </p:cNvSpPr>
          <p:nvPr>
            <p:ph sz="half" idx="2"/>
          </p:nvPr>
        </p:nvSpPr>
        <p:spPr>
          <a:xfrm>
            <a:off x="5499100" y="2752947"/>
            <a:ext cx="4722918" cy="4990084"/>
          </a:xfrm>
        </p:spPr>
        <p:txBody>
          <a:bodyPr>
            <a:normAutofit/>
          </a:bodyPr>
          <a:lstStyle/>
          <a:p>
            <a:r>
              <a:rPr lang="en-US" sz="2800" b="1" dirty="0" smtClean="0">
                <a:solidFill>
                  <a:schemeClr val="bg1"/>
                </a:solidFill>
                <a:effectLst>
                  <a:outerShdw blurRad="38100" dist="38100" dir="2700000" algn="tl">
                    <a:srgbClr val="000000">
                      <a:alpha val="43137"/>
                    </a:srgbClr>
                  </a:outerShdw>
                </a:effectLst>
                <a:latin typeface="Lucida Bright" pitchFamily="18" charset="0"/>
              </a:rPr>
              <a:t>This makes them an easy target for child abuse</a:t>
            </a:r>
          </a:p>
          <a:p>
            <a:r>
              <a:rPr lang="en-US" sz="2800" b="1" dirty="0" smtClean="0">
                <a:solidFill>
                  <a:schemeClr val="bg1"/>
                </a:solidFill>
                <a:effectLst>
                  <a:outerShdw blurRad="38100" dist="38100" dir="2700000" algn="tl">
                    <a:srgbClr val="000000">
                      <a:alpha val="43137"/>
                    </a:srgbClr>
                  </a:outerShdw>
                </a:effectLst>
                <a:latin typeface="Lucida Bright" pitchFamily="18" charset="0"/>
              </a:rPr>
              <a:t>To create awareness about this we created a video for parents and kids educating them about not lip locking with everyone. </a:t>
            </a:r>
            <a:endParaRPr lang="en-US" sz="2800" b="1" dirty="0">
              <a:solidFill>
                <a:schemeClr val="bg1"/>
              </a:solidFill>
              <a:effectLst>
                <a:outerShdw blurRad="38100" dist="38100" dir="2700000" algn="tl">
                  <a:srgbClr val="000000">
                    <a:alpha val="43137"/>
                  </a:srgbClr>
                </a:outerShdw>
              </a:effectLst>
              <a:latin typeface="Lucida Bright" pitchFamily="18" charset="0"/>
            </a:endParaRPr>
          </a:p>
        </p:txBody>
      </p:sp>
      <p:sp>
        <p:nvSpPr>
          <p:cNvPr id="8" name="Rounded Rectangle 7"/>
          <p:cNvSpPr/>
          <p:nvPr/>
        </p:nvSpPr>
        <p:spPr>
          <a:xfrm>
            <a:off x="5422900" y="2561431"/>
            <a:ext cx="4876800" cy="4495800"/>
          </a:xfrm>
          <a:prstGeom prst="roundRect">
            <a:avLst/>
          </a:prstGeom>
          <a:noFill/>
          <a:ln w="19050" cmpd="sng">
            <a:solidFill>
              <a:schemeClr val="bg1"/>
            </a:solidFill>
            <a:prstDash val="solid"/>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ounded Rectangle 8"/>
          <p:cNvSpPr/>
          <p:nvPr/>
        </p:nvSpPr>
        <p:spPr>
          <a:xfrm>
            <a:off x="393700" y="1723231"/>
            <a:ext cx="4800600" cy="4343400"/>
          </a:xfrm>
          <a:prstGeom prst="roundRect">
            <a:avLst/>
          </a:prstGeom>
          <a:noFill/>
          <a:ln w="19050" cmpd="sng">
            <a:solidFill>
              <a:schemeClr val="bg1"/>
            </a:solidFill>
            <a:prstDash val="solid"/>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77999580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003300" y="1494631"/>
            <a:ext cx="8763000" cy="2971800"/>
          </a:xfrm>
          <a:prstGeom prst="roundRect">
            <a:avLst/>
          </a:prstGeom>
          <a:gradFill>
            <a:gsLst>
              <a:gs pos="0">
                <a:srgbClr val="FFEFD1">
                  <a:alpha val="83000"/>
                </a:srgbClr>
              </a:gs>
              <a:gs pos="64999">
                <a:srgbClr val="F0EBD5"/>
              </a:gs>
              <a:gs pos="100000">
                <a:srgbClr val="D1C39F"/>
              </a:gs>
            </a:gsLst>
            <a:lin ang="5400000" scaled="0"/>
          </a:gradFill>
          <a:ln w="19050" cmpd="sng">
            <a:solidFill>
              <a:schemeClr val="bg1"/>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itle 4"/>
          <p:cNvSpPr>
            <a:spLocks noGrp="1"/>
          </p:cNvSpPr>
          <p:nvPr>
            <p:ph type="ctrTitle"/>
          </p:nvPr>
        </p:nvSpPr>
        <p:spPr>
          <a:xfrm>
            <a:off x="850900" y="504031"/>
            <a:ext cx="9089390" cy="4536758"/>
          </a:xfrm>
        </p:spPr>
        <p:txBody>
          <a:bodyPr>
            <a:normAutofit/>
          </a:bodyPr>
          <a:lstStyle/>
          <a:p>
            <a:r>
              <a:rPr lang="en-US" sz="3500" b="1" dirty="0" smtClean="0">
                <a:solidFill>
                  <a:srgbClr val="C00000"/>
                </a:solidFill>
                <a:effectLst>
                  <a:outerShdw blurRad="38100" dist="38100" dir="2700000" algn="tl">
                    <a:srgbClr val="000000">
                      <a:alpha val="43137"/>
                    </a:srgbClr>
                  </a:outerShdw>
                </a:effectLst>
                <a:latin typeface="Lucida Bright" pitchFamily="18" charset="0"/>
              </a:rPr>
              <a:t/>
            </a:r>
            <a:br>
              <a:rPr lang="en-US" sz="3500" b="1" dirty="0" smtClean="0">
                <a:solidFill>
                  <a:srgbClr val="C00000"/>
                </a:solidFill>
                <a:effectLst>
                  <a:outerShdw blurRad="38100" dist="38100" dir="2700000" algn="tl">
                    <a:srgbClr val="000000">
                      <a:alpha val="43137"/>
                    </a:srgbClr>
                  </a:outerShdw>
                </a:effectLst>
                <a:latin typeface="Lucida Bright" pitchFamily="18" charset="0"/>
              </a:rPr>
            </a:br>
            <a:r>
              <a:rPr lang="en-US" sz="3500" b="1" dirty="0" smtClean="0">
                <a:solidFill>
                  <a:srgbClr val="C00000"/>
                </a:solidFill>
                <a:effectLst>
                  <a:outerShdw blurRad="38100" dist="38100" dir="2700000" algn="tl">
                    <a:srgbClr val="000000">
                      <a:alpha val="43137"/>
                    </a:srgbClr>
                  </a:outerShdw>
                </a:effectLst>
                <a:latin typeface="Lucida Bright" pitchFamily="18" charset="0"/>
              </a:rPr>
              <a:t>PLEASE  UNDERSTAND THE POINTS GIVEN IN THIS PRESENTATION TO ENABLE YOUR SCHOOL TO HANDLE CHILD SEXUAL ABUSE CASES CORRECTLY. </a:t>
            </a:r>
            <a:r>
              <a:rPr lang="en-US" sz="3500" b="1" dirty="0" smtClean="0">
                <a:solidFill>
                  <a:srgbClr val="C00000"/>
                </a:solidFill>
                <a:effectLst>
                  <a:outerShdw blurRad="38100" dist="38100" dir="2700000" algn="tl">
                    <a:srgbClr val="000000">
                      <a:alpha val="43137"/>
                    </a:srgbClr>
                  </a:outerShdw>
                </a:effectLst>
                <a:latin typeface="Lucida Bright" pitchFamily="18" charset="0"/>
              </a:rPr>
              <a:t/>
            </a:r>
            <a:br>
              <a:rPr lang="en-US" sz="3500" b="1" dirty="0" smtClean="0">
                <a:solidFill>
                  <a:srgbClr val="C00000"/>
                </a:solidFill>
                <a:effectLst>
                  <a:outerShdw blurRad="38100" dist="38100" dir="2700000" algn="tl">
                    <a:srgbClr val="000000">
                      <a:alpha val="43137"/>
                    </a:srgbClr>
                  </a:outerShdw>
                </a:effectLst>
                <a:latin typeface="Lucida Bright" pitchFamily="18" charset="0"/>
              </a:rPr>
            </a:br>
            <a:r>
              <a:rPr lang="en-US" sz="3500" b="1" dirty="0" smtClean="0">
                <a:solidFill>
                  <a:srgbClr val="C00000"/>
                </a:solidFill>
                <a:effectLst>
                  <a:outerShdw blurRad="38100" dist="38100" dir="2700000" algn="tl">
                    <a:srgbClr val="000000">
                      <a:alpha val="43137"/>
                    </a:srgbClr>
                  </a:outerShdw>
                </a:effectLst>
                <a:latin typeface="Lucida Bright" pitchFamily="18" charset="0"/>
                <a:hlinkClick r:id="rId2"/>
              </a:rPr>
              <a:t>swatipopat@podar.org</a:t>
            </a:r>
            <a:r>
              <a:rPr lang="en-US" sz="3500" b="1" dirty="0" smtClean="0">
                <a:solidFill>
                  <a:srgbClr val="C00000"/>
                </a:solidFill>
                <a:effectLst>
                  <a:outerShdw blurRad="38100" dist="38100" dir="2700000" algn="tl">
                    <a:srgbClr val="000000">
                      <a:alpha val="43137"/>
                    </a:srgbClr>
                  </a:outerShdw>
                </a:effectLst>
                <a:latin typeface="Lucida Bright" pitchFamily="18" charset="0"/>
              </a:rPr>
              <a:t> </a:t>
            </a:r>
            <a:endParaRPr lang="en-US" sz="3500" b="1" dirty="0">
              <a:solidFill>
                <a:srgbClr val="C00000"/>
              </a:solidFill>
              <a:effectLst>
                <a:outerShdw blurRad="38100" dist="38100" dir="2700000" algn="tl">
                  <a:srgbClr val="000000">
                    <a:alpha val="43137"/>
                  </a:srgbClr>
                </a:outerShdw>
              </a:effectLst>
              <a:latin typeface="Lucida Bright" pitchFamily="18" charset="0"/>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TotalTime>
  <Words>2441</Words>
  <Application>Microsoft Macintosh PowerPoint</Application>
  <PresentationFormat>Custom</PresentationFormat>
  <Paragraphs>178</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Understanding and dealing with child sexual abuse the sounds of silence </vt:lpstr>
      <vt:lpstr>Why call it sounds of silence?</vt:lpstr>
      <vt:lpstr>PowerPoint Presentation</vt:lpstr>
      <vt:lpstr>So why is child abuse on the rise?</vt:lpstr>
      <vt:lpstr>Who is a child abuser?</vt:lpstr>
      <vt:lpstr>There are many definitions of child sexual abuse</vt:lpstr>
      <vt:lpstr>There are many definitions of child sexual abuse</vt:lpstr>
      <vt:lpstr>Non-contact abuse or "Unsafe Actions" are: </vt:lpstr>
      <vt:lpstr> Myth 1:  Only strangers abuse children sexually </vt:lpstr>
      <vt:lpstr> Myth 2:  only men sexually abuse children</vt:lpstr>
      <vt:lpstr>Myth 3:  Men who sexually abused child are mentally sick or perverted</vt:lpstr>
      <vt:lpstr>Myth 4: Child sexual abuse happens only in poor or problem families</vt:lpstr>
      <vt:lpstr>PowerPoint Presentation</vt:lpstr>
      <vt:lpstr> Myth 6:  Only beautiful or sexually precocious children are abused.</vt:lpstr>
      <vt:lpstr>Myth 7:  Children enjoy being touched sexually, that is the reason they do not report sexual abuse</vt:lpstr>
      <vt:lpstr>Myth 8:  We can tell if a child is sexually abused</vt:lpstr>
      <vt:lpstr>Myth 9:  Child Sexual Abuse can never happen in  one's home.</vt:lpstr>
      <vt:lpstr>Myth 10:  Boys cannot be abused</vt:lpstr>
      <vt:lpstr>Some laws and organisations that we should be aware of -</vt:lpstr>
      <vt:lpstr>Highlights of the 'Protection of Children from Sexual Offences Act 2012': </vt:lpstr>
      <vt:lpstr>Please keep a detailed copy of- </vt:lpstr>
      <vt:lpstr>WHEN A COMPLAINT OF CHILD ABUSE COMES TO YOU, HERE ARE THE STEPS</vt:lpstr>
      <vt:lpstr>WHEN A COMPLAINT OF CHILD ABUSE COMES TO YOU, HERE ARE THE STEPS</vt:lpstr>
      <vt:lpstr>IF BOTH THE ABUSER AND ABUSED ARE CHILDREN-</vt:lpstr>
      <vt:lpstr>FOR MEDIA- BE AWARE OF YOUR RIGHTS</vt:lpstr>
      <vt:lpstr>SOME DO’S AND DON’T IN CHILD SEXUAL  ABUSE CASES</vt:lpstr>
      <vt:lpstr>SOME DO’S AND DON’T IN CHILD SEXUAL ABUSE CASES</vt:lpstr>
      <vt:lpstr>IF A PARENT SAYS WHY ARE YOU CONDUCTING INQUIRY-</vt:lpstr>
      <vt:lpstr>IT IS IMPORTANT THAT SCHOOL DOES NOT SUPPORT THE SUSPECT-</vt:lpstr>
      <vt:lpstr>WHAT HAS PODAR DONE TO EDUCATE KIDS AND PARENTS ABOUT CHILD SEXUAL ABUSE</vt:lpstr>
      <vt:lpstr> Teaching children about GOOD TOUCH - BAD TOUCH through posters and power points</vt:lpstr>
      <vt:lpstr>Reaching out to the community </vt:lpstr>
      <vt:lpstr>Reaching out to the community </vt:lpstr>
      <vt:lpstr> Let touch never become trouble…</vt:lpstr>
      <vt:lpstr>Lip locking a new trouble on the horizon…</vt:lpstr>
      <vt:lpstr> PLEASE  UNDERSTAND THE POINTS GIVEN IN THIS PRESENTATION TO ENABLE YOUR SCHOOL TO HANDLE CHILD SEXUAL ABUSE CASES CORRECTLY.  swatipopat@podar.org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Swati</cp:lastModifiedBy>
  <cp:revision>52</cp:revision>
  <dcterms:created xsi:type="dcterms:W3CDTF">2006-08-16T00:00:00Z</dcterms:created>
  <dcterms:modified xsi:type="dcterms:W3CDTF">2017-08-02T06:59:37Z</dcterms:modified>
</cp:coreProperties>
</file>