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7" r:id="rId5"/>
    <p:sldId id="259" r:id="rId6"/>
    <p:sldId id="260" r:id="rId7"/>
    <p:sldId id="261" r:id="rId8"/>
    <p:sldId id="264" r:id="rId9"/>
    <p:sldId id="265" r:id="rId10"/>
    <p:sldId id="266" r:id="rId11"/>
    <p:sldId id="267" r:id="rId12"/>
    <p:sldId id="268" r:id="rId13"/>
    <p:sldId id="270" r:id="rId14"/>
    <p:sldId id="271" r:id="rId15"/>
    <p:sldId id="272" r:id="rId16"/>
    <p:sldId id="273" r:id="rId17"/>
    <p:sldId id="274" r:id="rId18"/>
    <p:sldId id="286" r:id="rId19"/>
    <p:sldId id="287" r:id="rId20"/>
    <p:sldId id="288" r:id="rId21"/>
    <p:sldId id="289" r:id="rId22"/>
    <p:sldId id="290" r:id="rId23"/>
    <p:sldId id="291" r:id="rId24"/>
    <p:sldId id="292" r:id="rId25"/>
    <p:sldId id="293" r:id="rId26"/>
    <p:sldId id="294" r:id="rId27"/>
    <p:sldId id="295" r:id="rId28"/>
    <p:sldId id="275" r:id="rId29"/>
    <p:sldId id="276" r:id="rId30"/>
    <p:sldId id="277" r:id="rId31"/>
    <p:sldId id="278" r:id="rId32"/>
    <p:sldId id="279" r:id="rId33"/>
    <p:sldId id="280" r:id="rId34"/>
    <p:sldId id="281" r:id="rId35"/>
    <p:sldId id="282" r:id="rId36"/>
    <p:sldId id="28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5809"/>
    <a:srgbClr val="E27C0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24" y="-11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7" Type="http://schemas.openxmlformats.org/officeDocument/2006/relationships/slide" Target="slides/slide34.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r>
              <a:rPr lang="en-US" sz="3200" b="0" strike="noStrike" spc="-1" smtClean="0">
                <a:latin typeface="Arial"/>
              </a:rPr>
              <a:t>Click to edit Master subtitle style</a:t>
            </a: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r>
              <a:rPr lang="en-US" sz="3200" b="0" strike="noStrike" spc="-1" smtClean="0">
                <a:latin typeface="Arial"/>
              </a:rPr>
              <a:t>Click to edit Master subtitle style</a:t>
            </a: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smtClean="0">
                <a:solidFill>
                  <a:srgbClr val="000000"/>
                </a:solidFill>
                <a:latin typeface="Arial"/>
              </a:rPr>
              <a:t>Click to edit Master title style</a:t>
            </a:r>
            <a:endParaRPr lang="en-US" sz="1800" b="0" strike="noStrike" spc="-1">
              <a:solidFill>
                <a:srgbClr val="000000"/>
              </a:solidFill>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pPr lvl="0"/>
            <a:r>
              <a:rPr lang="en-US" sz="1800" b="0" strike="noStrike" spc="-1" smtClean="0">
                <a:solidFill>
                  <a:srgbClr val="000000"/>
                </a:solidFill>
                <a:latin typeface="Arial"/>
              </a:rPr>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79"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81"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83"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84"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8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89"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0"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92"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4"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96"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8"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100"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1"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10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5"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6"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en-US" sz="1800" b="0" strike="noStrike" spc="-1">
              <a:solidFill>
                <a:srgbClr val="000000"/>
              </a:solidFill>
              <a:latin typeface="Arial"/>
            </a:endParaRPr>
          </a:p>
        </p:txBody>
      </p:sp>
      <p:sp>
        <p:nvSpPr>
          <p:cNvPr id="108"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9"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0"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1"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2"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3"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838080" y="2321640"/>
            <a:ext cx="10514880" cy="1145160"/>
          </a:xfrm>
          <a:prstGeom prst="rect">
            <a:avLst/>
          </a:prstGeom>
        </p:spPr>
        <p:txBody>
          <a:bodyPr lIns="0" tIns="0" rIns="0" bIns="0" anchor="ctr">
            <a:noAutofit/>
          </a:bodyPr>
          <a:lstStyle/>
          <a:p>
            <a:pPr algn="ctr"/>
            <a:r>
              <a:rPr lang="en-US" sz="1800" b="0" strike="noStrike" spc="-1">
                <a:solidFill>
                  <a:srgbClr val="000000"/>
                </a:solidFill>
                <a:latin typeface="Arial"/>
              </a:rPr>
              <a:t>Fai clic per modificare il formato del testo del titolo</a:t>
            </a:r>
          </a:p>
        </p:txBody>
      </p:sp>
      <p:sp>
        <p:nvSpPr>
          <p:cNvPr id="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a:solidFill>
                  <a:srgbClr val="000000"/>
                </a:solidFill>
                <a:latin typeface="Arial"/>
              </a:rPr>
              <a:t>Fai clic per modificare il formato del testo del titolo</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a:solidFill>
                  <a:srgbClr val="000000"/>
                </a:solidFill>
                <a:latin typeface="Arial"/>
              </a:rPr>
              <a:t>Fai clic per modificare il formato del testo del titolo</a:t>
            </a:r>
          </a:p>
        </p:txBody>
      </p:sp>
      <p:sp>
        <p:nvSpPr>
          <p:cNvPr id="77"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6.png"/><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7.png"/><Relationship Id="rId1" Type="http://schemas.openxmlformats.org/officeDocument/2006/relationships/vmlDrawing" Target="../drawings/vmlDrawing2.vml"/><Relationship Id="rId2"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Word_Document3.docx"/><Relationship Id="rId4" Type="http://schemas.openxmlformats.org/officeDocument/2006/relationships/image" Target="../media/image18.png"/><Relationship Id="rId1" Type="http://schemas.openxmlformats.org/officeDocument/2006/relationships/vmlDrawing" Target="../drawings/vmlDrawing3.vml"/><Relationship Id="rId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CustomShape 1"/>
          <p:cNvSpPr/>
          <p:nvPr/>
        </p:nvSpPr>
        <p:spPr>
          <a:xfrm>
            <a:off x="159120" y="6178680"/>
            <a:ext cx="11926080" cy="424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GB" sz="1100" b="0" strike="noStrike" spc="-1">
                <a:solidFill>
                  <a:srgbClr val="000000"/>
                </a:solidFill>
                <a:latin typeface="Calibri"/>
                <a:ea typeface="DejaVu Sans"/>
              </a:rPr>
              <a:t>The information and views set out in this document are those of the author(s) and do not necessarily reflect the official opinion of the European Union. Neither the European Union institutions and bodies nor any person acting on their behalf may be held responsible for the use which may be made of the information contained therein.</a:t>
            </a:r>
            <a:endParaRPr lang="en-US" sz="1100" b="0" strike="noStrike" spc="-1">
              <a:latin typeface="Arial"/>
            </a:endParaRPr>
          </a:p>
        </p:txBody>
      </p:sp>
      <p:sp>
        <p:nvSpPr>
          <p:cNvPr id="115" name="CustomShape 2"/>
          <p:cNvSpPr/>
          <p:nvPr/>
        </p:nvSpPr>
        <p:spPr>
          <a:xfrm>
            <a:off x="595274" y="2143116"/>
            <a:ext cx="6881818" cy="128588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90000"/>
              </a:lnSpc>
            </a:pPr>
            <a:r>
              <a:rPr lang="en-IN" sz="4400" b="1" dirty="0" smtClean="0">
                <a:solidFill>
                  <a:srgbClr val="E55809"/>
                </a:solidFill>
              </a:rPr>
              <a:t>STEAM AND </a:t>
            </a:r>
          </a:p>
          <a:p>
            <a:pPr algn="ctr">
              <a:lnSpc>
                <a:spcPct val="90000"/>
              </a:lnSpc>
            </a:pPr>
            <a:r>
              <a:rPr lang="en-IN" sz="4400" b="1" dirty="0" smtClean="0">
                <a:solidFill>
                  <a:srgbClr val="E55809"/>
                </a:solidFill>
              </a:rPr>
              <a:t>DIVERGENT MINDS</a:t>
            </a:r>
          </a:p>
        </p:txBody>
      </p:sp>
      <p:sp>
        <p:nvSpPr>
          <p:cNvPr id="116" name="CustomShape 3"/>
          <p:cNvSpPr/>
          <p:nvPr/>
        </p:nvSpPr>
        <p:spPr>
          <a:xfrm>
            <a:off x="626760" y="1490760"/>
            <a:ext cx="7404120" cy="42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ctr">
              <a:lnSpc>
                <a:spcPct val="90000"/>
              </a:lnSpc>
            </a:pPr>
            <a:r>
              <a:rPr lang="en-US" sz="1800" b="1" strike="noStrike" spc="-1">
                <a:solidFill>
                  <a:srgbClr val="000000"/>
                </a:solidFill>
                <a:latin typeface="Verdana"/>
                <a:ea typeface="Calibri"/>
              </a:rPr>
              <a:t>ProSocial Values Community International Conference</a:t>
            </a:r>
            <a:endParaRPr lang="en-US" sz="1800" b="0" strike="noStrike" spc="-1">
              <a:latin typeface="Arial"/>
            </a:endParaRPr>
          </a:p>
          <a:p>
            <a:pPr algn="ctr">
              <a:lnSpc>
                <a:spcPct val="90000"/>
              </a:lnSpc>
            </a:pPr>
            <a:r>
              <a:rPr lang="en-US" sz="1800" b="1" strike="noStrike" spc="-1">
                <a:solidFill>
                  <a:srgbClr val="000000"/>
                </a:solidFill>
                <a:latin typeface="Verdana"/>
                <a:ea typeface="Calibri"/>
              </a:rPr>
              <a:t>Online Multiplier Event</a:t>
            </a:r>
            <a:endParaRPr lang="en-US" sz="1800" b="0" strike="noStrike" spc="-1">
              <a:latin typeface="Arial"/>
            </a:endParaRPr>
          </a:p>
        </p:txBody>
      </p:sp>
      <p:pic>
        <p:nvPicPr>
          <p:cNvPr id="117" name="Picture 1"/>
          <p:cNvPicPr/>
          <p:nvPr/>
        </p:nvPicPr>
        <p:blipFill>
          <a:blip r:embed="rId2"/>
          <a:stretch/>
        </p:blipFill>
        <p:spPr>
          <a:xfrm>
            <a:off x="2558520" y="5346720"/>
            <a:ext cx="7075080" cy="830880"/>
          </a:xfrm>
          <a:prstGeom prst="rect">
            <a:avLst/>
          </a:prstGeom>
          <a:ln>
            <a:noFill/>
          </a:ln>
        </p:spPr>
      </p:pic>
      <p:sp>
        <p:nvSpPr>
          <p:cNvPr id="118" name="CustomShape 4"/>
          <p:cNvSpPr/>
          <p:nvPr/>
        </p:nvSpPr>
        <p:spPr>
          <a:xfrm>
            <a:off x="1738282" y="3500438"/>
            <a:ext cx="4735832" cy="1537429"/>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r>
              <a:rPr lang="en-US" sz="2200" b="1" dirty="0" smtClean="0"/>
              <a:t>Dr. </a:t>
            </a:r>
            <a:r>
              <a:rPr lang="en-US" sz="2200" b="1" dirty="0" err="1" smtClean="0"/>
              <a:t>Swati</a:t>
            </a:r>
            <a:r>
              <a:rPr lang="en-US" sz="2200" b="1" dirty="0" smtClean="0"/>
              <a:t> </a:t>
            </a:r>
            <a:r>
              <a:rPr lang="en-US" sz="2200" b="1" dirty="0" err="1" smtClean="0"/>
              <a:t>Popat</a:t>
            </a:r>
            <a:r>
              <a:rPr lang="en-US" sz="2200" b="1" dirty="0" smtClean="0"/>
              <a:t> Vats</a:t>
            </a:r>
          </a:p>
          <a:p>
            <a:pPr algn="ctr"/>
            <a:r>
              <a:rPr lang="en-US" dirty="0" smtClean="0"/>
              <a:t>President</a:t>
            </a:r>
          </a:p>
          <a:p>
            <a:pPr algn="ctr"/>
            <a:r>
              <a:rPr lang="en-US" dirty="0" err="1" smtClean="0"/>
              <a:t>Podar</a:t>
            </a:r>
            <a:r>
              <a:rPr lang="en-US" dirty="0" smtClean="0"/>
              <a:t> Education Network</a:t>
            </a:r>
          </a:p>
          <a:p>
            <a:pPr algn="ctr"/>
            <a:r>
              <a:rPr lang="en-US" dirty="0" smtClean="0"/>
              <a:t>Early Childhood Association</a:t>
            </a:r>
          </a:p>
          <a:p>
            <a:pPr algn="ctr"/>
            <a:r>
              <a:rPr lang="en-US" dirty="0" smtClean="0"/>
              <a:t>India </a:t>
            </a:r>
            <a:endParaRPr lang="en-US" dirty="0"/>
          </a:p>
        </p:txBody>
      </p:sp>
      <p:pic>
        <p:nvPicPr>
          <p:cNvPr id="119" name="Picture 2"/>
          <p:cNvPicPr/>
          <p:nvPr/>
        </p:nvPicPr>
        <p:blipFill>
          <a:blip r:embed="rId3"/>
          <a:stretch/>
        </p:blipFill>
        <p:spPr>
          <a:xfrm>
            <a:off x="445680" y="317520"/>
            <a:ext cx="2651040" cy="753120"/>
          </a:xfrm>
          <a:prstGeom prst="rect">
            <a:avLst/>
          </a:prstGeom>
          <a:ln>
            <a:noFill/>
          </a:ln>
        </p:spPr>
      </p:pic>
      <p:pic>
        <p:nvPicPr>
          <p:cNvPr id="120" name="Picture 119"/>
          <p:cNvPicPr/>
          <p:nvPr/>
        </p:nvPicPr>
        <p:blipFill>
          <a:blip r:embed="rId4" cstate="email"/>
          <a:stretch/>
        </p:blipFill>
        <p:spPr>
          <a:xfrm>
            <a:off x="8055720" y="640080"/>
            <a:ext cx="3831480" cy="4718160"/>
          </a:xfrm>
          <a:prstGeom prst="rect">
            <a:avLst/>
          </a:prstGeom>
          <a:ln>
            <a:noFill/>
          </a:ln>
        </p:spPr>
      </p:pic>
      <p:sp>
        <p:nvSpPr>
          <p:cNvPr id="10" name="Rectangle 9"/>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3" name="TextShape 3"/>
          <p:cNvSpPr txBox="1"/>
          <p:nvPr/>
        </p:nvSpPr>
        <p:spPr>
          <a:xfrm>
            <a:off x="1005840" y="1280160"/>
            <a:ext cx="10424160" cy="420624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4" name="Picture 123"/>
          <p:cNvPicPr/>
          <p:nvPr/>
        </p:nvPicPr>
        <p:blipFill>
          <a:blip r:embed="rId2" cstate="email"/>
          <a:stretch/>
        </p:blipFill>
        <p:spPr>
          <a:xfrm>
            <a:off x="731880" y="5356080"/>
            <a:ext cx="10972440" cy="1437840"/>
          </a:xfrm>
          <a:prstGeom prst="rect">
            <a:avLst/>
          </a:prstGeom>
          <a:ln>
            <a:noFill/>
          </a:ln>
        </p:spPr>
      </p:pic>
      <p:sp>
        <p:nvSpPr>
          <p:cNvPr id="6" name="Rectangle 5"/>
          <p:cNvSpPr/>
          <p:nvPr/>
        </p:nvSpPr>
        <p:spPr>
          <a:xfrm>
            <a:off x="952464" y="357166"/>
            <a:ext cx="10501386" cy="830997"/>
          </a:xfrm>
          <a:prstGeom prst="rect">
            <a:avLst/>
          </a:prstGeom>
        </p:spPr>
        <p:txBody>
          <a:bodyPr wrap="square">
            <a:spAutoFit/>
          </a:bodyPr>
          <a:lstStyle/>
          <a:p>
            <a:r>
              <a:rPr lang="en-US" sz="4800" b="1" dirty="0" smtClean="0">
                <a:solidFill>
                  <a:srgbClr val="E55809"/>
                </a:solidFill>
              </a:rPr>
              <a:t>What is S.T.E.A.M? </a:t>
            </a:r>
            <a:endParaRPr lang="en-IN" sz="4800" b="1" dirty="0">
              <a:solidFill>
                <a:srgbClr val="E55809"/>
              </a:solidFill>
            </a:endParaRPr>
          </a:p>
        </p:txBody>
      </p:sp>
      <p:sp>
        <p:nvSpPr>
          <p:cNvPr id="8" name="Rectangle 7"/>
          <p:cNvSpPr/>
          <p:nvPr/>
        </p:nvSpPr>
        <p:spPr>
          <a:xfrm>
            <a:off x="952464" y="1214422"/>
            <a:ext cx="10858576" cy="4698722"/>
          </a:xfrm>
          <a:prstGeom prst="rect">
            <a:avLst/>
          </a:prstGeom>
        </p:spPr>
        <p:txBody>
          <a:bodyPr wrap="square">
            <a:spAutoFit/>
          </a:bodyPr>
          <a:lstStyle/>
          <a:p>
            <a:pPr marL="182563" indent="-182563">
              <a:spcAft>
                <a:spcPts val="2000"/>
              </a:spcAft>
              <a:buFont typeface="Arial" pitchFamily="34" charset="0"/>
              <a:buChar char="•"/>
            </a:pPr>
            <a:r>
              <a:rPr lang="en-US" sz="2700" b="1" dirty="0" smtClean="0"/>
              <a:t> Science </a:t>
            </a:r>
            <a:r>
              <a:rPr lang="en-US" sz="2700" dirty="0" smtClean="0"/>
              <a:t>involves asking questions, exploring, and discovering new things. </a:t>
            </a:r>
          </a:p>
          <a:p>
            <a:pPr marL="182563" indent="-182563">
              <a:spcAft>
                <a:spcPts val="2000"/>
              </a:spcAft>
              <a:buFont typeface="Arial" pitchFamily="34" charset="0"/>
              <a:buChar char="•"/>
            </a:pPr>
            <a:r>
              <a:rPr lang="en-US" sz="2700" b="1" dirty="0" smtClean="0"/>
              <a:t> Technology </a:t>
            </a:r>
            <a:r>
              <a:rPr lang="en-US" sz="2700" dirty="0" smtClean="0"/>
              <a:t>is the use of tools or equipment. They can be simple or complex. </a:t>
            </a:r>
          </a:p>
          <a:p>
            <a:pPr marL="182563" indent="-182563">
              <a:spcAft>
                <a:spcPts val="2000"/>
              </a:spcAft>
              <a:buFont typeface="Arial" pitchFamily="34" charset="0"/>
              <a:buChar char="•"/>
            </a:pPr>
            <a:r>
              <a:rPr lang="en-US" sz="2700" b="1" dirty="0" smtClean="0"/>
              <a:t> Engineering </a:t>
            </a:r>
            <a:r>
              <a:rPr lang="en-US" sz="2700" dirty="0" smtClean="0"/>
              <a:t>is designing and constructing new structures.</a:t>
            </a:r>
          </a:p>
          <a:p>
            <a:pPr marL="182563" indent="-182563">
              <a:spcAft>
                <a:spcPts val="2000"/>
              </a:spcAft>
              <a:buFont typeface="Arial" pitchFamily="34" charset="0"/>
              <a:buChar char="•"/>
            </a:pPr>
            <a:r>
              <a:rPr lang="en-US" sz="2700" b="1" dirty="0" smtClean="0"/>
              <a:t> Art </a:t>
            </a:r>
            <a:r>
              <a:rPr lang="en-US" sz="2700" dirty="0" smtClean="0"/>
              <a:t>is all about emotions, creativity, language.</a:t>
            </a:r>
          </a:p>
          <a:p>
            <a:pPr marL="182563" indent="-182563">
              <a:spcAft>
                <a:spcPts val="2000"/>
              </a:spcAft>
              <a:buFont typeface="Arial" pitchFamily="34" charset="0"/>
              <a:buChar char="•"/>
            </a:pPr>
            <a:r>
              <a:rPr lang="en-US" sz="2700" b="1" dirty="0" smtClean="0"/>
              <a:t> Mathematics </a:t>
            </a:r>
            <a:r>
              <a:rPr lang="en-US" sz="2700" dirty="0" smtClean="0"/>
              <a:t>includes counting, matching, rhythms, and sorting.</a:t>
            </a:r>
          </a:p>
          <a:p>
            <a:pPr marL="182563" indent="-182563">
              <a:spcAft>
                <a:spcPts val="2000"/>
              </a:spcAft>
              <a:buFont typeface="Arial" pitchFamily="34" charset="0"/>
              <a:buChar char="•"/>
            </a:pPr>
            <a:endParaRPr lang="en-US" sz="2700" dirty="0"/>
          </a:p>
        </p:txBody>
      </p:sp>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6" name="Rectangle 5"/>
          <p:cNvSpPr/>
          <p:nvPr/>
        </p:nvSpPr>
        <p:spPr>
          <a:xfrm>
            <a:off x="1023902" y="669177"/>
            <a:ext cx="8858312" cy="830997"/>
          </a:xfrm>
          <a:prstGeom prst="rect">
            <a:avLst/>
          </a:prstGeom>
        </p:spPr>
        <p:txBody>
          <a:bodyPr wrap="square">
            <a:spAutoFit/>
          </a:bodyPr>
          <a:lstStyle/>
          <a:p>
            <a:r>
              <a:rPr lang="en-US" sz="4800" b="1" dirty="0" smtClean="0">
                <a:solidFill>
                  <a:srgbClr val="E55809"/>
                </a:solidFill>
              </a:rPr>
              <a:t>What is divergent thinking?</a:t>
            </a:r>
            <a:endParaRPr lang="en-IN" sz="4800" b="1" dirty="0">
              <a:solidFill>
                <a:srgbClr val="E55809"/>
              </a:solidFill>
            </a:endParaRPr>
          </a:p>
        </p:txBody>
      </p:sp>
      <p:sp>
        <p:nvSpPr>
          <p:cNvPr id="7" name="Rectangle 6"/>
          <p:cNvSpPr/>
          <p:nvPr/>
        </p:nvSpPr>
        <p:spPr>
          <a:xfrm>
            <a:off x="1095340" y="1753217"/>
            <a:ext cx="10429948" cy="3318857"/>
          </a:xfrm>
          <a:prstGeom prst="rect">
            <a:avLst/>
          </a:prstGeom>
        </p:spPr>
        <p:txBody>
          <a:bodyPr wrap="square">
            <a:spAutoFit/>
          </a:bodyPr>
          <a:lstStyle/>
          <a:p>
            <a:pPr marL="182563" indent="-182563">
              <a:spcAft>
                <a:spcPts val="2500"/>
              </a:spcAft>
              <a:buFont typeface="Arial" pitchFamily="34" charset="0"/>
              <a:buChar char="•"/>
            </a:pPr>
            <a:r>
              <a:rPr lang="en-GB" sz="2800" b="1" dirty="0" smtClean="0"/>
              <a:t>Divergent thinking</a:t>
            </a:r>
            <a:r>
              <a:rPr lang="en-GB" sz="2800" dirty="0" smtClean="0"/>
              <a:t> is a thought process or method used to generate creative ideas by exploring many possible solutions. </a:t>
            </a:r>
          </a:p>
          <a:p>
            <a:pPr marL="182563" indent="-182563">
              <a:spcAft>
                <a:spcPts val="2500"/>
              </a:spcAft>
              <a:buFont typeface="Arial" pitchFamily="34" charset="0"/>
              <a:buChar char="•"/>
            </a:pPr>
            <a:r>
              <a:rPr lang="en-GB" sz="2800" dirty="0" smtClean="0"/>
              <a:t>It typically occurs in a spontaneous, free-flowing, "non-linear" manner, such that many ideas </a:t>
            </a:r>
            <a:r>
              <a:rPr lang="en-GB" sz="2800" b="1" dirty="0" smtClean="0"/>
              <a:t>are</a:t>
            </a:r>
            <a:r>
              <a:rPr lang="en-GB" sz="2800" dirty="0" smtClean="0"/>
              <a:t> generated in an emergent cognitive fashion.</a:t>
            </a:r>
          </a:p>
          <a:p>
            <a:pPr marL="182563" indent="-182563">
              <a:spcAft>
                <a:spcPts val="2500"/>
              </a:spcAft>
              <a:buFont typeface="Arial" pitchFamily="34" charset="0"/>
              <a:buChar char="•"/>
            </a:pPr>
            <a:endParaRPr lang="en-US" sz="2800" dirty="0"/>
          </a:p>
        </p:txBody>
      </p:sp>
      <p:sp>
        <p:nvSpPr>
          <p:cNvPr id="8" name="Rectangle 7"/>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6" name="Rectangle 5"/>
          <p:cNvSpPr/>
          <p:nvPr/>
        </p:nvSpPr>
        <p:spPr>
          <a:xfrm>
            <a:off x="1023902" y="504981"/>
            <a:ext cx="10144196" cy="738664"/>
          </a:xfrm>
          <a:prstGeom prst="rect">
            <a:avLst/>
          </a:prstGeom>
        </p:spPr>
        <p:txBody>
          <a:bodyPr wrap="square">
            <a:spAutoFit/>
          </a:bodyPr>
          <a:lstStyle/>
          <a:p>
            <a:r>
              <a:rPr lang="en-GB" sz="4200" b="1" dirty="0" smtClean="0">
                <a:solidFill>
                  <a:srgbClr val="E55809"/>
                </a:solidFill>
              </a:rPr>
              <a:t>Examples of divergent thinking</a:t>
            </a:r>
            <a:r>
              <a:rPr lang="en-GB" sz="4200" dirty="0" smtClean="0">
                <a:solidFill>
                  <a:srgbClr val="E55809"/>
                </a:solidFill>
              </a:rPr>
              <a:t> include: </a:t>
            </a:r>
            <a:endParaRPr lang="en-IN" sz="4200" b="1" dirty="0">
              <a:solidFill>
                <a:srgbClr val="E55809"/>
              </a:solidFill>
            </a:endParaRPr>
          </a:p>
        </p:txBody>
      </p:sp>
      <p:sp>
        <p:nvSpPr>
          <p:cNvPr id="7" name="Rectangle 6"/>
          <p:cNvSpPr/>
          <p:nvPr/>
        </p:nvSpPr>
        <p:spPr>
          <a:xfrm>
            <a:off x="1023902" y="1433675"/>
            <a:ext cx="10644262" cy="3924151"/>
          </a:xfrm>
          <a:prstGeom prst="rect">
            <a:avLst/>
          </a:prstGeom>
        </p:spPr>
        <p:txBody>
          <a:bodyPr wrap="square">
            <a:spAutoFit/>
          </a:bodyPr>
          <a:lstStyle/>
          <a:p>
            <a:pPr>
              <a:spcAft>
                <a:spcPts val="3000"/>
              </a:spcAft>
              <a:buFont typeface="Arial" pitchFamily="34" charset="0"/>
              <a:buChar char="•"/>
            </a:pPr>
            <a:r>
              <a:rPr lang="en-GB" sz="2900" dirty="0" smtClean="0"/>
              <a:t>  Wondering how many ways you can use a fork. </a:t>
            </a:r>
          </a:p>
          <a:p>
            <a:pPr marL="354013" indent="-354013">
              <a:spcAft>
                <a:spcPts val="3000"/>
              </a:spcAft>
              <a:buFont typeface="Arial" pitchFamily="34" charset="0"/>
              <a:buChar char="•"/>
            </a:pPr>
            <a:r>
              <a:rPr lang="en-GB" sz="2900" dirty="0" smtClean="0"/>
              <a:t>Showing a person a photo and asking them to create a caption for the photo. </a:t>
            </a:r>
          </a:p>
          <a:p>
            <a:pPr marL="354013" indent="-354013">
              <a:spcAft>
                <a:spcPts val="3000"/>
              </a:spcAft>
              <a:buFont typeface="Arial" pitchFamily="34" charset="0"/>
              <a:buChar char="•"/>
            </a:pPr>
            <a:r>
              <a:rPr lang="en-GB" sz="2900" dirty="0" smtClean="0"/>
              <a:t>Giving a child a stack of blocks and asking them to see how  many shapes they can create with those blocks.</a:t>
            </a:r>
          </a:p>
          <a:p>
            <a:pPr>
              <a:spcAft>
                <a:spcPts val="3000"/>
              </a:spcAft>
              <a:buFont typeface="Arial" pitchFamily="34" charset="0"/>
              <a:buChar char="•"/>
            </a:pPr>
            <a:endParaRPr lang="en-US" sz="2900" dirty="0"/>
          </a:p>
        </p:txBody>
      </p:sp>
      <p:sp>
        <p:nvSpPr>
          <p:cNvPr id="8" name="Rectangle 7"/>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1523968" y="285728"/>
            <a:ext cx="9487662" cy="738664"/>
          </a:xfrm>
          <a:prstGeom prst="rect">
            <a:avLst/>
          </a:prstGeom>
        </p:spPr>
        <p:txBody>
          <a:bodyPr wrap="none">
            <a:spAutoFit/>
          </a:bodyPr>
          <a:lstStyle/>
          <a:p>
            <a:pPr lvl="0" algn="ctr">
              <a:spcBef>
                <a:spcPct val="0"/>
              </a:spcBef>
              <a:defRPr/>
            </a:pPr>
            <a:r>
              <a:rPr lang="en-US" sz="4200" b="1" dirty="0">
                <a:solidFill>
                  <a:srgbClr val="E55809"/>
                </a:solidFill>
              </a:rPr>
              <a:t>Venn diagrams is Divergent thinking</a:t>
            </a:r>
          </a:p>
        </p:txBody>
      </p:sp>
      <p:pic>
        <p:nvPicPr>
          <p:cNvPr id="8" name="Picture 7" descr="FB_IMG_1517505870040.jpg"/>
          <p:cNvPicPr>
            <a:picLocks noChangeAspect="1"/>
          </p:cNvPicPr>
          <p:nvPr/>
        </p:nvPicPr>
        <p:blipFill>
          <a:blip r:embed="rId3" cstate="email"/>
          <a:stretch>
            <a:fillRect/>
          </a:stretch>
        </p:blipFill>
        <p:spPr>
          <a:xfrm>
            <a:off x="5675028" y="1142984"/>
            <a:ext cx="4442177" cy="4262151"/>
          </a:xfrm>
          <a:prstGeom prst="rect">
            <a:avLst/>
          </a:prstGeom>
          <a:ln w="25400">
            <a:solidFill>
              <a:srgbClr val="333300"/>
            </a:solidFill>
          </a:ln>
        </p:spPr>
      </p:pic>
      <p:pic>
        <p:nvPicPr>
          <p:cNvPr id="9" name="Picture 8" descr="FB_IMG_1517505787938.jpg"/>
          <p:cNvPicPr>
            <a:picLocks noChangeAspect="1"/>
          </p:cNvPicPr>
          <p:nvPr/>
        </p:nvPicPr>
        <p:blipFill>
          <a:blip r:embed="rId4" cstate="email"/>
          <a:stretch>
            <a:fillRect/>
          </a:stretch>
        </p:blipFill>
        <p:spPr>
          <a:xfrm>
            <a:off x="2452662" y="1142985"/>
            <a:ext cx="3071158" cy="4262152"/>
          </a:xfrm>
          <a:prstGeom prst="rect">
            <a:avLst/>
          </a:prstGeom>
          <a:ln w="25400">
            <a:solidFill>
              <a:srgbClr val="333300"/>
            </a:solidFill>
          </a:ln>
        </p:spPr>
      </p:pic>
      <p:sp>
        <p:nvSpPr>
          <p:cNvPr id="10" name="Rectangle 9"/>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2809852" y="2071678"/>
            <a:ext cx="7358114" cy="3293209"/>
          </a:xfrm>
          <a:prstGeom prst="rect">
            <a:avLst/>
          </a:prstGeom>
        </p:spPr>
        <p:txBody>
          <a:bodyPr wrap="square">
            <a:spAutoFit/>
          </a:bodyPr>
          <a:lstStyle/>
          <a:p>
            <a:pPr algn="ctr"/>
            <a:r>
              <a:rPr lang="en-US" sz="5200" b="1" dirty="0" smtClean="0">
                <a:solidFill>
                  <a:srgbClr val="E55809"/>
                </a:solidFill>
              </a:rPr>
              <a:t>PLAY SCHEMAS-PIAGET’S SCHEMAS</a:t>
            </a:r>
          </a:p>
          <a:p>
            <a:pPr algn="ctr"/>
            <a:r>
              <a:rPr lang="en-US" sz="5200" b="1" dirty="0" smtClean="0">
                <a:solidFill>
                  <a:srgbClr val="E55809"/>
                </a:solidFill>
              </a:rPr>
              <a:t>(</a:t>
            </a:r>
            <a:r>
              <a:rPr lang="en-US" sz="5200" b="1" dirty="0" err="1" smtClean="0">
                <a:solidFill>
                  <a:srgbClr val="E55809"/>
                </a:solidFill>
              </a:rPr>
              <a:t>juhi</a:t>
            </a:r>
            <a:r>
              <a:rPr lang="en-US" sz="5200" b="1" dirty="0" smtClean="0">
                <a:solidFill>
                  <a:srgbClr val="E55809"/>
                </a:solidFill>
              </a:rPr>
              <a:t> this is engineering)</a:t>
            </a:r>
            <a:endParaRPr lang="en-IN" sz="5200" b="1" dirty="0">
              <a:solidFill>
                <a:srgbClr val="E55809"/>
              </a:solidFill>
            </a:endParaRPr>
          </a:p>
        </p:txBody>
      </p:sp>
      <p:sp>
        <p:nvSpPr>
          <p:cNvPr id="8" name="Rectangle 7"/>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8" name="Picture 7" descr="6.png"/>
          <p:cNvPicPr>
            <a:picLocks noChangeAspect="1"/>
          </p:cNvPicPr>
          <p:nvPr/>
        </p:nvPicPr>
        <p:blipFill>
          <a:blip r:embed="rId3" cstate="email"/>
          <a:stretch>
            <a:fillRect/>
          </a:stretch>
        </p:blipFill>
        <p:spPr>
          <a:xfrm>
            <a:off x="1666844" y="142852"/>
            <a:ext cx="8786874" cy="5572164"/>
          </a:xfrm>
          <a:prstGeom prst="rect">
            <a:avLst/>
          </a:prstGeom>
          <a:ln w="25400">
            <a:solidFill>
              <a:srgbClr val="333300"/>
            </a:solidFill>
          </a:ln>
        </p:spPr>
      </p:pic>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7" name="Picture 6" descr="7.png"/>
          <p:cNvPicPr>
            <a:picLocks noChangeAspect="1"/>
          </p:cNvPicPr>
          <p:nvPr/>
        </p:nvPicPr>
        <p:blipFill>
          <a:blip r:embed="rId3" cstate="email"/>
          <a:stretch>
            <a:fillRect/>
          </a:stretch>
        </p:blipFill>
        <p:spPr>
          <a:xfrm>
            <a:off x="1595406" y="142852"/>
            <a:ext cx="9001188" cy="5500726"/>
          </a:xfrm>
          <a:prstGeom prst="rect">
            <a:avLst/>
          </a:prstGeom>
          <a:ln w="25400">
            <a:solidFill>
              <a:srgbClr val="333300"/>
            </a:solidFill>
          </a:ln>
        </p:spPr>
      </p:pic>
      <p:sp>
        <p:nvSpPr>
          <p:cNvPr id="8" name="Rectangle 7"/>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8" name="Picture 7" descr="8.png"/>
          <p:cNvPicPr>
            <a:picLocks noChangeAspect="1"/>
          </p:cNvPicPr>
          <p:nvPr/>
        </p:nvPicPr>
        <p:blipFill>
          <a:blip r:embed="rId3" cstate="email"/>
          <a:stretch>
            <a:fillRect/>
          </a:stretch>
        </p:blipFill>
        <p:spPr>
          <a:xfrm>
            <a:off x="1452530" y="142852"/>
            <a:ext cx="8929750" cy="5572164"/>
          </a:xfrm>
          <a:prstGeom prst="rect">
            <a:avLst/>
          </a:prstGeom>
          <a:ln w="25400">
            <a:solidFill>
              <a:srgbClr val="333300"/>
            </a:solidFill>
          </a:ln>
        </p:spPr>
      </p:pic>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9" name="Picture 8" descr="9.png"/>
          <p:cNvPicPr>
            <a:picLocks noChangeAspect="1"/>
          </p:cNvPicPr>
          <p:nvPr/>
        </p:nvPicPr>
        <p:blipFill>
          <a:blip r:embed="rId3" cstate="email"/>
          <a:stretch>
            <a:fillRect/>
          </a:stretch>
        </p:blipFill>
        <p:spPr>
          <a:xfrm>
            <a:off x="1452530" y="109558"/>
            <a:ext cx="9072626" cy="5605458"/>
          </a:xfrm>
          <a:prstGeom prst="rect">
            <a:avLst/>
          </a:prstGeom>
          <a:ln w="25400">
            <a:solidFill>
              <a:srgbClr val="333300"/>
            </a:solidFill>
          </a:ln>
        </p:spPr>
      </p:pic>
      <p:sp>
        <p:nvSpPr>
          <p:cNvPr id="10" name="Rectangle 9"/>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8" name="Picture 7" descr="10.png"/>
          <p:cNvPicPr>
            <a:picLocks noChangeAspect="1"/>
          </p:cNvPicPr>
          <p:nvPr/>
        </p:nvPicPr>
        <p:blipFill>
          <a:blip r:embed="rId3" cstate="email"/>
          <a:stretch>
            <a:fillRect/>
          </a:stretch>
        </p:blipFill>
        <p:spPr>
          <a:xfrm>
            <a:off x="1523968" y="142852"/>
            <a:ext cx="9072626" cy="5534020"/>
          </a:xfrm>
          <a:prstGeom prst="rect">
            <a:avLst/>
          </a:prstGeom>
          <a:ln w="25400">
            <a:solidFill>
              <a:srgbClr val="333300"/>
            </a:solidFill>
          </a:ln>
        </p:spPr>
      </p:pic>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8" name="Picture 7" descr="11.png"/>
          <p:cNvPicPr>
            <a:picLocks noChangeAspect="1"/>
          </p:cNvPicPr>
          <p:nvPr/>
        </p:nvPicPr>
        <p:blipFill>
          <a:blip r:embed="rId3" cstate="email"/>
          <a:stretch>
            <a:fillRect/>
          </a:stretch>
        </p:blipFill>
        <p:spPr>
          <a:xfrm>
            <a:off x="1523968" y="142852"/>
            <a:ext cx="9072626" cy="5572164"/>
          </a:xfrm>
          <a:prstGeom prst="rect">
            <a:avLst/>
          </a:prstGeom>
          <a:ln w="25400">
            <a:solidFill>
              <a:srgbClr val="333300"/>
            </a:solidFill>
          </a:ln>
        </p:spPr>
      </p:pic>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8" name="Picture 7" descr="12.png"/>
          <p:cNvPicPr>
            <a:picLocks noChangeAspect="1"/>
          </p:cNvPicPr>
          <p:nvPr/>
        </p:nvPicPr>
        <p:blipFill>
          <a:blip r:embed="rId3" cstate="email"/>
          <a:stretch>
            <a:fillRect/>
          </a:stretch>
        </p:blipFill>
        <p:spPr>
          <a:xfrm>
            <a:off x="1452530" y="142852"/>
            <a:ext cx="9072626" cy="5500702"/>
          </a:xfrm>
          <a:prstGeom prst="rect">
            <a:avLst/>
          </a:prstGeom>
          <a:ln w="25400">
            <a:solidFill>
              <a:srgbClr val="333300"/>
            </a:solidFill>
          </a:ln>
        </p:spPr>
      </p:pic>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7" name="Picture 6" descr="13.png"/>
          <p:cNvPicPr>
            <a:picLocks noChangeAspect="1"/>
          </p:cNvPicPr>
          <p:nvPr/>
        </p:nvPicPr>
        <p:blipFill>
          <a:blip r:embed="rId3" cstate="email"/>
          <a:stretch>
            <a:fillRect/>
          </a:stretch>
        </p:blipFill>
        <p:spPr>
          <a:xfrm>
            <a:off x="1309654" y="142852"/>
            <a:ext cx="9286940" cy="5500726"/>
          </a:xfrm>
          <a:prstGeom prst="rect">
            <a:avLst/>
          </a:prstGeom>
          <a:ln w="25400">
            <a:solidFill>
              <a:srgbClr val="333300"/>
            </a:solidFill>
          </a:ln>
        </p:spPr>
      </p:pic>
      <p:sp>
        <p:nvSpPr>
          <p:cNvPr id="8" name="Rectangle 7"/>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pic>
        <p:nvPicPr>
          <p:cNvPr id="8" name="Picture 7" descr="14.png"/>
          <p:cNvPicPr>
            <a:picLocks noChangeAspect="1"/>
          </p:cNvPicPr>
          <p:nvPr/>
        </p:nvPicPr>
        <p:blipFill>
          <a:blip r:embed="rId3" cstate="email"/>
          <a:stretch>
            <a:fillRect/>
          </a:stretch>
        </p:blipFill>
        <p:spPr>
          <a:xfrm>
            <a:off x="1238216" y="142852"/>
            <a:ext cx="9429816" cy="5500726"/>
          </a:xfrm>
          <a:prstGeom prst="rect">
            <a:avLst/>
          </a:prstGeom>
          <a:ln w="25400">
            <a:solidFill>
              <a:srgbClr val="333300"/>
            </a:solidFill>
          </a:ln>
        </p:spPr>
      </p:pic>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65611965"/>
              </p:ext>
            </p:extLst>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spid="_x0000_s1025" name="Document" r:id="rId3" imgW="5625893" imgH="1511244" progId="Word.Document.12">
                  <p:embed/>
                </p:oleObj>
              </mc:Choice>
              <mc:Fallback>
                <p:oleObj name="Document" r:id="rId3" imgW="5625893" imgH="1511244"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41537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399505165"/>
              </p:ext>
            </p:extLst>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spid="_x0000_s2049" name="Document" r:id="rId3" imgW="5625893" imgH="1282653" progId="Word.Document.12">
                  <p:embed/>
                </p:oleObj>
              </mc:Choice>
              <mc:Fallback>
                <p:oleObj name="Document" r:id="rId3" imgW="5625893" imgH="1282653"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9703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Suggest challenges- age appropriate</a:t>
            </a:r>
            <a:endParaRPr lang="en-US" dirty="0"/>
          </a:p>
        </p:txBody>
      </p:sp>
      <p:sp>
        <p:nvSpPr>
          <p:cNvPr id="3" name="Content Placeholder 2"/>
          <p:cNvSpPr>
            <a:spLocks noGrp="1"/>
          </p:cNvSpPr>
          <p:nvPr>
            <p:ph idx="4294967295"/>
          </p:nvPr>
        </p:nvSpPr>
        <p:spPr>
          <a:xfrm>
            <a:off x="762000" y="1905000"/>
            <a:ext cx="10668000" cy="4114800"/>
          </a:xfrm>
          <a:prstGeom prst="rect">
            <a:avLst/>
          </a:prstGeom>
        </p:spPr>
        <p:txBody>
          <a:bodyPr>
            <a:normAutofit/>
          </a:bodyPr>
          <a:lstStyle/>
          <a:p>
            <a:pPr marL="0" lvl="0" indent="0">
              <a:buNone/>
            </a:pPr>
            <a:endParaRPr lang="en-US" dirty="0"/>
          </a:p>
          <a:p>
            <a:pPr lvl="0"/>
            <a:r>
              <a:rPr lang="en-US" dirty="0"/>
              <a:t>Right hand and left leg only</a:t>
            </a:r>
          </a:p>
          <a:p>
            <a:pPr lvl="0"/>
            <a:r>
              <a:rPr lang="en-US" dirty="0"/>
              <a:t>Left hand and right leg only</a:t>
            </a:r>
          </a:p>
          <a:p>
            <a:pPr lvl="0"/>
            <a:r>
              <a:rPr lang="en-US" dirty="0"/>
              <a:t>Different kinds of </a:t>
            </a:r>
            <a:r>
              <a:rPr lang="en-US" dirty="0" smtClean="0"/>
              <a:t>grips</a:t>
            </a:r>
          </a:p>
          <a:p>
            <a:r>
              <a:rPr lang="en-US" dirty="0"/>
              <a:t>Add a further challenge by linking up two children with a short length of rope, like mountain climbers, and ask them to reach the top of the island together.  </a:t>
            </a:r>
            <a:r>
              <a:rPr lang="en-US" b="1" dirty="0"/>
              <a:t>This activity would need close adult supervision.</a:t>
            </a:r>
            <a:endParaRPr lang="en-US" dirty="0"/>
          </a:p>
          <a:p>
            <a:pPr lvl="0"/>
            <a:endParaRPr lang="en-US" dirty="0"/>
          </a:p>
          <a:p>
            <a:endParaRPr lang="en-US" dirty="0"/>
          </a:p>
        </p:txBody>
      </p:sp>
    </p:spTree>
    <p:extLst>
      <p:ext uri="{BB962C8B-B14F-4D97-AF65-F5344CB8AC3E}">
        <p14:creationId xmlns:p14="http://schemas.microsoft.com/office/powerpoint/2010/main" val="852451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with jigsaws…</a:t>
            </a:r>
            <a:endParaRPr lang="en-US" dirty="0"/>
          </a:p>
        </p:txBody>
      </p:sp>
      <p:sp>
        <p:nvSpPr>
          <p:cNvPr id="3" name="Content Placeholder 2"/>
          <p:cNvSpPr>
            <a:spLocks noGrp="1"/>
          </p:cNvSpPr>
          <p:nvPr>
            <p:ph idx="4294967295"/>
          </p:nvPr>
        </p:nvSpPr>
        <p:spPr>
          <a:xfrm>
            <a:off x="762000" y="1905000"/>
            <a:ext cx="10668000" cy="4114800"/>
          </a:xfrm>
          <a:prstGeom prst="rect">
            <a:avLst/>
          </a:prstGeom>
        </p:spPr>
        <p:txBody>
          <a:bodyPr>
            <a:normAutofit/>
          </a:bodyPr>
          <a:lstStyle/>
          <a:p>
            <a:r>
              <a:rPr lang="en-US" dirty="0" smtClean="0"/>
              <a:t>with </a:t>
            </a:r>
            <a:r>
              <a:rPr lang="en-US" dirty="0"/>
              <a:t>a greater number of pieces, </a:t>
            </a:r>
            <a:endParaRPr lang="en-US" dirty="0" smtClean="0"/>
          </a:p>
          <a:p>
            <a:r>
              <a:rPr lang="en-US" dirty="0" smtClean="0"/>
              <a:t>physically </a:t>
            </a:r>
            <a:r>
              <a:rPr lang="en-US" dirty="0"/>
              <a:t>smaller pieces, </a:t>
            </a:r>
            <a:endParaRPr lang="en-US" dirty="0" smtClean="0"/>
          </a:p>
          <a:p>
            <a:r>
              <a:rPr lang="en-US" dirty="0" smtClean="0"/>
              <a:t>no </a:t>
            </a:r>
            <a:r>
              <a:rPr lang="en-US" dirty="0"/>
              <a:t>picture to copy</a:t>
            </a:r>
            <a:r>
              <a:rPr lang="en-US" dirty="0" smtClean="0"/>
              <a:t>,</a:t>
            </a:r>
          </a:p>
          <a:p>
            <a:r>
              <a:rPr lang="en-US" dirty="0" smtClean="0"/>
              <a:t> </a:t>
            </a:r>
            <a:r>
              <a:rPr lang="en-US" dirty="0"/>
              <a:t>turn the jigsaw pieces over so shape is the only clue, etc.  </a:t>
            </a:r>
            <a:r>
              <a:rPr lang="en-US" dirty="0" smtClean="0"/>
              <a:t> </a:t>
            </a:r>
          </a:p>
          <a:p>
            <a:r>
              <a:rPr lang="en-US" dirty="0" smtClean="0"/>
              <a:t>Combining </a:t>
            </a:r>
            <a:r>
              <a:rPr lang="en-US" dirty="0"/>
              <a:t>two or more jigsaws’ pieces together can add challenge and mean that the children have to complete more than one puzzle at a time.  </a:t>
            </a:r>
            <a:r>
              <a:rPr lang="en-US" dirty="0" smtClean="0"/>
              <a:t> </a:t>
            </a:r>
            <a:endParaRPr lang="en-US" dirty="0"/>
          </a:p>
        </p:txBody>
      </p:sp>
    </p:spTree>
    <p:extLst>
      <p:ext uri="{BB962C8B-B14F-4D97-AF65-F5344CB8AC3E}">
        <p14:creationId xmlns:p14="http://schemas.microsoft.com/office/powerpoint/2010/main" val="4011771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jigsaws..</a:t>
            </a:r>
            <a:endParaRPr lang="en-US" dirty="0"/>
          </a:p>
        </p:txBody>
      </p:sp>
      <p:sp>
        <p:nvSpPr>
          <p:cNvPr id="3" name="Content Placeholder 2"/>
          <p:cNvSpPr>
            <a:spLocks noGrp="1"/>
          </p:cNvSpPr>
          <p:nvPr>
            <p:ph idx="4294967295"/>
          </p:nvPr>
        </p:nvSpPr>
        <p:spPr>
          <a:xfrm>
            <a:off x="762000" y="1905000"/>
            <a:ext cx="10668000" cy="4114800"/>
          </a:xfrm>
          <a:prstGeom prst="rect">
            <a:avLst/>
          </a:prstGeom>
        </p:spPr>
        <p:txBody>
          <a:bodyPr>
            <a:normAutofit/>
          </a:bodyPr>
          <a:lstStyle/>
          <a:p>
            <a:pPr lvl="0"/>
            <a:r>
              <a:rPr lang="en-US" dirty="0"/>
              <a:t>Give the children a blank piece of paper and ask them to cut it into a particular number of pieces and in particular shapes; e.g. 12 pieces – four squares, four triangles and four rectangles – and then piece it together again.</a:t>
            </a:r>
          </a:p>
          <a:p>
            <a:pPr lvl="0"/>
            <a:r>
              <a:rPr lang="en-US" dirty="0"/>
              <a:t>The above can be repeated but first the children can draw a picture on the paper before cutting it or print out a picture they have taken and make it into jigsaw.</a:t>
            </a:r>
          </a:p>
          <a:p>
            <a:endParaRPr lang="en-US" dirty="0"/>
          </a:p>
        </p:txBody>
      </p:sp>
    </p:spTree>
    <p:extLst>
      <p:ext uri="{BB962C8B-B14F-4D97-AF65-F5344CB8AC3E}">
        <p14:creationId xmlns:p14="http://schemas.microsoft.com/office/powerpoint/2010/main" val="4176883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264579177"/>
              </p:ext>
            </p:extLst>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spid="_x0000_s3073" name="Document" r:id="rId3" imgW="5625893" imgH="4749625" progId="Word.Document.12">
                  <p:embed/>
                </p:oleObj>
              </mc:Choice>
              <mc:Fallback>
                <p:oleObj name="Document" r:id="rId3" imgW="5625893" imgH="4749625"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28201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564147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S.T.E.A.M During story telling…</a:t>
            </a:r>
            <a:endParaRPr lang="en-US" dirty="0"/>
          </a:p>
        </p:txBody>
      </p:sp>
      <p:sp>
        <p:nvSpPr>
          <p:cNvPr id="3" name="Content Placeholder 2"/>
          <p:cNvSpPr>
            <a:spLocks noGrp="1"/>
          </p:cNvSpPr>
          <p:nvPr>
            <p:ph idx="4294967295"/>
          </p:nvPr>
        </p:nvSpPr>
        <p:spPr>
          <a:xfrm>
            <a:off x="609600" y="1600201"/>
            <a:ext cx="10972800" cy="4525963"/>
          </a:xfrm>
          <a:prstGeom prst="rect">
            <a:avLst/>
          </a:prstGeom>
        </p:spPr>
        <p:txBody>
          <a:bodyPr>
            <a:normAutofit/>
          </a:bodyPr>
          <a:lstStyle/>
          <a:p>
            <a:r>
              <a:rPr lang="en-US" dirty="0" smtClean="0"/>
              <a:t>Show a picture or a story- predict what will happen next.</a:t>
            </a:r>
          </a:p>
          <a:p>
            <a:r>
              <a:rPr lang="en-US" dirty="0" smtClean="0"/>
              <a:t>Show a picture and ask them about the sounds and smells that could be experienced by the people in the picture</a:t>
            </a:r>
          </a:p>
          <a:p>
            <a:r>
              <a:rPr lang="en-US" dirty="0" smtClean="0"/>
              <a:t>Goldilocks and the 3 bears- sight, taste, touch, sound , smell </a:t>
            </a:r>
          </a:p>
          <a:p>
            <a:r>
              <a:rPr lang="en-US" dirty="0" smtClean="0"/>
              <a:t>Involve words to do with STEAM- </a:t>
            </a:r>
          </a:p>
          <a:p>
            <a:r>
              <a:rPr lang="en-US" dirty="0" smtClean="0"/>
              <a:t>S- talk about the weather</a:t>
            </a:r>
          </a:p>
          <a:p>
            <a:r>
              <a:rPr lang="en-US" dirty="0" smtClean="0"/>
              <a:t>T- talk about a watch or did not have binoculars</a:t>
            </a:r>
          </a:p>
          <a:p>
            <a:r>
              <a:rPr lang="en-US" dirty="0" smtClean="0"/>
              <a:t>E- describe the building or other structures</a:t>
            </a:r>
          </a:p>
          <a:p>
            <a:r>
              <a:rPr lang="en-US" dirty="0" smtClean="0"/>
              <a:t>A- involve descriptive vocabulary</a:t>
            </a:r>
          </a:p>
          <a:p>
            <a:r>
              <a:rPr lang="en-US" dirty="0" smtClean="0"/>
              <a:t>M- add math, 4 flowers, one wolf, 10 items in the basket</a:t>
            </a:r>
          </a:p>
          <a:p>
            <a:pPr marL="0" indent="0">
              <a:buNone/>
            </a:pPr>
            <a:endParaRPr lang="en-US" dirty="0" smtClean="0"/>
          </a:p>
          <a:p>
            <a:endParaRPr lang="en-US" dirty="0"/>
          </a:p>
        </p:txBody>
      </p:sp>
    </p:spTree>
    <p:extLst>
      <p:ext uri="{BB962C8B-B14F-4D97-AF65-F5344CB8AC3E}">
        <p14:creationId xmlns:p14="http://schemas.microsoft.com/office/powerpoint/2010/main" val="940853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S.T.E.A.M During rhyme sessions</a:t>
            </a:r>
            <a:endParaRPr lang="en-US" dirty="0"/>
          </a:p>
        </p:txBody>
      </p:sp>
      <p:sp>
        <p:nvSpPr>
          <p:cNvPr id="3" name="Content Placeholder 2"/>
          <p:cNvSpPr>
            <a:spLocks noGrp="1"/>
          </p:cNvSpPr>
          <p:nvPr>
            <p:ph idx="4294967295"/>
          </p:nvPr>
        </p:nvSpPr>
        <p:spPr>
          <a:xfrm>
            <a:off x="609600" y="1600201"/>
            <a:ext cx="10972800" cy="4525963"/>
          </a:xfrm>
          <a:prstGeom prst="rect">
            <a:avLst/>
          </a:prstGeom>
        </p:spPr>
        <p:txBody>
          <a:bodyPr/>
          <a:lstStyle/>
          <a:p>
            <a:r>
              <a:rPr lang="en-US" dirty="0" smtClean="0"/>
              <a:t>Water cycle song- S</a:t>
            </a:r>
          </a:p>
          <a:p>
            <a:r>
              <a:rPr lang="en-US" dirty="0" smtClean="0"/>
              <a:t>Song on traffic lights- T</a:t>
            </a:r>
          </a:p>
          <a:p>
            <a:r>
              <a:rPr lang="en-US" dirty="0" smtClean="0"/>
              <a:t>Song on bridges, buildings- E</a:t>
            </a:r>
          </a:p>
          <a:p>
            <a:r>
              <a:rPr lang="en-US" dirty="0" smtClean="0"/>
              <a:t>Songs that talk about words, phrases- A</a:t>
            </a:r>
          </a:p>
          <a:p>
            <a:r>
              <a:rPr lang="en-US" dirty="0" smtClean="0"/>
              <a:t>Songs on shapes, colours, numbers- M</a:t>
            </a:r>
            <a:endParaRPr lang="en-US" dirty="0"/>
          </a:p>
        </p:txBody>
      </p:sp>
    </p:spTree>
    <p:extLst>
      <p:ext uri="{BB962C8B-B14F-4D97-AF65-F5344CB8AC3E}">
        <p14:creationId xmlns:p14="http://schemas.microsoft.com/office/powerpoint/2010/main" val="4290129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smtClean="0"/>
              <a:t>TALK IN S.T.E.A.M</a:t>
            </a:r>
            <a:br>
              <a:rPr lang="en-US" sz="3100" dirty="0" smtClean="0"/>
            </a:br>
            <a:r>
              <a:rPr lang="en-US" sz="2000" dirty="0" smtClean="0"/>
              <a:t>introduce words that help them describe what they see and feel, and don't dumb it down. </a:t>
            </a:r>
            <a:endParaRPr lang="en-US" sz="2000" dirty="0"/>
          </a:p>
        </p:txBody>
      </p:sp>
      <p:sp>
        <p:nvSpPr>
          <p:cNvPr id="3" name="Content Placeholder 2"/>
          <p:cNvSpPr>
            <a:spLocks noGrp="1"/>
          </p:cNvSpPr>
          <p:nvPr>
            <p:ph idx="4294967295"/>
          </p:nvPr>
        </p:nvSpPr>
        <p:spPr>
          <a:xfrm>
            <a:off x="609600" y="1600201"/>
            <a:ext cx="10972800" cy="4525963"/>
          </a:xfrm>
          <a:prstGeom prst="rect">
            <a:avLst/>
          </a:prstGeom>
        </p:spPr>
        <p:txBody>
          <a:bodyPr>
            <a:normAutofit/>
          </a:bodyPr>
          <a:lstStyle/>
          <a:p>
            <a:r>
              <a:rPr lang="en-US" dirty="0" smtClean="0"/>
              <a:t>Speckled</a:t>
            </a:r>
            <a:r>
              <a:rPr lang="en-US" dirty="0"/>
              <a:t>, shiny, bumpy, spongy, thorny, jagged, scaly. </a:t>
            </a:r>
            <a:endParaRPr lang="en-US" dirty="0" smtClean="0"/>
          </a:p>
          <a:p>
            <a:r>
              <a:rPr lang="en-US" u="sng" dirty="0" smtClean="0"/>
              <a:t>Use </a:t>
            </a:r>
            <a:r>
              <a:rPr lang="en-US" u="sng" dirty="0"/>
              <a:t>spatial language that helps kids think more clearly about directions and spatial relationships. </a:t>
            </a:r>
            <a:endParaRPr lang="en-US" u="sng" dirty="0" smtClean="0"/>
          </a:p>
          <a:p>
            <a:r>
              <a:rPr lang="en-US" dirty="0" smtClean="0"/>
              <a:t>Above</a:t>
            </a:r>
            <a:r>
              <a:rPr lang="en-US" dirty="0"/>
              <a:t>, below, between, inside, straight, curved, tiny, huge, thin, thick, edge, side. </a:t>
            </a:r>
            <a:endParaRPr lang="en-US" dirty="0" smtClean="0"/>
          </a:p>
          <a:p>
            <a:r>
              <a:rPr lang="en-US" u="sng" dirty="0" smtClean="0"/>
              <a:t>And </a:t>
            </a:r>
            <a:r>
              <a:rPr lang="en-US" u="sng" dirty="0"/>
              <a:t>call attention to words that describe the movements, processes, and forces they experience. </a:t>
            </a:r>
            <a:endParaRPr lang="en-US" u="sng" dirty="0" smtClean="0"/>
          </a:p>
          <a:p>
            <a:r>
              <a:rPr lang="en-US" dirty="0" smtClean="0"/>
              <a:t>Twist</a:t>
            </a:r>
            <a:r>
              <a:rPr lang="en-US" dirty="0"/>
              <a:t>, sprinkle, rustle, melt, float, sink, current, flow.</a:t>
            </a:r>
          </a:p>
          <a:p>
            <a:endParaRPr lang="en-US" dirty="0"/>
          </a:p>
        </p:txBody>
      </p:sp>
    </p:spTree>
    <p:extLst>
      <p:ext uri="{BB962C8B-B14F-4D97-AF65-F5344CB8AC3E}">
        <p14:creationId xmlns:p14="http://schemas.microsoft.com/office/powerpoint/2010/main" val="1009204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1023902" y="142852"/>
            <a:ext cx="9001503" cy="800219"/>
          </a:xfrm>
          <a:prstGeom prst="rect">
            <a:avLst/>
          </a:prstGeom>
        </p:spPr>
        <p:txBody>
          <a:bodyPr wrap="none">
            <a:spAutoFit/>
          </a:bodyPr>
          <a:lstStyle/>
          <a:p>
            <a:r>
              <a:rPr lang="en-US" sz="4600" b="1" dirty="0" smtClean="0">
                <a:solidFill>
                  <a:srgbClr val="E55809"/>
                </a:solidFill>
              </a:rPr>
              <a:t>S.T.E.A.M During story telling…</a:t>
            </a:r>
            <a:endParaRPr lang="en-IN" sz="4600" b="1" dirty="0">
              <a:solidFill>
                <a:srgbClr val="E55809"/>
              </a:solidFill>
            </a:endParaRPr>
          </a:p>
        </p:txBody>
      </p:sp>
      <p:sp>
        <p:nvSpPr>
          <p:cNvPr id="8" name="Rectangle 7"/>
          <p:cNvSpPr/>
          <p:nvPr/>
        </p:nvSpPr>
        <p:spPr>
          <a:xfrm>
            <a:off x="1023902" y="928670"/>
            <a:ext cx="10287072" cy="5734903"/>
          </a:xfrm>
          <a:prstGeom prst="rect">
            <a:avLst/>
          </a:prstGeom>
        </p:spPr>
        <p:txBody>
          <a:bodyPr wrap="square">
            <a:spAutoFit/>
          </a:bodyPr>
          <a:lstStyle/>
          <a:p>
            <a:pPr marL="182563" indent="-182563">
              <a:spcAft>
                <a:spcPts val="800"/>
              </a:spcAft>
              <a:buFont typeface="Arial" pitchFamily="34" charset="0"/>
              <a:buChar char="•"/>
            </a:pPr>
            <a:r>
              <a:rPr lang="en-US" sz="2500" dirty="0" smtClean="0"/>
              <a:t>  Show a picture or a story- predict what will happen next.</a:t>
            </a:r>
          </a:p>
          <a:p>
            <a:pPr marL="354013" indent="-354013">
              <a:spcAft>
                <a:spcPts val="800"/>
              </a:spcAft>
              <a:buFont typeface="Arial" pitchFamily="34" charset="0"/>
              <a:buChar char="•"/>
            </a:pPr>
            <a:r>
              <a:rPr lang="en-US" sz="2500" dirty="0" smtClean="0"/>
              <a:t>Show a picture and ask them about the sounds and smells that could be experienced by the people in the picture</a:t>
            </a:r>
          </a:p>
          <a:p>
            <a:pPr marL="182563" indent="-182563">
              <a:spcAft>
                <a:spcPts val="800"/>
              </a:spcAft>
              <a:buFont typeface="Arial" pitchFamily="34" charset="0"/>
              <a:buChar char="•"/>
            </a:pPr>
            <a:r>
              <a:rPr lang="en-US" sz="2500" dirty="0" smtClean="0"/>
              <a:t>  Goldilocks and the 3 bears- sight, taste, touch, sound , smell </a:t>
            </a:r>
          </a:p>
          <a:p>
            <a:pPr marL="182563" indent="-182563">
              <a:spcAft>
                <a:spcPts val="800"/>
              </a:spcAft>
              <a:buFont typeface="Arial" pitchFamily="34" charset="0"/>
              <a:buChar char="•"/>
            </a:pPr>
            <a:r>
              <a:rPr lang="en-US" sz="2500" dirty="0" smtClean="0"/>
              <a:t>  Involve words to do with STEAM- </a:t>
            </a:r>
          </a:p>
          <a:p>
            <a:pPr marL="182563" indent="-182563">
              <a:spcAft>
                <a:spcPts val="800"/>
              </a:spcAft>
              <a:buFont typeface="Arial" pitchFamily="34" charset="0"/>
              <a:buChar char="•"/>
            </a:pPr>
            <a:r>
              <a:rPr lang="en-US" sz="2500" dirty="0" smtClean="0"/>
              <a:t>  </a:t>
            </a:r>
            <a:r>
              <a:rPr lang="en-US" sz="2500" b="1" dirty="0" smtClean="0"/>
              <a:t>S</a:t>
            </a:r>
            <a:r>
              <a:rPr lang="en-US" sz="2500" dirty="0" smtClean="0"/>
              <a:t>- talk about the weather</a:t>
            </a:r>
          </a:p>
          <a:p>
            <a:pPr marL="182563" indent="-182563">
              <a:spcAft>
                <a:spcPts val="800"/>
              </a:spcAft>
              <a:buFont typeface="Arial" pitchFamily="34" charset="0"/>
              <a:buChar char="•"/>
            </a:pPr>
            <a:r>
              <a:rPr lang="en-US" sz="2500" dirty="0" smtClean="0"/>
              <a:t>  </a:t>
            </a:r>
            <a:r>
              <a:rPr lang="en-US" sz="2500" b="1" dirty="0" smtClean="0"/>
              <a:t>T</a:t>
            </a:r>
            <a:r>
              <a:rPr lang="en-US" sz="2500" dirty="0" smtClean="0"/>
              <a:t>- talk about a watch or did not have binoculars</a:t>
            </a:r>
          </a:p>
          <a:p>
            <a:pPr marL="182563" indent="-182563">
              <a:spcAft>
                <a:spcPts val="800"/>
              </a:spcAft>
              <a:buFont typeface="Arial" pitchFamily="34" charset="0"/>
              <a:buChar char="•"/>
            </a:pPr>
            <a:r>
              <a:rPr lang="en-US" sz="2500" dirty="0" smtClean="0"/>
              <a:t>  </a:t>
            </a:r>
            <a:r>
              <a:rPr lang="en-US" sz="2500" b="1" dirty="0" smtClean="0"/>
              <a:t>E</a:t>
            </a:r>
            <a:r>
              <a:rPr lang="en-US" sz="2500" dirty="0" smtClean="0"/>
              <a:t>- describe the building or other structures</a:t>
            </a:r>
          </a:p>
          <a:p>
            <a:pPr marL="182563" indent="-182563">
              <a:spcAft>
                <a:spcPts val="800"/>
              </a:spcAft>
              <a:buFont typeface="Arial" pitchFamily="34" charset="0"/>
              <a:buChar char="•"/>
            </a:pPr>
            <a:r>
              <a:rPr lang="en-US" sz="2500" dirty="0" smtClean="0"/>
              <a:t>  </a:t>
            </a:r>
            <a:r>
              <a:rPr lang="en-US" sz="2500" b="1" dirty="0" smtClean="0"/>
              <a:t>A</a:t>
            </a:r>
            <a:r>
              <a:rPr lang="en-US" sz="2500" dirty="0" smtClean="0"/>
              <a:t>- involve descriptive vocabulary</a:t>
            </a:r>
          </a:p>
          <a:p>
            <a:pPr marL="182563" indent="-182563">
              <a:spcAft>
                <a:spcPts val="800"/>
              </a:spcAft>
              <a:buFont typeface="Arial" pitchFamily="34" charset="0"/>
              <a:buChar char="•"/>
            </a:pPr>
            <a:r>
              <a:rPr lang="en-US" sz="2500" dirty="0" smtClean="0"/>
              <a:t>  </a:t>
            </a:r>
            <a:r>
              <a:rPr lang="en-US" sz="2500" b="1" dirty="0" smtClean="0"/>
              <a:t>M</a:t>
            </a:r>
            <a:r>
              <a:rPr lang="en-US" sz="2500" dirty="0" smtClean="0"/>
              <a:t>- add math, 4 flowers, one wolf, 10 items in the basket</a:t>
            </a:r>
          </a:p>
          <a:p>
            <a:pPr>
              <a:spcAft>
                <a:spcPts val="800"/>
              </a:spcAft>
              <a:buFont typeface="Arial" pitchFamily="34" charset="0"/>
              <a:buChar char="•"/>
            </a:pPr>
            <a:endParaRPr lang="en-US" sz="2500" dirty="0" smtClean="0"/>
          </a:p>
          <a:p>
            <a:pPr>
              <a:spcAft>
                <a:spcPts val="800"/>
              </a:spcAft>
              <a:buFont typeface="Arial" pitchFamily="34" charset="0"/>
              <a:buChar char="•"/>
            </a:pPr>
            <a:endParaRPr lang="en-US" sz="2500" dirty="0"/>
          </a:p>
        </p:txBody>
      </p:sp>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6" name="Rectangle 5"/>
          <p:cNvSpPr/>
          <p:nvPr/>
        </p:nvSpPr>
        <p:spPr>
          <a:xfrm>
            <a:off x="1166778" y="571480"/>
            <a:ext cx="9944454" cy="830997"/>
          </a:xfrm>
          <a:prstGeom prst="rect">
            <a:avLst/>
          </a:prstGeom>
        </p:spPr>
        <p:txBody>
          <a:bodyPr wrap="none">
            <a:spAutoFit/>
          </a:bodyPr>
          <a:lstStyle/>
          <a:p>
            <a:r>
              <a:rPr lang="en-US" sz="4800" b="1" dirty="0" smtClean="0">
                <a:solidFill>
                  <a:srgbClr val="E55809"/>
                </a:solidFill>
              </a:rPr>
              <a:t>S.T.E.A.M During rhyme sessions</a:t>
            </a:r>
            <a:endParaRPr lang="en-IN" sz="4800" b="1" dirty="0">
              <a:solidFill>
                <a:srgbClr val="E55809"/>
              </a:solidFill>
            </a:endParaRPr>
          </a:p>
        </p:txBody>
      </p:sp>
      <p:sp>
        <p:nvSpPr>
          <p:cNvPr id="7" name="Rectangle 6"/>
          <p:cNvSpPr/>
          <p:nvPr/>
        </p:nvSpPr>
        <p:spPr>
          <a:xfrm>
            <a:off x="1238216" y="1500174"/>
            <a:ext cx="9787006" cy="3580467"/>
          </a:xfrm>
          <a:prstGeom prst="rect">
            <a:avLst/>
          </a:prstGeom>
        </p:spPr>
        <p:txBody>
          <a:bodyPr wrap="square">
            <a:spAutoFit/>
          </a:bodyPr>
          <a:lstStyle/>
          <a:p>
            <a:pPr>
              <a:spcAft>
                <a:spcPts val="2000"/>
              </a:spcAft>
              <a:buFont typeface="Arial" pitchFamily="34" charset="0"/>
              <a:buChar char="•"/>
            </a:pPr>
            <a:r>
              <a:rPr lang="en-US" sz="3200" dirty="0" smtClean="0"/>
              <a:t>  Water cycle song- </a:t>
            </a:r>
            <a:r>
              <a:rPr lang="en-US" sz="3200" b="1" dirty="0" smtClean="0"/>
              <a:t>S</a:t>
            </a:r>
          </a:p>
          <a:p>
            <a:pPr>
              <a:spcAft>
                <a:spcPts val="2000"/>
              </a:spcAft>
              <a:buFont typeface="Arial" pitchFamily="34" charset="0"/>
              <a:buChar char="•"/>
            </a:pPr>
            <a:r>
              <a:rPr lang="en-US" sz="3200" dirty="0" smtClean="0"/>
              <a:t>  Song on traffic lights- </a:t>
            </a:r>
            <a:r>
              <a:rPr lang="en-US" sz="3200" b="1" dirty="0" smtClean="0"/>
              <a:t>T</a:t>
            </a:r>
          </a:p>
          <a:p>
            <a:pPr>
              <a:spcAft>
                <a:spcPts val="2000"/>
              </a:spcAft>
              <a:buFont typeface="Arial" pitchFamily="34" charset="0"/>
              <a:buChar char="•"/>
            </a:pPr>
            <a:r>
              <a:rPr lang="en-US" sz="3200" dirty="0" smtClean="0"/>
              <a:t>  Song on bridges, buildings- </a:t>
            </a:r>
            <a:r>
              <a:rPr lang="en-US" sz="3200" b="1" dirty="0" smtClean="0"/>
              <a:t>E</a:t>
            </a:r>
          </a:p>
          <a:p>
            <a:pPr>
              <a:spcAft>
                <a:spcPts val="2000"/>
              </a:spcAft>
              <a:buFont typeface="Arial" pitchFamily="34" charset="0"/>
              <a:buChar char="•"/>
            </a:pPr>
            <a:r>
              <a:rPr lang="en-US" sz="3200" dirty="0" smtClean="0"/>
              <a:t>  Songs that talk about words, phrases- </a:t>
            </a:r>
            <a:r>
              <a:rPr lang="en-US" sz="3200" b="1" dirty="0" smtClean="0"/>
              <a:t>A</a:t>
            </a:r>
          </a:p>
          <a:p>
            <a:pPr>
              <a:spcAft>
                <a:spcPts val="2000"/>
              </a:spcAft>
              <a:buFont typeface="Arial" pitchFamily="34" charset="0"/>
              <a:buChar char="•"/>
            </a:pPr>
            <a:r>
              <a:rPr lang="en-US" sz="3200" dirty="0" smtClean="0"/>
              <a:t>  Songs on shapes, </a:t>
            </a:r>
            <a:r>
              <a:rPr lang="en-US" sz="3200" dirty="0" err="1" smtClean="0"/>
              <a:t>colours</a:t>
            </a:r>
            <a:r>
              <a:rPr lang="en-US" sz="3200" dirty="0" smtClean="0"/>
              <a:t>, numbers- </a:t>
            </a:r>
            <a:r>
              <a:rPr lang="en-US" sz="3200" b="1" dirty="0" smtClean="0"/>
              <a:t>M</a:t>
            </a:r>
            <a:endParaRPr lang="en-US" sz="3200" b="1" dirty="0"/>
          </a:p>
        </p:txBody>
      </p:sp>
      <p:sp>
        <p:nvSpPr>
          <p:cNvPr id="8" name="Rectangle 7"/>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1023902" y="142852"/>
            <a:ext cx="10858576" cy="1692771"/>
          </a:xfrm>
          <a:prstGeom prst="rect">
            <a:avLst/>
          </a:prstGeom>
        </p:spPr>
        <p:txBody>
          <a:bodyPr wrap="square">
            <a:spAutoFit/>
          </a:bodyPr>
          <a:lstStyle/>
          <a:p>
            <a:r>
              <a:rPr lang="en-US" sz="4800" b="1" dirty="0" smtClean="0">
                <a:solidFill>
                  <a:srgbClr val="E55809"/>
                </a:solidFill>
              </a:rPr>
              <a:t>TALK IN S.T.E.A.M</a:t>
            </a:r>
            <a:r>
              <a:rPr lang="en-US" sz="4400" b="1" dirty="0" smtClean="0">
                <a:solidFill>
                  <a:srgbClr val="E55809"/>
                </a:solidFill>
              </a:rPr>
              <a:t/>
            </a:r>
            <a:br>
              <a:rPr lang="en-US" sz="4400" b="1" dirty="0" smtClean="0">
                <a:solidFill>
                  <a:srgbClr val="E55809"/>
                </a:solidFill>
              </a:rPr>
            </a:br>
            <a:r>
              <a:rPr lang="en-US" sz="2800" b="1" dirty="0" smtClean="0">
                <a:solidFill>
                  <a:srgbClr val="E55809"/>
                </a:solidFill>
              </a:rPr>
              <a:t>introduce words that help them describe what they see and feel, and don't dumb it down. </a:t>
            </a:r>
            <a:endParaRPr lang="en-IN" sz="3200" b="1" dirty="0">
              <a:solidFill>
                <a:srgbClr val="E55809"/>
              </a:solidFill>
            </a:endParaRPr>
          </a:p>
        </p:txBody>
      </p:sp>
      <p:sp>
        <p:nvSpPr>
          <p:cNvPr id="8" name="Content Placeholder 2"/>
          <p:cNvSpPr txBox="1">
            <a:spLocks/>
          </p:cNvSpPr>
          <p:nvPr/>
        </p:nvSpPr>
        <p:spPr>
          <a:xfrm>
            <a:off x="1095340" y="1857364"/>
            <a:ext cx="10429948" cy="4525963"/>
          </a:xfrm>
          <a:prstGeom prst="rect">
            <a:avLst/>
          </a:prstGeom>
        </p:spPr>
        <p:txBody>
          <a:bodyPr>
            <a:normAutofit/>
          </a:bodyPr>
          <a:lstStyle/>
          <a:p>
            <a:pPr marL="182563" marR="0" lvl="0" indent="-182563" defTabSz="914400" eaLnBrk="1" fontAlgn="auto" latinLnBrk="0" hangingPunct="1">
              <a:lnSpc>
                <a:spcPct val="100000"/>
              </a:lnSpc>
              <a:spcBef>
                <a:spcPts val="0"/>
              </a:spcBef>
              <a:spcAft>
                <a:spcPts val="800"/>
              </a:spcAft>
              <a:buClrTx/>
              <a:buSzTx/>
              <a:buFont typeface="Arial" pitchFamily="34" charset="0"/>
              <a:buChar char="•"/>
              <a:tabLst/>
              <a:defRPr/>
            </a:pPr>
            <a:r>
              <a:rPr kumimoji="0" lang="en-US" sz="2500" b="0" i="0" u="none" strike="noStrike" kern="0" cap="none" spc="0" normalizeH="0" baseline="0" noProof="0" dirty="0" smtClean="0">
                <a:ln>
                  <a:noFill/>
                </a:ln>
                <a:solidFill>
                  <a:sysClr val="windowText" lastClr="000000"/>
                </a:solidFill>
                <a:effectLst/>
                <a:uLnTx/>
                <a:uFillTx/>
              </a:rPr>
              <a:t>  Speckled, shiny, bumpy, spongy, thorny, jagged, scaly. </a:t>
            </a:r>
          </a:p>
          <a:p>
            <a:pPr marL="354013" marR="0" lvl="0" indent="-354013" defTabSz="914400" eaLnBrk="1" fontAlgn="auto" latinLnBrk="0" hangingPunct="1">
              <a:lnSpc>
                <a:spcPct val="100000"/>
              </a:lnSpc>
              <a:spcBef>
                <a:spcPts val="0"/>
              </a:spcBef>
              <a:spcAft>
                <a:spcPts val="800"/>
              </a:spcAft>
              <a:buClrTx/>
              <a:buSzTx/>
              <a:buFont typeface="Arial" pitchFamily="34" charset="0"/>
              <a:buChar char="•"/>
              <a:tabLst/>
              <a:defRPr/>
            </a:pPr>
            <a:r>
              <a:rPr kumimoji="0" lang="en-US" sz="2500" b="0" i="0" u="sng" strike="noStrike" kern="0" cap="none" spc="0" normalizeH="0" baseline="0" noProof="0" dirty="0" smtClean="0">
                <a:ln>
                  <a:noFill/>
                </a:ln>
                <a:solidFill>
                  <a:sysClr val="windowText" lastClr="000000"/>
                </a:solidFill>
                <a:effectLst/>
                <a:uLnTx/>
                <a:uFillTx/>
              </a:rPr>
              <a:t>Use spatial language that helps kids think more clearly about directions and spatial relationships. </a:t>
            </a:r>
          </a:p>
          <a:p>
            <a:pPr marL="354013" marR="0" lvl="0" indent="-354013" defTabSz="914400" eaLnBrk="1" fontAlgn="auto" latinLnBrk="0" hangingPunct="1">
              <a:lnSpc>
                <a:spcPct val="100000"/>
              </a:lnSpc>
              <a:spcBef>
                <a:spcPts val="0"/>
              </a:spcBef>
              <a:spcAft>
                <a:spcPts val="800"/>
              </a:spcAft>
              <a:buClrTx/>
              <a:buSzTx/>
              <a:buFont typeface="Arial" pitchFamily="34" charset="0"/>
              <a:buChar char="•"/>
              <a:tabLst/>
              <a:defRPr/>
            </a:pPr>
            <a:r>
              <a:rPr kumimoji="0" lang="en-US" sz="2500" b="0" i="0" u="none" strike="noStrike" kern="0" cap="none" spc="0" normalizeH="0" baseline="0" noProof="0" dirty="0" smtClean="0">
                <a:ln>
                  <a:noFill/>
                </a:ln>
                <a:solidFill>
                  <a:sysClr val="windowText" lastClr="000000"/>
                </a:solidFill>
                <a:effectLst/>
                <a:uLnTx/>
                <a:uFillTx/>
              </a:rPr>
              <a:t>Above, below, between, inside, straight, curved, tiny, huge, thin, thick, edge, side. </a:t>
            </a:r>
          </a:p>
          <a:p>
            <a:pPr marL="354013" marR="0" lvl="0" indent="-354013" defTabSz="914400" eaLnBrk="1" fontAlgn="auto" latinLnBrk="0" hangingPunct="1">
              <a:lnSpc>
                <a:spcPct val="100000"/>
              </a:lnSpc>
              <a:spcBef>
                <a:spcPts val="0"/>
              </a:spcBef>
              <a:spcAft>
                <a:spcPts val="800"/>
              </a:spcAft>
              <a:buClrTx/>
              <a:buSzTx/>
              <a:buFont typeface="Arial" pitchFamily="34" charset="0"/>
              <a:buChar char="•"/>
              <a:tabLst/>
              <a:defRPr/>
            </a:pPr>
            <a:r>
              <a:rPr kumimoji="0" lang="en-US" sz="2500" b="0" i="0" u="sng" strike="noStrike" kern="0" cap="none" spc="0" normalizeH="0" baseline="0" noProof="0" dirty="0" smtClean="0">
                <a:ln>
                  <a:noFill/>
                </a:ln>
                <a:solidFill>
                  <a:sysClr val="windowText" lastClr="000000"/>
                </a:solidFill>
                <a:effectLst/>
                <a:uLnTx/>
                <a:uFillTx/>
              </a:rPr>
              <a:t>And call attention to words that describe the movements, processes, and forces they experience. </a:t>
            </a:r>
          </a:p>
          <a:p>
            <a:pPr marL="182563" marR="0" lvl="0" indent="-182563" defTabSz="914400" eaLnBrk="1" fontAlgn="auto" latinLnBrk="0" hangingPunct="1">
              <a:lnSpc>
                <a:spcPct val="100000"/>
              </a:lnSpc>
              <a:spcBef>
                <a:spcPts val="0"/>
              </a:spcBef>
              <a:spcAft>
                <a:spcPts val="800"/>
              </a:spcAft>
              <a:buClrTx/>
              <a:buSzTx/>
              <a:buFont typeface="Arial" pitchFamily="34" charset="0"/>
              <a:buChar char="•"/>
              <a:tabLst/>
              <a:defRPr/>
            </a:pPr>
            <a:r>
              <a:rPr kumimoji="0" lang="en-US" sz="2500" b="0" i="0" u="none" strike="noStrike" kern="0" cap="none" spc="0" normalizeH="0" baseline="0" noProof="0" dirty="0" smtClean="0">
                <a:ln>
                  <a:noFill/>
                </a:ln>
                <a:solidFill>
                  <a:sysClr val="windowText" lastClr="000000"/>
                </a:solidFill>
                <a:effectLst/>
                <a:uLnTx/>
                <a:uFillTx/>
              </a:rPr>
              <a:t>  Twist, sprinkle, rustle, melt, float, sink, current, flow.</a:t>
            </a:r>
          </a:p>
          <a:p>
            <a:pPr marL="182563" marR="0" lvl="0" indent="-182563" defTabSz="914400" eaLnBrk="1" fontAlgn="auto" latinLnBrk="0" hangingPunct="1">
              <a:lnSpc>
                <a:spcPct val="100000"/>
              </a:lnSpc>
              <a:spcBef>
                <a:spcPts val="0"/>
              </a:spcBef>
              <a:spcAft>
                <a:spcPts val="800"/>
              </a:spcAft>
              <a:buClrTx/>
              <a:buSzTx/>
              <a:buFont typeface="Arial" pitchFamily="34" charset="0"/>
              <a:buChar char="•"/>
              <a:tabLst/>
              <a:defRPr/>
            </a:pPr>
            <a:endParaRPr kumimoji="0" lang="en-US" sz="2500" b="0" i="0" u="none" strike="noStrike" kern="0" cap="none" spc="0" normalizeH="0" baseline="0" noProof="0" dirty="0">
              <a:ln>
                <a:noFill/>
              </a:ln>
              <a:solidFill>
                <a:sysClr val="windowText" lastClr="000000"/>
              </a:solidFill>
              <a:effectLst/>
              <a:uLnTx/>
              <a:uFillTx/>
            </a:endParaRPr>
          </a:p>
        </p:txBody>
      </p:sp>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1309654" y="928670"/>
            <a:ext cx="9751003" cy="738664"/>
          </a:xfrm>
          <a:prstGeom prst="rect">
            <a:avLst/>
          </a:prstGeom>
        </p:spPr>
        <p:txBody>
          <a:bodyPr wrap="none">
            <a:spAutoFit/>
          </a:bodyPr>
          <a:lstStyle/>
          <a:p>
            <a:r>
              <a:rPr lang="en-US" sz="4200" b="1" dirty="0" smtClean="0">
                <a:solidFill>
                  <a:srgbClr val="E55809"/>
                </a:solidFill>
              </a:rPr>
              <a:t>S.T.E.A.M is COGNITIVE FLEXIBILITY</a:t>
            </a:r>
            <a:endParaRPr lang="en-IN" sz="4200" b="1" dirty="0">
              <a:solidFill>
                <a:srgbClr val="E55809"/>
              </a:solidFill>
            </a:endParaRPr>
          </a:p>
        </p:txBody>
      </p:sp>
      <p:sp>
        <p:nvSpPr>
          <p:cNvPr id="8" name="Rectangle 7"/>
          <p:cNvSpPr/>
          <p:nvPr/>
        </p:nvSpPr>
        <p:spPr>
          <a:xfrm>
            <a:off x="1381092" y="1785926"/>
            <a:ext cx="9929882" cy="2887970"/>
          </a:xfrm>
          <a:prstGeom prst="rect">
            <a:avLst/>
          </a:prstGeom>
        </p:spPr>
        <p:txBody>
          <a:bodyPr wrap="square">
            <a:spAutoFit/>
          </a:bodyPr>
          <a:lstStyle/>
          <a:p>
            <a:pPr marL="268288" indent="-268288">
              <a:spcAft>
                <a:spcPts val="2500"/>
              </a:spcAft>
              <a:buFont typeface="Arial" pitchFamily="34" charset="0"/>
              <a:buChar char="•"/>
              <a:tabLst>
                <a:tab pos="182563" algn="l"/>
              </a:tabLst>
            </a:pPr>
            <a:r>
              <a:rPr lang="en-US" sz="2800" dirty="0" smtClean="0"/>
              <a:t> When we involve steam in our teaching-learning plans, we are training young brains for cognitive flexibility. </a:t>
            </a:r>
          </a:p>
          <a:p>
            <a:pPr marL="268288" indent="-268288">
              <a:spcAft>
                <a:spcPts val="2500"/>
              </a:spcAft>
              <a:buFont typeface="Arial" pitchFamily="34" charset="0"/>
              <a:buChar char="•"/>
              <a:tabLst>
                <a:tab pos="182563" algn="l"/>
              </a:tabLst>
            </a:pPr>
            <a:r>
              <a:rPr lang="en-US" sz="2800" dirty="0" smtClean="0"/>
              <a:t> The brain has to adapt to looking at the same thing but differently . </a:t>
            </a:r>
          </a:p>
          <a:p>
            <a:pPr marL="268288" indent="-268288">
              <a:spcAft>
                <a:spcPts val="2500"/>
              </a:spcAft>
              <a:buFont typeface="Arial" pitchFamily="34" charset="0"/>
              <a:buChar char="•"/>
              <a:tabLst>
                <a:tab pos="182563" algn="l"/>
              </a:tabLst>
            </a:pPr>
            <a:r>
              <a:rPr lang="en-US" sz="2800" dirty="0" smtClean="0"/>
              <a:t> At a higher level steam it is about divergent thinking   </a:t>
            </a:r>
          </a:p>
        </p:txBody>
      </p:sp>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2238348" y="1285860"/>
            <a:ext cx="7643866" cy="1754326"/>
          </a:xfrm>
          <a:prstGeom prst="rect">
            <a:avLst/>
          </a:prstGeom>
        </p:spPr>
        <p:txBody>
          <a:bodyPr wrap="square">
            <a:spAutoFit/>
          </a:bodyPr>
          <a:lstStyle/>
          <a:p>
            <a:pPr algn="ctr"/>
            <a:r>
              <a:rPr lang="en-US" sz="5400" b="1" dirty="0" smtClean="0">
                <a:solidFill>
                  <a:srgbClr val="E55809"/>
                </a:solidFill>
              </a:rPr>
              <a:t>Froebel the father of Kindergarten</a:t>
            </a:r>
            <a:endParaRPr lang="en-IN" sz="5400" b="1" dirty="0">
              <a:solidFill>
                <a:srgbClr val="E55809"/>
              </a:solidFill>
            </a:endParaRPr>
          </a:p>
        </p:txBody>
      </p:sp>
      <p:sp>
        <p:nvSpPr>
          <p:cNvPr id="8" name="Rectangle 7"/>
          <p:cNvSpPr/>
          <p:nvPr/>
        </p:nvSpPr>
        <p:spPr>
          <a:xfrm>
            <a:off x="3048000" y="3071810"/>
            <a:ext cx="6096000" cy="954107"/>
          </a:xfrm>
          <a:prstGeom prst="rect">
            <a:avLst/>
          </a:prstGeom>
        </p:spPr>
        <p:txBody>
          <a:bodyPr>
            <a:spAutoFit/>
          </a:bodyPr>
          <a:lstStyle/>
          <a:p>
            <a:pPr algn="ctr"/>
            <a:r>
              <a:rPr lang="en-US" sz="2800" b="1" dirty="0" smtClean="0"/>
              <a:t>Promoted divergent thinking in the 3 ways his ‘gifts’ were used</a:t>
            </a:r>
            <a:r>
              <a:rPr lang="mr-IN" sz="2800" b="1" dirty="0" smtClean="0"/>
              <a:t>…</a:t>
            </a:r>
            <a:endParaRPr lang="en-US" sz="2800" b="1" dirty="0"/>
          </a:p>
        </p:txBody>
      </p:sp>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8" name="Rectangle 7"/>
          <p:cNvSpPr/>
          <p:nvPr/>
        </p:nvSpPr>
        <p:spPr>
          <a:xfrm>
            <a:off x="952464" y="428604"/>
            <a:ext cx="10538334" cy="646331"/>
          </a:xfrm>
          <a:prstGeom prst="rect">
            <a:avLst/>
          </a:prstGeom>
        </p:spPr>
        <p:txBody>
          <a:bodyPr wrap="none">
            <a:spAutoFit/>
          </a:bodyPr>
          <a:lstStyle/>
          <a:p>
            <a:r>
              <a:rPr lang="en-IN" sz="3600" b="1" dirty="0" smtClean="0">
                <a:solidFill>
                  <a:srgbClr val="E55809"/>
                </a:solidFill>
              </a:rPr>
              <a:t>FROEBEL Gift Five: Cubes &amp; Triangular Prisms</a:t>
            </a:r>
            <a:endParaRPr lang="en-IN" sz="3600" dirty="0">
              <a:solidFill>
                <a:srgbClr val="E55809"/>
              </a:solidFill>
            </a:endParaRPr>
          </a:p>
        </p:txBody>
      </p:sp>
      <p:pic>
        <p:nvPicPr>
          <p:cNvPr id="9" name="Picture 2" descr="C:\Users\acer\Desktop\Froebel Gifts toys\IMG_8431.JPG"/>
          <p:cNvPicPr>
            <a:picLocks noChangeAspect="1" noChangeArrowheads="1"/>
          </p:cNvPicPr>
          <p:nvPr/>
        </p:nvPicPr>
        <p:blipFill>
          <a:blip r:embed="rId3" cstate="email"/>
          <a:srcRect/>
          <a:stretch>
            <a:fillRect/>
          </a:stretch>
        </p:blipFill>
        <p:spPr bwMode="auto">
          <a:xfrm rot="5400000">
            <a:off x="5991147" y="1538197"/>
            <a:ext cx="4143406" cy="3495851"/>
          </a:xfrm>
          <a:prstGeom prst="rect">
            <a:avLst/>
          </a:prstGeom>
          <a:noFill/>
          <a:ln w="25400">
            <a:solidFill>
              <a:srgbClr val="333300"/>
            </a:solidFill>
          </a:ln>
        </p:spPr>
      </p:pic>
      <p:pic>
        <p:nvPicPr>
          <p:cNvPr id="10" name="Picture 9"/>
          <p:cNvPicPr>
            <a:picLocks noChangeAspect="1"/>
          </p:cNvPicPr>
          <p:nvPr/>
        </p:nvPicPr>
        <p:blipFill>
          <a:blip r:embed="rId4" cstate="email"/>
          <a:stretch>
            <a:fillRect/>
          </a:stretch>
        </p:blipFill>
        <p:spPr>
          <a:xfrm>
            <a:off x="1952596" y="1214419"/>
            <a:ext cx="4494663" cy="4143404"/>
          </a:xfrm>
          <a:prstGeom prst="rect">
            <a:avLst/>
          </a:prstGeom>
          <a:ln w="25400">
            <a:solidFill>
              <a:srgbClr val="333300"/>
            </a:solidFill>
          </a:ln>
        </p:spPr>
      </p:pic>
      <p:sp>
        <p:nvSpPr>
          <p:cNvPr id="11" name="Rectangle 10"/>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2622799" y="6470"/>
            <a:ext cx="7330853" cy="677108"/>
          </a:xfrm>
          <a:prstGeom prst="rect">
            <a:avLst/>
          </a:prstGeom>
        </p:spPr>
        <p:txBody>
          <a:bodyPr wrap="none">
            <a:spAutoFit/>
          </a:bodyPr>
          <a:lstStyle/>
          <a:p>
            <a:r>
              <a:rPr lang="en-US" sz="3800" b="1" dirty="0" smtClean="0">
                <a:solidFill>
                  <a:srgbClr val="E55809"/>
                </a:solidFill>
              </a:rPr>
              <a:t>Observe - Understand - Design</a:t>
            </a:r>
            <a:endParaRPr lang="en-IN" sz="3800" b="1" dirty="0">
              <a:solidFill>
                <a:srgbClr val="E55809"/>
              </a:solidFill>
            </a:endParaRPr>
          </a:p>
        </p:txBody>
      </p:sp>
      <p:sp>
        <p:nvSpPr>
          <p:cNvPr id="8" name="Rectangle 7"/>
          <p:cNvSpPr/>
          <p:nvPr/>
        </p:nvSpPr>
        <p:spPr>
          <a:xfrm>
            <a:off x="1738282" y="500042"/>
            <a:ext cx="9072626" cy="400110"/>
          </a:xfrm>
          <a:prstGeom prst="rect">
            <a:avLst/>
          </a:prstGeom>
        </p:spPr>
        <p:txBody>
          <a:bodyPr wrap="square">
            <a:spAutoFit/>
          </a:bodyPr>
          <a:lstStyle/>
          <a:p>
            <a:pPr algn="ctr"/>
            <a:r>
              <a:rPr lang="en-US" sz="2000" b="1" dirty="0" smtClean="0"/>
              <a:t>Froebel designed 3 different ways to play with the gifts.  </a:t>
            </a:r>
            <a:endParaRPr lang="en-US" sz="2000" b="1" dirty="0"/>
          </a:p>
        </p:txBody>
      </p:sp>
      <p:pic>
        <p:nvPicPr>
          <p:cNvPr id="9" name="Picture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95538" y="857232"/>
            <a:ext cx="7358114" cy="5000660"/>
          </a:xfrm>
          <a:prstGeom prst="rect">
            <a:avLst/>
          </a:prstGeom>
        </p:spPr>
      </p:pic>
      <p:sp>
        <p:nvSpPr>
          <p:cNvPr id="10" name="Content Placeholder 2"/>
          <p:cNvSpPr txBox="1">
            <a:spLocks/>
          </p:cNvSpPr>
          <p:nvPr/>
        </p:nvSpPr>
        <p:spPr>
          <a:xfrm>
            <a:off x="4310050" y="1071546"/>
            <a:ext cx="2357454" cy="8518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rgbClr val="7030A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7030A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7030A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7030A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7030A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b="1" dirty="0" smtClean="0">
                <a:solidFill>
                  <a:schemeClr val="bg1"/>
                </a:solidFill>
              </a:rPr>
              <a:t>Forms of life- </a:t>
            </a:r>
          </a:p>
          <a:p>
            <a:pPr marL="0" indent="0">
              <a:buNone/>
            </a:pPr>
            <a:r>
              <a:rPr lang="en-US" sz="2000" b="1" dirty="0" smtClean="0">
                <a:solidFill>
                  <a:schemeClr val="bg1"/>
                </a:solidFill>
              </a:rPr>
              <a:t>Observe</a:t>
            </a:r>
          </a:p>
        </p:txBody>
      </p:sp>
      <p:sp>
        <p:nvSpPr>
          <p:cNvPr id="11" name="Content Placeholder 2"/>
          <p:cNvSpPr txBox="1">
            <a:spLocks/>
          </p:cNvSpPr>
          <p:nvPr/>
        </p:nvSpPr>
        <p:spPr>
          <a:xfrm>
            <a:off x="4810116" y="2357430"/>
            <a:ext cx="2643206" cy="71438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rgbClr val="7030A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7030A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7030A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7030A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7030A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solidFill>
                  <a:schemeClr val="bg1"/>
                </a:solidFill>
              </a:rPr>
              <a:t>Forms of knowledge - Understand</a:t>
            </a:r>
          </a:p>
          <a:p>
            <a:pPr marL="0" indent="0">
              <a:buNone/>
            </a:pPr>
            <a:endParaRPr lang="en-US" sz="1800" b="1" dirty="0" smtClean="0">
              <a:solidFill>
                <a:schemeClr val="bg1"/>
              </a:solidFill>
            </a:endParaRPr>
          </a:p>
          <a:p>
            <a:pPr marL="0" indent="0">
              <a:buNone/>
            </a:pPr>
            <a:endParaRPr lang="en-US" sz="1800" b="1" dirty="0" smtClean="0">
              <a:solidFill>
                <a:schemeClr val="bg1"/>
              </a:solidFill>
            </a:endParaRPr>
          </a:p>
        </p:txBody>
      </p:sp>
      <p:sp>
        <p:nvSpPr>
          <p:cNvPr id="12" name="Content Placeholder 2"/>
          <p:cNvSpPr txBox="1">
            <a:spLocks/>
          </p:cNvSpPr>
          <p:nvPr/>
        </p:nvSpPr>
        <p:spPr>
          <a:xfrm>
            <a:off x="5658261" y="3643314"/>
            <a:ext cx="2509441" cy="7858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rgbClr val="7030A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7030A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7030A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7030A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7030A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solidFill>
                  <a:schemeClr val="bg1"/>
                </a:solidFill>
              </a:rPr>
              <a:t>Forms of beauty -Design</a:t>
            </a:r>
          </a:p>
        </p:txBody>
      </p:sp>
      <p:sp>
        <p:nvSpPr>
          <p:cNvPr id="13" name="TextBox 12"/>
          <p:cNvSpPr txBox="1"/>
          <p:nvPr/>
        </p:nvSpPr>
        <p:spPr>
          <a:xfrm>
            <a:off x="6453190" y="4779544"/>
            <a:ext cx="3071834" cy="1092607"/>
          </a:xfrm>
          <a:prstGeom prst="rect">
            <a:avLst/>
          </a:prstGeom>
          <a:noFill/>
        </p:spPr>
        <p:txBody>
          <a:bodyPr wrap="square" rtlCol="0">
            <a:spAutoFit/>
          </a:bodyPr>
          <a:lstStyle/>
          <a:p>
            <a:r>
              <a:rPr lang="en-US" sz="1300" b="1" dirty="0">
                <a:solidFill>
                  <a:schemeClr val="bg1"/>
                </a:solidFill>
              </a:rPr>
              <a:t>“Always use every piece and modify but never destroy a design”-  modify an existing design in stages to arrive at the new design or concept.  </a:t>
            </a:r>
          </a:p>
          <a:p>
            <a:endParaRPr lang="en-IN" sz="1300" b="1" dirty="0">
              <a:solidFill>
                <a:schemeClr val="bg1"/>
              </a:solidFill>
            </a:endParaRPr>
          </a:p>
        </p:txBody>
      </p:sp>
      <p:sp>
        <p:nvSpPr>
          <p:cNvPr id="14" name="Rectangle 13"/>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sp>
        <p:nvSpPr>
          <p:cNvPr id="127" name="TextShape 3"/>
          <p:cNvSpPr txBox="1"/>
          <p:nvPr/>
        </p:nvSpPr>
        <p:spPr>
          <a:xfrm>
            <a:off x="616716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sp>
        <p:nvSpPr>
          <p:cNvPr id="128" name="TextShape 4"/>
          <p:cNvSpPr txBox="1"/>
          <p:nvPr/>
        </p:nvSpPr>
        <p:spPr>
          <a:xfrm>
            <a:off x="609480" y="1554480"/>
            <a:ext cx="5354280" cy="3931920"/>
          </a:xfrm>
          <a:prstGeom prst="rect">
            <a:avLst/>
          </a:prstGeom>
          <a:noFill/>
          <a:ln>
            <a:noFill/>
          </a:ln>
        </p:spPr>
        <p:txBody>
          <a:bodyPr lIns="0" tIns="0" rIns="0" bIns="0">
            <a:normAutofit/>
          </a:bodyPr>
          <a:lstStyle/>
          <a:p>
            <a:endParaRPr lang="en-US" sz="1800" b="0" strike="noStrike" spc="-1">
              <a:solidFill>
                <a:srgbClr val="000000"/>
              </a:solidFill>
              <a:latin typeface="Arial"/>
            </a:endParaRPr>
          </a:p>
        </p:txBody>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7" name="Rectangle 6"/>
          <p:cNvSpPr/>
          <p:nvPr/>
        </p:nvSpPr>
        <p:spPr>
          <a:xfrm>
            <a:off x="1095340" y="1258187"/>
            <a:ext cx="10572824" cy="1446550"/>
          </a:xfrm>
          <a:prstGeom prst="rect">
            <a:avLst/>
          </a:prstGeom>
        </p:spPr>
        <p:txBody>
          <a:bodyPr wrap="square">
            <a:spAutoFit/>
          </a:bodyPr>
          <a:lstStyle/>
          <a:p>
            <a:pPr algn="ctr"/>
            <a:r>
              <a:rPr lang="en-GB" sz="4400" b="1" dirty="0" smtClean="0">
                <a:solidFill>
                  <a:srgbClr val="E55809"/>
                </a:solidFill>
              </a:rPr>
              <a:t>Creativity is deemed as an integral part of twenty first century skills </a:t>
            </a:r>
            <a:endParaRPr lang="en-IN" sz="4400" b="1" dirty="0">
              <a:solidFill>
                <a:srgbClr val="E55809"/>
              </a:solidFill>
            </a:endParaRPr>
          </a:p>
        </p:txBody>
      </p:sp>
      <p:sp>
        <p:nvSpPr>
          <p:cNvPr id="8" name="Rectangle 7"/>
          <p:cNvSpPr/>
          <p:nvPr/>
        </p:nvSpPr>
        <p:spPr>
          <a:xfrm>
            <a:off x="1238216" y="2829823"/>
            <a:ext cx="9358378" cy="1384995"/>
          </a:xfrm>
          <a:prstGeom prst="rect">
            <a:avLst/>
          </a:prstGeom>
        </p:spPr>
        <p:txBody>
          <a:bodyPr wrap="square">
            <a:spAutoFit/>
          </a:bodyPr>
          <a:lstStyle/>
          <a:p>
            <a:pPr algn="ctr"/>
            <a:r>
              <a:rPr lang="en-US" sz="2800" b="1" dirty="0" smtClean="0"/>
              <a:t>CREATIVITY= DIVERGENT THINKING</a:t>
            </a:r>
          </a:p>
          <a:p>
            <a:pPr algn="ctr"/>
            <a:r>
              <a:rPr lang="en-US" sz="2800" b="1" dirty="0" smtClean="0"/>
              <a:t>=</a:t>
            </a:r>
          </a:p>
          <a:p>
            <a:pPr algn="ctr"/>
            <a:r>
              <a:rPr lang="en-US" sz="2800" b="1" dirty="0" smtClean="0"/>
              <a:t>STEAM </a:t>
            </a:r>
            <a:endParaRPr lang="en-US" sz="2800" b="1" dirty="0"/>
          </a:p>
        </p:txBody>
      </p:sp>
      <p:sp>
        <p:nvSpPr>
          <p:cNvPr id="9" name="Rectangle 8"/>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2"/>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sp>
      <p:pic>
        <p:nvPicPr>
          <p:cNvPr id="129" name="Picture 128"/>
          <p:cNvPicPr/>
          <p:nvPr/>
        </p:nvPicPr>
        <p:blipFill>
          <a:blip r:embed="rId2" cstate="email"/>
          <a:stretch/>
        </p:blipFill>
        <p:spPr>
          <a:xfrm>
            <a:off x="731880" y="5392080"/>
            <a:ext cx="10972440" cy="1437840"/>
          </a:xfrm>
          <a:prstGeom prst="rect">
            <a:avLst/>
          </a:prstGeom>
          <a:ln>
            <a:noFill/>
          </a:ln>
        </p:spPr>
      </p:pic>
      <p:sp>
        <p:nvSpPr>
          <p:cNvPr id="10" name="Rectangle 9"/>
          <p:cNvSpPr/>
          <p:nvPr/>
        </p:nvSpPr>
        <p:spPr>
          <a:xfrm>
            <a:off x="0" y="6565636"/>
            <a:ext cx="2708242" cy="292388"/>
          </a:xfrm>
          <a:prstGeom prst="rect">
            <a:avLst/>
          </a:prstGeom>
        </p:spPr>
        <p:txBody>
          <a:bodyPr wrap="none">
            <a:spAutoFit/>
          </a:bodyPr>
          <a:lstStyle/>
          <a:p>
            <a:r>
              <a:rPr lang="en-IN" sz="1300" dirty="0" err="1" smtClean="0"/>
              <a:t>copyright@swatipopat@podar.org</a:t>
            </a:r>
            <a:endParaRPr lang="en-IN" sz="1300" dirty="0"/>
          </a:p>
        </p:txBody>
      </p:sp>
      <p:pic>
        <p:nvPicPr>
          <p:cNvPr id="17" name="Picture 16"/>
          <p:cNvPicPr>
            <a:picLocks noChangeAspect="1"/>
          </p:cNvPicPr>
          <p:nvPr/>
        </p:nvPicPr>
        <p:blipFill>
          <a:blip r:embed="rId3" cstate="email"/>
          <a:stretch>
            <a:fillRect/>
          </a:stretch>
        </p:blipFill>
        <p:spPr>
          <a:xfrm>
            <a:off x="6453190" y="642918"/>
            <a:ext cx="4429156" cy="4819906"/>
          </a:xfrm>
          <a:prstGeom prst="rect">
            <a:avLst/>
          </a:prstGeom>
          <a:ln w="25400">
            <a:solidFill>
              <a:schemeClr val="tx1"/>
            </a:solidFill>
          </a:ln>
        </p:spPr>
      </p:pic>
      <p:sp>
        <p:nvSpPr>
          <p:cNvPr id="18" name="Title 5"/>
          <p:cNvSpPr txBox="1">
            <a:spLocks/>
          </p:cNvSpPr>
          <p:nvPr/>
        </p:nvSpPr>
        <p:spPr>
          <a:xfrm>
            <a:off x="1158861" y="623876"/>
            <a:ext cx="3008313" cy="1162050"/>
          </a:xfrm>
          <a:prstGeom prst="rect">
            <a:avLst/>
          </a:prstGeom>
        </p:spPr>
        <p:txBody>
          <a:bodyPr lIns="0" tIns="0" rIns="0" bIns="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smtClean="0">
                <a:ln>
                  <a:noFill/>
                </a:ln>
                <a:solidFill>
                  <a:srgbClr val="E55809"/>
                </a:solidFill>
                <a:effectLst/>
                <a:uLnTx/>
                <a:uFillTx/>
              </a:rPr>
              <a:t>Dr. Swati Popat Vats</a:t>
            </a:r>
            <a:endParaRPr kumimoji="0" lang="en-US" sz="2400" b="1" i="0" u="none" strike="noStrike" kern="0" cap="none" spc="0" normalizeH="0" baseline="0" noProof="0" dirty="0">
              <a:ln>
                <a:noFill/>
              </a:ln>
              <a:solidFill>
                <a:srgbClr val="E55809"/>
              </a:solidFill>
              <a:effectLst/>
              <a:uLnTx/>
              <a:uFillTx/>
            </a:endParaRPr>
          </a:p>
        </p:txBody>
      </p:sp>
      <p:sp>
        <p:nvSpPr>
          <p:cNvPr id="19" name="Text Placeholder 7"/>
          <p:cNvSpPr>
            <a:spLocks noGrp="1"/>
          </p:cNvSpPr>
          <p:nvPr>
            <p:ph type="body" sz="half" idx="4294967295"/>
          </p:nvPr>
        </p:nvSpPr>
        <p:spPr>
          <a:xfrm>
            <a:off x="1166778" y="1524019"/>
            <a:ext cx="5710238" cy="4691063"/>
          </a:xfrm>
          <a:prstGeom prst="rect">
            <a:avLst/>
          </a:prstGeom>
        </p:spPr>
        <p:txBody>
          <a:bodyPr/>
          <a:lstStyle/>
          <a:p>
            <a:r>
              <a:rPr lang="en-US" dirty="0" smtClean="0"/>
              <a:t>President</a:t>
            </a:r>
          </a:p>
          <a:p>
            <a:r>
              <a:rPr lang="en-US" dirty="0" err="1" smtClean="0"/>
              <a:t>Podar</a:t>
            </a:r>
            <a:r>
              <a:rPr lang="en-US" dirty="0" smtClean="0"/>
              <a:t> Education Network</a:t>
            </a:r>
          </a:p>
          <a:p>
            <a:r>
              <a:rPr lang="en-US" b="1" dirty="0" smtClean="0"/>
              <a:t>www.jumbokids.com </a:t>
            </a:r>
          </a:p>
          <a:p>
            <a:endParaRPr lang="en-US" dirty="0"/>
          </a:p>
          <a:p>
            <a:r>
              <a:rPr lang="en-US" dirty="0" smtClean="0"/>
              <a:t>President</a:t>
            </a:r>
          </a:p>
          <a:p>
            <a:r>
              <a:rPr lang="en-US" dirty="0" smtClean="0"/>
              <a:t>Early Childhood Association  and </a:t>
            </a:r>
          </a:p>
          <a:p>
            <a:r>
              <a:rPr lang="en-US" dirty="0" smtClean="0"/>
              <a:t>Association for Primary Education and Research</a:t>
            </a:r>
          </a:p>
          <a:p>
            <a:r>
              <a:rPr lang="en-US" b="1" dirty="0" smtClean="0"/>
              <a:t>www.eca-india.org </a:t>
            </a:r>
          </a:p>
          <a:p>
            <a:endParaRPr lang="en-US" dirty="0"/>
          </a:p>
          <a:p>
            <a:r>
              <a:rPr lang="en-US" dirty="0" smtClean="0"/>
              <a:t>Contact me on-</a:t>
            </a:r>
          </a:p>
          <a:p>
            <a:r>
              <a:rPr lang="en-US" b="1" dirty="0" smtClean="0"/>
              <a:t>swatipopat@podar.org</a:t>
            </a:r>
          </a:p>
          <a:p>
            <a:r>
              <a:rPr lang="en-US" dirty="0" smtClean="0"/>
              <a:t>Or </a:t>
            </a:r>
            <a:r>
              <a:rPr lang="en-US" dirty="0" err="1" smtClean="0"/>
              <a:t>whatsapp</a:t>
            </a:r>
            <a:r>
              <a:rPr lang="en-US" dirty="0" smtClean="0"/>
              <a:t> me on</a:t>
            </a:r>
          </a:p>
          <a:p>
            <a:r>
              <a:rPr lang="en-US" b="1" dirty="0" smtClean="0"/>
              <a:t>+91 7506639870</a:t>
            </a:r>
            <a:endParaRPr lang="en-US" b="1"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PSV - Online multiplier event presentation template POTX">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PSV - Online multiplier event presentation template POTX</Template>
  <TotalTime>171</TotalTime>
  <Words>1235</Words>
  <Application>Microsoft Macintosh PowerPoint</Application>
  <PresentationFormat>Custom</PresentationFormat>
  <Paragraphs>141</Paragraphs>
  <Slides>34</Slides>
  <Notes>0</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34</vt:i4>
      </vt:variant>
    </vt:vector>
  </HeadingPairs>
  <TitlesOfParts>
    <vt:vector size="38" baseType="lpstr">
      <vt:lpstr>PSV - Online multiplier event presentation template POTX</vt:lpstr>
      <vt:lpstr>Office Theme</vt:lpstr>
      <vt:lpstr>Office Theme</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Suggest challenges- age appropriate</vt:lpstr>
      <vt:lpstr>Challenge with jigsaws…</vt:lpstr>
      <vt:lpstr>Creating jigsaws..</vt:lpstr>
      <vt:lpstr>PowerPoint Presentation</vt:lpstr>
      <vt:lpstr>PowerPoint Presentation</vt:lpstr>
      <vt:lpstr>S.T.E.A.M During story telling…</vt:lpstr>
      <vt:lpstr>S.T.E.A.M During rhyme sessions</vt:lpstr>
      <vt:lpstr>TALK IN S.T.E.A.M introduce words that help them describe what they see and feel, and don't dumb it down.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Swati</cp:lastModifiedBy>
  <cp:revision>51</cp:revision>
  <dcterms:created xsi:type="dcterms:W3CDTF">2020-09-17T17:06:34Z</dcterms:created>
  <dcterms:modified xsi:type="dcterms:W3CDTF">2021-02-16T13:19:44Z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KSOProductBuildVer">
    <vt:lpwstr>1033-10.1.0.6757</vt:lpwstr>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Geniş ekran</vt:lpwstr>
  </property>
  <property fmtid="{D5CDD505-2E9C-101B-9397-08002B2CF9AE}" pid="10" name="ScaleCrop">
    <vt:bool>false</vt:bool>
  </property>
  <property fmtid="{D5CDD505-2E9C-101B-9397-08002B2CF9AE}" pid="11" name="ShareDoc">
    <vt:bool>false</vt:bool>
  </property>
  <property fmtid="{D5CDD505-2E9C-101B-9397-08002B2CF9AE}" pid="12" name="Slides">
    <vt:i4>18</vt:i4>
  </property>
</Properties>
</file>