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docProps/custom.xml" ContentType="application/vnd.openxmlformats-officedocument.custom-properties+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Override PartName="/ppt/slides/slide89.xml" ContentType="application/vnd.openxmlformats-officedocument.presentationml.slide+xml"/>
  <Override PartName="/ppt/slideMasters/slideMaster5.xml" ContentType="application/vnd.openxmlformats-officedocument.presentationml.slideMaster+xml"/>
  <Override PartName="/ppt/slides/slide49.xml" ContentType="application/vnd.openxmlformats-officedocument.presentationml.slide+xml"/>
  <Override PartName="/ppt/slides/slide78.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Masters/slideMaster6.xml" ContentType="application/vnd.openxmlformats-officedocument.presentationml.slideMaster+xml"/>
  <Override PartName="/ppt/slides/slide7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5" r:id="rId2"/>
    <p:sldMasterId id="2147483697" r:id="rId3"/>
    <p:sldMasterId id="2147483709" r:id="rId4"/>
    <p:sldMasterId id="2147483721" r:id="rId5"/>
    <p:sldMasterId id="2147483733" r:id="rId6"/>
  </p:sldMasterIdLst>
  <p:notesMasterIdLst>
    <p:notesMasterId r:id="rId101"/>
  </p:notesMasterIdLst>
  <p:sldIdLst>
    <p:sldId id="489" r:id="rId7"/>
    <p:sldId id="267" r:id="rId8"/>
    <p:sldId id="268" r:id="rId9"/>
    <p:sldId id="271" r:id="rId10"/>
    <p:sldId id="375" r:id="rId11"/>
    <p:sldId id="376" r:id="rId12"/>
    <p:sldId id="272" r:id="rId13"/>
    <p:sldId id="385" r:id="rId14"/>
    <p:sldId id="386" r:id="rId15"/>
    <p:sldId id="374" r:id="rId16"/>
    <p:sldId id="377" r:id="rId17"/>
    <p:sldId id="378" r:id="rId18"/>
    <p:sldId id="381" r:id="rId19"/>
    <p:sldId id="382" r:id="rId20"/>
    <p:sldId id="383" r:id="rId21"/>
    <p:sldId id="384" r:id="rId22"/>
    <p:sldId id="390" r:id="rId23"/>
    <p:sldId id="431" r:id="rId24"/>
    <p:sldId id="409" r:id="rId25"/>
    <p:sldId id="397" r:id="rId26"/>
    <p:sldId id="408" r:id="rId27"/>
    <p:sldId id="396" r:id="rId28"/>
    <p:sldId id="399" r:id="rId29"/>
    <p:sldId id="403" r:id="rId30"/>
    <p:sldId id="400" r:id="rId31"/>
    <p:sldId id="401" r:id="rId32"/>
    <p:sldId id="402" r:id="rId33"/>
    <p:sldId id="404" r:id="rId34"/>
    <p:sldId id="405" r:id="rId35"/>
    <p:sldId id="406" r:id="rId36"/>
    <p:sldId id="410" r:id="rId37"/>
    <p:sldId id="411" r:id="rId38"/>
    <p:sldId id="412" r:id="rId39"/>
    <p:sldId id="414" r:id="rId40"/>
    <p:sldId id="418" r:id="rId41"/>
    <p:sldId id="422" r:id="rId42"/>
    <p:sldId id="423" r:id="rId43"/>
    <p:sldId id="426" r:id="rId44"/>
    <p:sldId id="427" r:id="rId45"/>
    <p:sldId id="434" r:id="rId46"/>
    <p:sldId id="435" r:id="rId47"/>
    <p:sldId id="436" r:id="rId48"/>
    <p:sldId id="483" r:id="rId49"/>
    <p:sldId id="437" r:id="rId50"/>
    <p:sldId id="438" r:id="rId51"/>
    <p:sldId id="439" r:id="rId52"/>
    <p:sldId id="440" r:id="rId53"/>
    <p:sldId id="441" r:id="rId54"/>
    <p:sldId id="443" r:id="rId55"/>
    <p:sldId id="444" r:id="rId56"/>
    <p:sldId id="445" r:id="rId57"/>
    <p:sldId id="449" r:id="rId58"/>
    <p:sldId id="446" r:id="rId59"/>
    <p:sldId id="447" r:id="rId60"/>
    <p:sldId id="456" r:id="rId61"/>
    <p:sldId id="448" r:id="rId62"/>
    <p:sldId id="450" r:id="rId63"/>
    <p:sldId id="451" r:id="rId64"/>
    <p:sldId id="452" r:id="rId65"/>
    <p:sldId id="453" r:id="rId66"/>
    <p:sldId id="454" r:id="rId67"/>
    <p:sldId id="455" r:id="rId68"/>
    <p:sldId id="457" r:id="rId69"/>
    <p:sldId id="458" r:id="rId70"/>
    <p:sldId id="459" r:id="rId71"/>
    <p:sldId id="460" r:id="rId72"/>
    <p:sldId id="461" r:id="rId73"/>
    <p:sldId id="462" r:id="rId74"/>
    <p:sldId id="463" r:id="rId75"/>
    <p:sldId id="464" r:id="rId76"/>
    <p:sldId id="465" r:id="rId77"/>
    <p:sldId id="466" r:id="rId78"/>
    <p:sldId id="467" r:id="rId79"/>
    <p:sldId id="468" r:id="rId80"/>
    <p:sldId id="469" r:id="rId81"/>
    <p:sldId id="470" r:id="rId82"/>
    <p:sldId id="471" r:id="rId83"/>
    <p:sldId id="472" r:id="rId84"/>
    <p:sldId id="473" r:id="rId85"/>
    <p:sldId id="474" r:id="rId86"/>
    <p:sldId id="475" r:id="rId87"/>
    <p:sldId id="476" r:id="rId88"/>
    <p:sldId id="477" r:id="rId89"/>
    <p:sldId id="478" r:id="rId90"/>
    <p:sldId id="482" r:id="rId91"/>
    <p:sldId id="479" r:id="rId92"/>
    <p:sldId id="480" r:id="rId93"/>
    <p:sldId id="481" r:id="rId94"/>
    <p:sldId id="485" r:id="rId95"/>
    <p:sldId id="486" r:id="rId96"/>
    <p:sldId id="487" r:id="rId97"/>
    <p:sldId id="488" r:id="rId98"/>
    <p:sldId id="484" r:id="rId99"/>
    <p:sldId id="304" r:id="rId10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5405"/>
    <a:srgbClr val="E70F0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149" autoAdjust="0"/>
    <p:restoredTop sz="94660"/>
  </p:normalViewPr>
  <p:slideViewPr>
    <p:cSldViewPr snapToGrid="0" snapToObjects="1">
      <p:cViewPr varScale="1">
        <p:scale>
          <a:sx n="96" d="100"/>
          <a:sy n="96" d="100"/>
        </p:scale>
        <p:origin x="-34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slide" Target="slides/slide73.xml"/><Relationship Id="rId87" Type="http://schemas.openxmlformats.org/officeDocument/2006/relationships/slide" Target="slides/slide81.xml"/><Relationship Id="rId102"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slide" Target="slides/slide84.xml"/><Relationship Id="rId95" Type="http://schemas.openxmlformats.org/officeDocument/2006/relationships/slide" Target="slides/slide89.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103"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87C298-E601-1147-BB1A-F19FA657DB4A}" type="datetimeFigureOut">
              <a:rPr lang="en-US" smtClean="0"/>
              <a:pPr/>
              <a:t>1/11/2021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677749-7059-C04B-9140-B0148444226A}" type="slidenum">
              <a:rPr lang="en-US" smtClean="0"/>
              <a:pPr/>
              <a:t>‹#›</a:t>
            </a:fld>
            <a:endParaRPr lang="en-US"/>
          </a:p>
        </p:txBody>
      </p:sp>
    </p:spTree>
    <p:extLst>
      <p:ext uri="{BB962C8B-B14F-4D97-AF65-F5344CB8AC3E}">
        <p14:creationId xmlns="" xmlns:p14="http://schemas.microsoft.com/office/powerpoint/2010/main" val="68846395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Same here, brain should be white so that the connections difference is seen. Babies real, </a:t>
            </a:r>
            <a:r>
              <a:rPr lang="en-US" baseline="0" dirty="0" smtClean="0"/>
              <a:t> also in new born only dots, in first year show some lines between the dots and the three years how it is complex connections</a:t>
            </a:r>
            <a:endParaRPr lang="en-US" dirty="0"/>
          </a:p>
        </p:txBody>
      </p:sp>
      <p:sp>
        <p:nvSpPr>
          <p:cNvPr id="4" name="Slide Number Placeholder 3"/>
          <p:cNvSpPr>
            <a:spLocks noGrp="1"/>
          </p:cNvSpPr>
          <p:nvPr>
            <p:ph type="sldNum" sz="quarter" idx="10"/>
          </p:nvPr>
        </p:nvSpPr>
        <p:spPr/>
        <p:txBody>
          <a:bodyPr/>
          <a:lstStyle/>
          <a:p>
            <a:fld id="{28F13EE4-F6FD-9E40-83BC-8075A664696D}" type="slidenum">
              <a:rPr lang="en-US" smtClean="0"/>
              <a:pPr/>
              <a:t>4</a:t>
            </a:fld>
            <a:endParaRPr lang="en-US"/>
          </a:p>
        </p:txBody>
      </p:sp>
    </p:spTree>
    <p:extLst>
      <p:ext uri="{BB962C8B-B14F-4D97-AF65-F5344CB8AC3E}">
        <p14:creationId xmlns="" xmlns:p14="http://schemas.microsoft.com/office/powerpoint/2010/main" val="2591908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9A2CAB-0AA4-44C9-B433-6376EDEA0D35}" type="slidenum">
              <a:rPr lang="en-US"/>
              <a:pPr/>
              <a:t>9</a:t>
            </a:fld>
            <a:endParaRPr lang="en-US"/>
          </a:p>
        </p:txBody>
      </p:sp>
      <p:sp>
        <p:nvSpPr>
          <p:cNvPr id="100354" name="Rectangle 2"/>
          <p:cNvSpPr>
            <a:spLocks noGrp="1" noRot="1" noChangeAspect="1" noChangeArrowheads="1" noTextEdit="1"/>
          </p:cNvSpPr>
          <p:nvPr>
            <p:ph type="sldImg"/>
          </p:nvPr>
        </p:nvSpPr>
        <p:spPr>
          <a:xfrm>
            <a:off x="1143000" y="685800"/>
            <a:ext cx="4572000" cy="3429000"/>
          </a:xfrm>
          <a:ln/>
        </p:spPr>
      </p:sp>
      <p:sp>
        <p:nvSpPr>
          <p:cNvPr id="10035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7C19C52-A425-443D-BAE7-407C2C31731D}" type="slidenum">
              <a:rPr lang="en-US" smtClean="0"/>
              <a:pPr/>
              <a:t>52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61"/>
            <a:ext cx="7772400" cy="1470025"/>
          </a:xfr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2474212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1110222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6"/>
            <a:ext cx="7772400" cy="1362075"/>
          </a:xfr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241088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p:txBody>
          <a:bodyPr/>
          <a:lstStyle/>
          <a:p>
            <a:fld id="{E460372C-8B3C-BD48-99FA-D828FED67F07}"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4150355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4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4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p:txBody>
          <a:bodyPr/>
          <a:lstStyle/>
          <a:p>
            <a:fld id="{E460372C-8B3C-BD48-99FA-D828FED67F07}" type="datetimeFigureOut">
              <a:rPr lang="en-US" smtClean="0"/>
              <a:pPr/>
              <a:t>1/11/2021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2763733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E460372C-8B3C-BD48-99FA-D828FED67F07}" type="datetimeFigureOut">
              <a:rPr lang="en-US" smtClean="0"/>
              <a:pPr/>
              <a:t>1/11/2021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567784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60372C-8B3C-BD48-99FA-D828FED67F07}" type="datetimeFigureOut">
              <a:rPr lang="en-US" smtClean="0"/>
              <a:pPr/>
              <a:t>1/11/2021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4063058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8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E460372C-8B3C-BD48-99FA-D828FED67F07}"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1968899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E460372C-8B3C-BD48-99FA-D828FED67F07}"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996016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2344187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74"/>
            <a:ext cx="2057400" cy="5851525"/>
          </a:xfr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74"/>
            <a:ext cx="60198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2663957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27020199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2275933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1798952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p:txBody>
          <a:bodyPr/>
          <a:lstStyle/>
          <a:p>
            <a:fld id="{E460372C-8B3C-BD48-99FA-D828FED67F07}"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10343016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p:txBody>
          <a:bodyPr/>
          <a:lstStyle/>
          <a:p>
            <a:fld id="{E460372C-8B3C-BD48-99FA-D828FED67F07}" type="datetimeFigureOut">
              <a:rPr lang="en-US" smtClean="0"/>
              <a:pPr/>
              <a:t>1/11/2021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14179409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E460372C-8B3C-BD48-99FA-D828FED67F07}" type="datetimeFigureOut">
              <a:rPr lang="en-US" smtClean="0"/>
              <a:pPr/>
              <a:t>1/11/2021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6560677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60372C-8B3C-BD48-99FA-D828FED67F07}" type="datetimeFigureOut">
              <a:rPr lang="en-US" smtClean="0"/>
              <a:pPr/>
              <a:t>1/11/2021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1249128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E460372C-8B3C-BD48-99FA-D828FED67F07}"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2730116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E460372C-8B3C-BD48-99FA-D828FED67F07}"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5065745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29494982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14279412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x-none"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dirty="0"/>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x-none"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5" name="Date Placeholder 4"/>
          <p:cNvSpPr>
            <a:spLocks noGrp="1"/>
          </p:cNvSpPr>
          <p:nvPr>
            <p:ph type="dt" sz="half" idx="10"/>
          </p:nvPr>
        </p:nvSpPr>
        <p:spPr/>
        <p:txBody>
          <a:bodyPr/>
          <a:lstStyle/>
          <a:p>
            <a:fld id="{E460372C-8B3C-BD48-99FA-D828FED67F07}"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p:txBody>
          <a:bodyPr/>
          <a:lstStyle/>
          <a:p>
            <a:fld id="{E460372C-8B3C-BD48-99FA-D828FED67F07}" type="datetimeFigureOut">
              <a:rPr lang="en-US" smtClean="0"/>
              <a:pPr/>
              <a:t>1/11/2021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E460372C-8B3C-BD48-99FA-D828FED67F07}" type="datetimeFigureOut">
              <a:rPr lang="en-US" smtClean="0"/>
              <a:pPr/>
              <a:t>1/11/2021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60372C-8B3C-BD48-99FA-D828FED67F07}" type="datetimeFigureOut">
              <a:rPr lang="en-US" smtClean="0"/>
              <a:pPr/>
              <a:t>1/11/2021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x-none"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E460372C-8B3C-BD48-99FA-D828FED67F07}"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3C0D4-781B-0142-923C-D88BD07733E0}"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x-none"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8" name="Date Placeholder 7"/>
          <p:cNvSpPr>
            <a:spLocks noGrp="1"/>
          </p:cNvSpPr>
          <p:nvPr>
            <p:ph type="dt" sz="half" idx="10"/>
          </p:nvPr>
        </p:nvSpPr>
        <p:spPr/>
        <p:txBody>
          <a:bodyPr/>
          <a:lstStyle/>
          <a:p>
            <a:fld id="{E460372C-8B3C-BD48-99FA-D828FED67F07}" type="datetimeFigureOut">
              <a:rPr lang="en-US" smtClean="0"/>
              <a:pPr/>
              <a:t>1/11/2021</a:t>
            </a:fld>
            <a:endParaRPr lang="en-US"/>
          </a:p>
        </p:txBody>
      </p:sp>
      <p:sp>
        <p:nvSpPr>
          <p:cNvPr id="9" name="Slide Number Placeholder 8"/>
          <p:cNvSpPr>
            <a:spLocks noGrp="1"/>
          </p:cNvSpPr>
          <p:nvPr>
            <p:ph type="sldNum" sz="quarter" idx="11"/>
          </p:nvPr>
        </p:nvSpPr>
        <p:spPr/>
        <p:txBody>
          <a:bodyPr/>
          <a:lstStyle/>
          <a:p>
            <a:fld id="{ABE3C0D4-781B-0142-923C-D88BD07733E0}"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x-none"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x-none"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E460372C-8B3C-BD48-99FA-D828FED67F07}" type="datetimeFigureOut">
              <a:rPr lang="en-US" smtClean="0"/>
              <a:pPr/>
              <a:t>1/11/2021</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ABE3C0D4-781B-0142-923C-D88BD07733E0}" type="slidenum">
              <a:rPr lang="en-US" smtClean="0"/>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x-none"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5" name="Date Placeholder 4"/>
          <p:cNvSpPr>
            <a:spLocks noGrp="1"/>
          </p:cNvSpPr>
          <p:nvPr>
            <p:ph type="dt" sz="half" idx="10"/>
          </p:nvPr>
        </p:nvSpPr>
        <p:spPr/>
        <p:txBody>
          <a:bodyPr/>
          <a:lstStyle/>
          <a:p>
            <a:fld id="{E460372C-8B3C-BD48-99FA-D828FED67F07}"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3C0D4-781B-0142-923C-D88BD07733E0}"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7" name="Date Placeholder 6"/>
          <p:cNvSpPr>
            <a:spLocks noGrp="1"/>
          </p:cNvSpPr>
          <p:nvPr>
            <p:ph type="dt" sz="half" idx="10"/>
          </p:nvPr>
        </p:nvSpPr>
        <p:spPr/>
        <p:txBody>
          <a:bodyPr/>
          <a:lstStyle/>
          <a:p>
            <a:fld id="{E460372C-8B3C-BD48-99FA-D828FED67F07}" type="datetimeFigureOut">
              <a:rPr lang="en-US" smtClean="0"/>
              <a:pPr/>
              <a:t>1/11/2021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E460372C-8B3C-BD48-99FA-D828FED67F07}" type="datetimeFigureOut">
              <a:rPr lang="en-US" smtClean="0"/>
              <a:pPr/>
              <a:t>1/11/2021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60372C-8B3C-BD48-99FA-D828FED67F07}" type="datetimeFigureOut">
              <a:rPr lang="en-US" smtClean="0"/>
              <a:pPr/>
              <a:t>1/11/2021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E460372C-8B3C-BD48-99FA-D828FED67F07}" type="datetimeFigureOut">
              <a:rPr lang="en-US" smtClean="0"/>
              <a:pPr/>
              <a:t>1/11/2021</a:t>
            </a:fld>
            <a:endParaRPr lang="en-US"/>
          </a:p>
        </p:txBody>
      </p:sp>
      <p:sp>
        <p:nvSpPr>
          <p:cNvPr id="7" name="Slide Number Placeholder 6"/>
          <p:cNvSpPr>
            <a:spLocks noGrp="1"/>
          </p:cNvSpPr>
          <p:nvPr>
            <p:ph type="sldNum" sz="quarter" idx="12"/>
          </p:nvPr>
        </p:nvSpPr>
        <p:spPr/>
        <p:txBody>
          <a:bodyPr/>
          <a:lstStyle/>
          <a:p>
            <a:fld id="{ABE3C0D4-781B-0142-923C-D88BD07733E0}"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x-none"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x-none"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E460372C-8B3C-BD48-99FA-D828FED67F07}" type="datetimeFigureOut">
              <a:rPr lang="en-US" smtClean="0"/>
              <a:pPr/>
              <a:t>1/11/2021</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x-none"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x-none"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dirty="0"/>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x-none"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5" name="Date Placeholder 4"/>
          <p:cNvSpPr>
            <a:spLocks noGrp="1"/>
          </p:cNvSpPr>
          <p:nvPr>
            <p:ph type="dt" sz="half" idx="10"/>
          </p:nvPr>
        </p:nvSpPr>
        <p:spPr/>
        <p:txBody>
          <a:bodyPr/>
          <a:lstStyle/>
          <a:p>
            <a:fld id="{E460372C-8B3C-BD48-99FA-D828FED67F07}"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p:txBody>
          <a:bodyPr/>
          <a:lstStyle/>
          <a:p>
            <a:fld id="{E460372C-8B3C-BD48-99FA-D828FED67F07}" type="datetimeFigureOut">
              <a:rPr lang="en-US" smtClean="0"/>
              <a:pPr/>
              <a:t>1/11/2021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E460372C-8B3C-BD48-99FA-D828FED67F07}" type="datetimeFigureOut">
              <a:rPr lang="en-US" smtClean="0"/>
              <a:pPr/>
              <a:t>1/11/2021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60372C-8B3C-BD48-99FA-D828FED67F07}" type="datetimeFigureOut">
              <a:rPr lang="en-US" smtClean="0"/>
              <a:pPr/>
              <a:t>1/11/2021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x-none"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E460372C-8B3C-BD48-99FA-D828FED67F07}"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3C0D4-781B-0142-923C-D88BD07733E0}"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x-none"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8" name="Date Placeholder 7"/>
          <p:cNvSpPr>
            <a:spLocks noGrp="1"/>
          </p:cNvSpPr>
          <p:nvPr>
            <p:ph type="dt" sz="half" idx="10"/>
          </p:nvPr>
        </p:nvSpPr>
        <p:spPr/>
        <p:txBody>
          <a:bodyPr/>
          <a:lstStyle/>
          <a:p>
            <a:fld id="{E460372C-8B3C-BD48-99FA-D828FED67F07}" type="datetimeFigureOut">
              <a:rPr lang="en-US" smtClean="0"/>
              <a:pPr/>
              <a:t>1/11/2021</a:t>
            </a:fld>
            <a:endParaRPr lang="en-US"/>
          </a:p>
        </p:txBody>
      </p:sp>
      <p:sp>
        <p:nvSpPr>
          <p:cNvPr id="9" name="Slide Number Placeholder 8"/>
          <p:cNvSpPr>
            <a:spLocks noGrp="1"/>
          </p:cNvSpPr>
          <p:nvPr>
            <p:ph type="sldNum" sz="quarter" idx="11"/>
          </p:nvPr>
        </p:nvSpPr>
        <p:spPr/>
        <p:txBody>
          <a:bodyPr/>
          <a:lstStyle/>
          <a:p>
            <a:fld id="{ABE3C0D4-781B-0142-923C-D88BD07733E0}"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x-none"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x-none" smtClean="0"/>
              <a:t>Click to edit Master subtitle style</a:t>
            </a:r>
            <a:endParaRPr kumimoji="0" lang="en-US"/>
          </a:p>
        </p:txBody>
      </p:sp>
      <p:sp>
        <p:nvSpPr>
          <p:cNvPr id="28" name="Date Placeholder 27"/>
          <p:cNvSpPr>
            <a:spLocks noGrp="1"/>
          </p:cNvSpPr>
          <p:nvPr>
            <p:ph type="dt" sz="half" idx="10"/>
          </p:nvPr>
        </p:nvSpPr>
        <p:spPr/>
        <p:txBody>
          <a:bodyPr/>
          <a:lstStyle/>
          <a:p>
            <a:fld id="{E460372C-8B3C-BD48-99FA-D828FED67F07}" type="datetimeFigureOut">
              <a:rPr lang="en-US" smtClean="0"/>
              <a:pPr/>
              <a:t>1/11/2021</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BE3C0D4-781B-0142-923C-D88BD07733E0}"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x-none"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x-none" smtClean="0"/>
              <a:t>Click to edit Master title style</a:t>
            </a:r>
            <a:endParaRPr kumimoji="0" lang="en-US"/>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ABE3C0D4-781B-0142-923C-D88BD07733E0}"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x-none"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BE3C0D4-781B-0142-923C-D88BD07733E0}"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x-none"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x-none"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E460372C-8B3C-BD48-99FA-D828FED67F07}"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3C0D4-781B-0142-923C-D88BD07733E0}"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x-none"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x-none" smtClean="0"/>
              <a:t>Click to edit Master text styles</a:t>
            </a:r>
          </a:p>
        </p:txBody>
      </p:sp>
      <p:sp>
        <p:nvSpPr>
          <p:cNvPr id="7" name="Date Placeholder 6"/>
          <p:cNvSpPr>
            <a:spLocks noGrp="1"/>
          </p:cNvSpPr>
          <p:nvPr>
            <p:ph type="dt" sz="half" idx="10"/>
          </p:nvPr>
        </p:nvSpPr>
        <p:spPr/>
        <p:txBody>
          <a:bodyPr/>
          <a:lstStyle/>
          <a:p>
            <a:fld id="{E460372C-8B3C-BD48-99FA-D828FED67F07}" type="datetimeFigureOut">
              <a:rPr lang="en-US" smtClean="0"/>
              <a:pPr/>
              <a:t>1/11/2021</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ABE3C0D4-781B-0142-923C-D88BD07733E0}" type="slidenum">
              <a:rPr lang="en-US" smtClean="0"/>
              <a:pPr/>
              <a:t>‹#›</a:t>
            </a:fld>
            <a:endParaRPr lang="en-US"/>
          </a:p>
        </p:txBody>
      </p:sp>
      <p:sp>
        <p:nvSpPr>
          <p:cNvPr id="23" name="Title 22"/>
          <p:cNvSpPr>
            <a:spLocks noGrp="1"/>
          </p:cNvSpPr>
          <p:nvPr>
            <p:ph type="title"/>
          </p:nvPr>
        </p:nvSpPr>
        <p:spPr/>
        <p:txBody>
          <a:bodyPr rtlCol="0" anchor="b" anchorCtr="0"/>
          <a:lstStyle/>
          <a:p>
            <a:r>
              <a:rPr kumimoji="0" lang="x-none"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x-none" smtClean="0"/>
              <a:t>Click to edit Master title style</a:t>
            </a:r>
            <a:endParaRPr kumimoji="0" lang="en-US"/>
          </a:p>
        </p:txBody>
      </p:sp>
      <p:sp>
        <p:nvSpPr>
          <p:cNvPr id="3" name="Date Placeholder 2"/>
          <p:cNvSpPr>
            <a:spLocks noGrp="1"/>
          </p:cNvSpPr>
          <p:nvPr>
            <p:ph type="dt" sz="half" idx="10"/>
          </p:nvPr>
        </p:nvSpPr>
        <p:spPr/>
        <p:txBody>
          <a:bodyPr/>
          <a:lstStyle/>
          <a:p>
            <a:fld id="{E460372C-8B3C-BD48-99FA-D828FED67F07}" type="datetimeFigureOut">
              <a:rPr lang="en-US" smtClean="0"/>
              <a:pPr/>
              <a:t>1/11/2021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ABE3C0D4-781B-0142-923C-D88BD07733E0}" type="slidenum">
              <a:rPr lang="en-US" smtClean="0"/>
              <a:pPr/>
              <a:t>‹#›</a:t>
            </a:fld>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E460372C-8B3C-BD48-99FA-D828FED67F07}" type="datetimeFigureOut">
              <a:rPr lang="en-US" smtClean="0"/>
              <a:pPr/>
              <a:t>1/11/2021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ABE3C0D4-781B-0142-923C-D88BD07733E0}" type="slidenum">
              <a:rPr lang="en-US" smtClean="0"/>
              <a:pPr/>
              <a:t>‹#›</a:t>
            </a:fld>
            <a:endParaRPr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x-none"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x-none"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ABE3C0D4-781B-0142-923C-D88BD07733E0}"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E460372C-8B3C-BD48-99FA-D828FED67F07}" type="datetimeFigureOut">
              <a:rPr lang="en-US" smtClean="0"/>
              <a:pPr/>
              <a:t>1/11/2021</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ABE3C0D4-781B-0142-923C-D88BD07733E0}"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x-none"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x-none"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x-none"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E460372C-8B3C-BD48-99FA-D828FED67F07}" type="datetimeFigureOut">
              <a:rPr lang="en-US" smtClean="0"/>
              <a:pPr/>
              <a:t>1/11/2021</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x-none"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3C0D4-781B-0142-923C-D88BD07733E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ABE3C0D4-781B-0142-923C-D88BD07733E0}"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a:p>
        </p:txBody>
      </p:sp>
      <p:sp>
        <p:nvSpPr>
          <p:cNvPr id="4" name="Date Placeholder 3"/>
          <p:cNvSpPr>
            <a:spLocks noGrp="1"/>
          </p:cNvSpPr>
          <p:nvPr>
            <p:ph type="dt" sz="half" idx="10"/>
          </p:nvPr>
        </p:nvSpPr>
        <p:spPr/>
        <p:txBody>
          <a:bodyPr/>
          <a:lstStyle/>
          <a:p>
            <a:fld id="{E460372C-8B3C-BD48-99FA-D828FED67F0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x-none"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2"/>
          </p:nvPr>
        </p:nvSpPr>
        <p:spPr>
          <a:xfrm>
            <a:off x="457200" y="635638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0372C-8B3C-BD48-99FA-D828FED67F07}" type="datetimeFigureOut">
              <a:rPr lang="en-US" smtClean="0"/>
              <a:pPr/>
              <a:t>1/11/2021</a:t>
            </a:fld>
            <a:endParaRPr lang="en-US"/>
          </a:p>
        </p:txBody>
      </p:sp>
      <p:sp>
        <p:nvSpPr>
          <p:cNvPr id="5" name="Footer Placeholder 4"/>
          <p:cNvSpPr>
            <a:spLocks noGrp="1"/>
          </p:cNvSpPr>
          <p:nvPr>
            <p:ph type="ftr" sz="quarter" idx="3"/>
          </p:nvPr>
        </p:nvSpPr>
        <p:spPr>
          <a:xfrm>
            <a:off x="3124200" y="635638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8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798462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0372C-8B3C-BD48-99FA-D828FED67F07}" type="datetimeFigureOut">
              <a:rPr lang="en-US" smtClean="0"/>
              <a:pPr/>
              <a:t>1/11/2021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E3C0D4-781B-0142-923C-D88BD07733E0}" type="slidenum">
              <a:rPr lang="en-US" smtClean="0"/>
              <a:pPr/>
              <a:t>‹#›</a:t>
            </a:fld>
            <a:endParaRPr lang="en-US"/>
          </a:p>
        </p:txBody>
      </p:sp>
    </p:spTree>
    <p:extLst>
      <p:ext uri="{BB962C8B-B14F-4D97-AF65-F5344CB8AC3E}">
        <p14:creationId xmlns=""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x-none"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ABE3C0D4-781B-0142-923C-D88BD07733E0}"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E460372C-8B3C-BD48-99FA-D828FED67F07}" type="datetimeFigureOut">
              <a:rPr lang="en-US" smtClean="0"/>
              <a:pPr/>
              <a:t>1/11/2021</a:t>
            </a:fld>
            <a:endParaRPr lang="en-US"/>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x-none"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E460372C-8B3C-BD48-99FA-D828FED67F07}" type="datetimeFigureOut">
              <a:rPr lang="en-US" smtClean="0"/>
              <a:pPr/>
              <a:t>1/11/2021</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ABE3C0D4-781B-0142-923C-D88BD07733E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x-none"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ABE3C0D4-781B-0142-923C-D88BD07733E0}"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E460372C-8B3C-BD48-99FA-D828FED67F07}" type="datetimeFigureOut">
              <a:rPr lang="en-US" smtClean="0"/>
              <a:pPr/>
              <a:t>1/11/2021</a:t>
            </a:fld>
            <a:endParaRPr lang="en-US"/>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E460372C-8B3C-BD48-99FA-D828FED67F07}" type="datetimeFigureOut">
              <a:rPr lang="en-US" smtClean="0"/>
              <a:pPr/>
              <a:t>1/11/2021</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ABE3C0D4-781B-0142-923C-D88BD07733E0}"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x-none"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x-none" smtClean="0"/>
              <a:t>Click to edit Master text styles</a:t>
            </a:r>
          </a:p>
          <a:p>
            <a:pPr lvl="1" eaLnBrk="1" latinLnBrk="0" hangingPunct="1"/>
            <a:r>
              <a:rPr kumimoji="0" lang="x-none" smtClean="0"/>
              <a:t>Second level</a:t>
            </a:r>
          </a:p>
          <a:p>
            <a:pPr lvl="2" eaLnBrk="1" latinLnBrk="0" hangingPunct="1"/>
            <a:r>
              <a:rPr kumimoji="0" lang="x-none" smtClean="0"/>
              <a:t>Third level</a:t>
            </a:r>
          </a:p>
          <a:p>
            <a:pPr lvl="3" eaLnBrk="1" latinLnBrk="0" hangingPunct="1"/>
            <a:r>
              <a:rPr kumimoji="0" lang="x-none" smtClean="0"/>
              <a:t>Fourth level</a:t>
            </a:r>
          </a:p>
          <a:p>
            <a:pPr lvl="4" eaLnBrk="1" latinLnBrk="0" hangingPunct="1"/>
            <a:r>
              <a:rPr kumimoji="0" lang="x-none"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6.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4.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4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jpeg"/><Relationship Id="rId1" Type="http://schemas.openxmlformats.org/officeDocument/2006/relationships/slideLayout" Target="../slideLayouts/slideLayout5.xml"/><Relationship Id="rId4" Type="http://schemas.openxmlformats.org/officeDocument/2006/relationships/image" Target="../media/image53.jpeg"/></Relationships>
</file>

<file path=ppt/slides/_rels/slide5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5.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6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5.xml"/></Relationships>
</file>

<file path=ppt/slides/_rels/slide6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5.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5.xml"/></Relationships>
</file>

<file path=ppt/slides/_rels/slide8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5.xml"/></Relationships>
</file>

<file path=ppt/slides/_rels/slide8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5.xml"/></Relationships>
</file>

<file path=ppt/slides/_rels/slide8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5.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BKGND 1.jpg"/>
          <p:cNvPicPr>
            <a:picLocks noChangeAspect="1"/>
          </p:cNvPicPr>
          <p:nvPr/>
        </p:nvPicPr>
        <p:blipFill>
          <a:blip r:embed="rId2" cstate="email"/>
          <a:stretch>
            <a:fillRect/>
          </a:stretch>
        </p:blipFill>
        <p:spPr>
          <a:xfrm>
            <a:off x="0" y="794"/>
            <a:ext cx="9144000" cy="6856412"/>
          </a:xfrm>
          <a:prstGeom prst="rect">
            <a:avLst/>
          </a:prstGeom>
        </p:spPr>
      </p:pic>
      <p:sp>
        <p:nvSpPr>
          <p:cNvPr id="8" name="Rectangle 7"/>
          <p:cNvSpPr/>
          <p:nvPr/>
        </p:nvSpPr>
        <p:spPr>
          <a:xfrm>
            <a:off x="685800" y="665922"/>
            <a:ext cx="7772400" cy="549633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Subtitle 4"/>
          <p:cNvSpPr>
            <a:spLocks noGrp="1"/>
          </p:cNvSpPr>
          <p:nvPr>
            <p:ph type="subTitle" idx="1"/>
          </p:nvPr>
        </p:nvSpPr>
        <p:spPr>
          <a:xfrm>
            <a:off x="1232451" y="2981735"/>
            <a:ext cx="6758609" cy="2199861"/>
          </a:xfrm>
        </p:spPr>
        <p:txBody>
          <a:bodyPr>
            <a:noAutofit/>
          </a:bodyPr>
          <a:lstStyle/>
          <a:p>
            <a:r>
              <a:rPr lang="en-US" sz="2000" dirty="0" smtClean="0">
                <a:solidFill>
                  <a:srgbClr val="002060"/>
                </a:solidFill>
                <a:latin typeface="Calibri" pitchFamily="34" charset="0"/>
                <a:cs typeface="Calibri" pitchFamily="34" charset="0"/>
              </a:rPr>
              <a:t>Dr. Swati </a:t>
            </a:r>
            <a:r>
              <a:rPr lang="en-US" sz="2000" dirty="0" err="1" smtClean="0">
                <a:solidFill>
                  <a:srgbClr val="002060"/>
                </a:solidFill>
                <a:latin typeface="Calibri" pitchFamily="34" charset="0"/>
                <a:cs typeface="Calibri" pitchFamily="34" charset="0"/>
              </a:rPr>
              <a:t>Popat</a:t>
            </a:r>
            <a:r>
              <a:rPr lang="en-US" sz="2000" dirty="0" smtClean="0">
                <a:solidFill>
                  <a:srgbClr val="002060"/>
                </a:solidFill>
                <a:latin typeface="Calibri" pitchFamily="34" charset="0"/>
                <a:cs typeface="Calibri" pitchFamily="34" charset="0"/>
              </a:rPr>
              <a:t> Vats</a:t>
            </a:r>
          </a:p>
          <a:p>
            <a:r>
              <a:rPr lang="en-US" sz="1800" dirty="0" smtClean="0">
                <a:solidFill>
                  <a:srgbClr val="002060"/>
                </a:solidFill>
                <a:latin typeface="Calibri" pitchFamily="34" charset="0"/>
                <a:cs typeface="Calibri" pitchFamily="34" charset="0"/>
              </a:rPr>
              <a:t>President</a:t>
            </a:r>
          </a:p>
          <a:p>
            <a:r>
              <a:rPr lang="en-US" sz="1800" dirty="0" err="1" smtClean="0">
                <a:solidFill>
                  <a:srgbClr val="002060"/>
                </a:solidFill>
                <a:latin typeface="Calibri" pitchFamily="34" charset="0"/>
                <a:cs typeface="Calibri" pitchFamily="34" charset="0"/>
              </a:rPr>
              <a:t>Podar</a:t>
            </a:r>
            <a:r>
              <a:rPr lang="en-US" sz="1800" dirty="0" smtClean="0">
                <a:solidFill>
                  <a:srgbClr val="002060"/>
                </a:solidFill>
                <a:latin typeface="Calibri" pitchFamily="34" charset="0"/>
                <a:cs typeface="Calibri" pitchFamily="34" charset="0"/>
              </a:rPr>
              <a:t> Education Network</a:t>
            </a:r>
          </a:p>
          <a:p>
            <a:r>
              <a:rPr lang="en-US" sz="1800" dirty="0" smtClean="0">
                <a:solidFill>
                  <a:srgbClr val="002060"/>
                </a:solidFill>
                <a:latin typeface="Calibri" pitchFamily="34" charset="0"/>
                <a:cs typeface="Calibri" pitchFamily="34" charset="0"/>
              </a:rPr>
              <a:t>Early Childhood Association</a:t>
            </a:r>
          </a:p>
          <a:p>
            <a:r>
              <a:rPr lang="en-US" sz="1800" dirty="0" smtClean="0">
                <a:solidFill>
                  <a:srgbClr val="002060"/>
                </a:solidFill>
                <a:latin typeface="Calibri" pitchFamily="34" charset="0"/>
                <a:cs typeface="Calibri" pitchFamily="34" charset="0"/>
              </a:rPr>
              <a:t>Association for Primary Education and Research</a:t>
            </a:r>
            <a:endParaRPr lang="en-US" sz="1800" dirty="0">
              <a:solidFill>
                <a:srgbClr val="002060"/>
              </a:solidFill>
              <a:latin typeface="Calibri" pitchFamily="34" charset="0"/>
              <a:cs typeface="Calibri" pitchFamily="34" charset="0"/>
            </a:endParaRPr>
          </a:p>
        </p:txBody>
      </p:sp>
      <p:sp>
        <p:nvSpPr>
          <p:cNvPr id="4" name="Title 3"/>
          <p:cNvSpPr>
            <a:spLocks noGrp="1"/>
          </p:cNvSpPr>
          <p:nvPr>
            <p:ph type="ctrTitle"/>
          </p:nvPr>
        </p:nvSpPr>
        <p:spPr>
          <a:xfrm>
            <a:off x="685800" y="1639953"/>
            <a:ext cx="7772400" cy="1179443"/>
          </a:xfrm>
          <a:solidFill>
            <a:srgbClr val="C00000"/>
          </a:solidFill>
        </p:spPr>
        <p:txBody>
          <a:bodyPr>
            <a:normAutofit fontScale="90000"/>
          </a:bodyPr>
          <a:lstStyle/>
          <a:p>
            <a:r>
              <a:rPr lang="en-US" b="1" dirty="0" smtClean="0">
                <a:solidFill>
                  <a:schemeClr val="bg1"/>
                </a:solidFill>
                <a:latin typeface="Calibri" pitchFamily="34" charset="0"/>
                <a:cs typeface="Calibri" pitchFamily="34" charset="0"/>
              </a:rPr>
              <a:t>ECCE Management.</a:t>
            </a:r>
            <a:br>
              <a:rPr lang="en-US" b="1" dirty="0" smtClean="0">
                <a:solidFill>
                  <a:schemeClr val="bg1"/>
                </a:solidFill>
                <a:latin typeface="Calibri" pitchFamily="34" charset="0"/>
                <a:cs typeface="Calibri" pitchFamily="34" charset="0"/>
              </a:rPr>
            </a:br>
            <a:r>
              <a:rPr lang="en-US" b="1" dirty="0" smtClean="0">
                <a:solidFill>
                  <a:schemeClr val="bg1"/>
                </a:solidFill>
                <a:latin typeface="Calibri" pitchFamily="34" charset="0"/>
                <a:cs typeface="Calibri" pitchFamily="34" charset="0"/>
              </a:rPr>
              <a:t>Instructional Design and Pedagogy</a:t>
            </a:r>
            <a:endParaRPr lang="en-US" b="1" dirty="0">
              <a:solidFill>
                <a:schemeClr val="bg1"/>
              </a:solidFill>
              <a:latin typeface="Calibri" pitchFamily="34" charset="0"/>
              <a:cs typeface="Calibri" pitchFamily="34" charset="0"/>
            </a:endParaRPr>
          </a:p>
        </p:txBody>
      </p:sp>
      <p:sp>
        <p:nvSpPr>
          <p:cNvPr id="10" name="Rectangle 9"/>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3112208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cstate="email"/>
          <a:stretch>
            <a:fillRect/>
          </a:stretch>
        </p:blipFill>
        <p:spPr>
          <a:xfrm>
            <a:off x="2048754" y="411371"/>
            <a:ext cx="4947805" cy="6067933"/>
          </a:xfrm>
          <a:prstGeom prst="rect">
            <a:avLst/>
          </a:prstGeom>
          <a:ln w="50800">
            <a:solidFill>
              <a:schemeClr val="bg2">
                <a:lumMod val="25000"/>
              </a:schemeClr>
            </a:solidFill>
          </a:ln>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t>copyright@swatipopatvats</a:t>
            </a:r>
            <a:endParaRPr lang="en-IN" sz="1300" b="1" dirty="0"/>
          </a:p>
        </p:txBody>
      </p:sp>
    </p:spTree>
    <p:extLst>
      <p:ext uri="{BB962C8B-B14F-4D97-AF65-F5344CB8AC3E}">
        <p14:creationId xmlns="" xmlns:p14="http://schemas.microsoft.com/office/powerpoint/2010/main" val="8905224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6.jpg"/>
          <p:cNvPicPr>
            <a:picLocks noChangeAspect="1"/>
          </p:cNvPicPr>
          <p:nvPr/>
        </p:nvPicPr>
        <p:blipFill>
          <a:blip r:embed="rId2" cstate="email"/>
          <a:stretch>
            <a:fillRect/>
          </a:stretch>
        </p:blipFill>
        <p:spPr>
          <a:xfrm>
            <a:off x="0" y="0"/>
            <a:ext cx="9144000" cy="6858000"/>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t>copyright@swatipopatvats</a:t>
            </a:r>
            <a:endParaRPr lang="en-IN" sz="1300" b="1" dirty="0"/>
          </a:p>
        </p:txBody>
      </p:sp>
    </p:spTree>
    <p:extLst>
      <p:ext uri="{BB962C8B-B14F-4D97-AF65-F5344CB8AC3E}">
        <p14:creationId xmlns="" xmlns:p14="http://schemas.microsoft.com/office/powerpoint/2010/main" val="1638840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3.jpg"/>
          <p:cNvPicPr>
            <a:picLocks noChangeAspect="1"/>
          </p:cNvPicPr>
          <p:nvPr/>
        </p:nvPicPr>
        <p:blipFill>
          <a:blip r:embed="rId3" cstate="email"/>
          <a:stretch>
            <a:fillRect/>
          </a:stretch>
        </p:blipFill>
        <p:spPr>
          <a:xfrm>
            <a:off x="0" y="0"/>
            <a:ext cx="9144000" cy="6858000"/>
          </a:xfrm>
          <a:prstGeom prst="rect">
            <a:avLst/>
          </a:prstGeom>
        </p:spPr>
      </p:pic>
      <p:sp>
        <p:nvSpPr>
          <p:cNvPr id="5" name="Rectangle 4"/>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8736260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andhi PPT slides_2.jpg"/>
          <p:cNvPicPr>
            <a:picLocks noChangeAspect="1"/>
          </p:cNvPicPr>
          <p:nvPr/>
        </p:nvPicPr>
        <p:blipFill>
          <a:blip r:embed="rId2" cstate="email"/>
          <a:stretch>
            <a:fillRect/>
          </a:stretch>
        </p:blipFill>
        <p:spPr>
          <a:xfrm>
            <a:off x="0" y="0"/>
            <a:ext cx="9144000" cy="6858000"/>
          </a:xfrm>
          <a:prstGeom prst="rect">
            <a:avLst/>
          </a:prstGeom>
        </p:spPr>
      </p:pic>
      <p:sp>
        <p:nvSpPr>
          <p:cNvPr id="3" name="Rectangle 2"/>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6103047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a:stretch>
            <a:fillRect/>
          </a:stretch>
        </p:blipFill>
        <p:spPr>
          <a:xfrm>
            <a:off x="0" y="0"/>
            <a:ext cx="9144000" cy="6858000"/>
          </a:xfrm>
          <a:prstGeom prst="rect">
            <a:avLst/>
          </a:prstGeom>
        </p:spPr>
      </p:pic>
      <p:pic>
        <p:nvPicPr>
          <p:cNvPr id="5" name="Picture 4"/>
          <p:cNvPicPr>
            <a:picLocks noChangeAspect="1"/>
          </p:cNvPicPr>
          <p:nvPr/>
        </p:nvPicPr>
        <p:blipFill>
          <a:blip r:embed="rId3"/>
          <a:stretch>
            <a:fillRect/>
          </a:stretch>
        </p:blipFill>
        <p:spPr>
          <a:xfrm>
            <a:off x="268293" y="250457"/>
            <a:ext cx="8660555" cy="6315173"/>
          </a:xfrm>
          <a:prstGeom prst="rect">
            <a:avLst/>
          </a:prstGeom>
          <a:ln w="50800">
            <a:solidFill>
              <a:srgbClr val="692538"/>
            </a:solidFill>
          </a:ln>
        </p:spPr>
      </p:pic>
      <p:sp>
        <p:nvSpPr>
          <p:cNvPr id="6" name="Rectangle 5"/>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7876479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5.jpg"/>
          <p:cNvPicPr>
            <a:picLocks noChangeAspect="1"/>
          </p:cNvPicPr>
          <p:nvPr/>
        </p:nvPicPr>
        <p:blipFill>
          <a:blip r:embed="rId2" cstate="email"/>
          <a:stretch>
            <a:fillRect/>
          </a:stretch>
        </p:blipFill>
        <p:spPr>
          <a:xfrm>
            <a:off x="0" y="0"/>
            <a:ext cx="9144000" cy="6858000"/>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11440248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BACKGROUND.jpg"/>
          <p:cNvPicPr>
            <a:picLocks noChangeAspect="1"/>
          </p:cNvPicPr>
          <p:nvPr/>
        </p:nvPicPr>
        <p:blipFill>
          <a:blip r:embed="rId2" cstate="email"/>
          <a:stretch>
            <a:fillRect/>
          </a:stretch>
        </p:blipFill>
        <p:spPr>
          <a:xfrm>
            <a:off x="0" y="0"/>
            <a:ext cx="9144000" cy="6858000"/>
          </a:xfrm>
          <a:prstGeom prst="rect">
            <a:avLst/>
          </a:prstGeom>
        </p:spPr>
      </p:pic>
      <p:sp>
        <p:nvSpPr>
          <p:cNvPr id="9" name="Rectangle 8"/>
          <p:cNvSpPr/>
          <p:nvPr/>
        </p:nvSpPr>
        <p:spPr>
          <a:xfrm>
            <a:off x="619539" y="3018183"/>
            <a:ext cx="8001000" cy="163333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2"/>
          <p:cNvSpPr txBox="1">
            <a:spLocks noChangeArrowheads="1"/>
          </p:cNvSpPr>
          <p:nvPr/>
        </p:nvSpPr>
        <p:spPr>
          <a:xfrm>
            <a:off x="619539" y="1668109"/>
            <a:ext cx="8001000" cy="1959674"/>
          </a:xfrm>
          <a:prstGeom prst="rect">
            <a:avLst/>
          </a:prstGeom>
          <a:solidFill>
            <a:schemeClr val="bg2">
              <a:lumMod val="75000"/>
            </a:schemeClr>
          </a:solidFill>
        </p:spPr>
        <p:txBody>
          <a:bodyPr vert="horz" lIns="91440" tIns="45720" rIns="91440" bIns="45720" rtlCol="0" anchor="ctr">
            <a:noAutofit/>
          </a:bodyPr>
          <a:lstStyle/>
          <a:p>
            <a:pPr lvl="0" algn="ctr" defTabSz="914400">
              <a:spcBef>
                <a:spcPct val="0"/>
              </a:spcBef>
            </a:pPr>
            <a:r>
              <a:rPr lang="en-US" sz="4400" b="1" dirty="0" smtClean="0"/>
              <a:t>What is this play based learning that NEP stresses on?</a:t>
            </a:r>
            <a:endParaRPr kumimoji="0" lang="en-US" sz="4400" b="1" i="0" u="none" strike="noStrike" kern="1200" cap="none" spc="-100" normalizeH="0" baseline="0" noProof="0" dirty="0">
              <a:ln>
                <a:noFill/>
              </a:ln>
              <a:solidFill>
                <a:schemeClr val="bg1"/>
              </a:solidFill>
              <a:effectLst/>
              <a:uLnTx/>
              <a:uFillTx/>
              <a:latin typeface="+mj-lt"/>
              <a:ea typeface="+mj-ea"/>
              <a:cs typeface="+mj-cs"/>
            </a:endParaRPr>
          </a:p>
        </p:txBody>
      </p:sp>
      <p:sp>
        <p:nvSpPr>
          <p:cNvPr id="5" name="Subtitle 4"/>
          <p:cNvSpPr>
            <a:spLocks noGrp="1"/>
          </p:cNvSpPr>
          <p:nvPr>
            <p:ph type="subTitle" idx="1"/>
          </p:nvPr>
        </p:nvSpPr>
        <p:spPr/>
        <p:txBody>
          <a:bodyPr/>
          <a:lstStyle/>
          <a:p>
            <a:r>
              <a:rPr lang="en-US" b="1" dirty="0" smtClean="0">
                <a:solidFill>
                  <a:schemeClr val="bg1"/>
                </a:solidFill>
              </a:rPr>
              <a:t>Does it mean no learning?</a:t>
            </a:r>
            <a:endParaRPr lang="en-US" b="1" dirty="0">
              <a:solidFill>
                <a:schemeClr val="bg1"/>
              </a:solidFill>
            </a:endParaRPr>
          </a:p>
        </p:txBody>
      </p:sp>
      <p:sp>
        <p:nvSpPr>
          <p:cNvPr id="11" name="Rectangle 10"/>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9104865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KGND 1.jpg"/>
          <p:cNvPicPr>
            <a:picLocks noChangeAspect="1"/>
          </p:cNvPicPr>
          <p:nvPr/>
        </p:nvPicPr>
        <p:blipFill>
          <a:blip r:embed="rId3" cstate="email"/>
          <a:stretch>
            <a:fillRect/>
          </a:stretch>
        </p:blipFill>
        <p:spPr>
          <a:xfrm>
            <a:off x="0" y="794"/>
            <a:ext cx="9144000" cy="6856412"/>
          </a:xfrm>
          <a:prstGeom prst="rect">
            <a:avLst/>
          </a:prstGeom>
        </p:spPr>
      </p:pic>
      <p:sp>
        <p:nvSpPr>
          <p:cNvPr id="21506" name="Rectangle 2"/>
          <p:cNvSpPr>
            <a:spLocks noGrp="1" noChangeArrowheads="1"/>
          </p:cNvSpPr>
          <p:nvPr>
            <p:ph type="title"/>
          </p:nvPr>
        </p:nvSpPr>
        <p:spPr>
          <a:xfrm>
            <a:off x="609600" y="762000"/>
            <a:ext cx="8001000" cy="838200"/>
          </a:xfrm>
          <a:solidFill>
            <a:srgbClr val="CA5208"/>
          </a:solidFill>
        </p:spPr>
        <p:txBody>
          <a:bodyPr>
            <a:normAutofit fontScale="90000"/>
          </a:bodyPr>
          <a:lstStyle/>
          <a:p>
            <a:r>
              <a:rPr lang="en-US" sz="3400" b="1" dirty="0" smtClean="0">
                <a:solidFill>
                  <a:schemeClr val="bg1"/>
                </a:solidFill>
              </a:rPr>
              <a:t>IF WE TEACH THROUGH ‘PLAY’, DO WE TEACH LESS?</a:t>
            </a:r>
            <a:endParaRPr lang="en-US" sz="3400" b="1" dirty="0">
              <a:solidFill>
                <a:schemeClr val="bg1"/>
              </a:solidFill>
            </a:endParaRPr>
          </a:p>
        </p:txBody>
      </p:sp>
      <p:sp>
        <p:nvSpPr>
          <p:cNvPr id="21507" name="Rectangle 3"/>
          <p:cNvSpPr>
            <a:spLocks noGrp="1" noChangeArrowheads="1"/>
          </p:cNvSpPr>
          <p:nvPr>
            <p:ph type="body" idx="1"/>
          </p:nvPr>
        </p:nvSpPr>
        <p:spPr>
          <a:xfrm>
            <a:off x="609600" y="1600200"/>
            <a:ext cx="8001000" cy="4191000"/>
          </a:xfrm>
          <a:solidFill>
            <a:schemeClr val="accent6">
              <a:lumMod val="40000"/>
              <a:lumOff val="60000"/>
            </a:schemeClr>
          </a:solidFill>
        </p:spPr>
        <p:txBody>
          <a:bodyPr>
            <a:normAutofit/>
          </a:bodyPr>
          <a:lstStyle/>
          <a:p>
            <a:pPr algn="just">
              <a:lnSpc>
                <a:spcPct val="90000"/>
              </a:lnSpc>
              <a:spcBef>
                <a:spcPts val="1900"/>
              </a:spcBef>
            </a:pPr>
            <a:r>
              <a:rPr lang="en-US" sz="2500" dirty="0" smtClean="0"/>
              <a:t>A high quality play based kindergarten program teaches as much as other preschools.</a:t>
            </a:r>
          </a:p>
          <a:p>
            <a:pPr algn="just">
              <a:lnSpc>
                <a:spcPct val="90000"/>
              </a:lnSpc>
              <a:spcBef>
                <a:spcPts val="1900"/>
              </a:spcBef>
            </a:pPr>
            <a:r>
              <a:rPr lang="en-US" sz="2500" dirty="0" smtClean="0"/>
              <a:t>What  is not evident in a play based kindergarten are skill-and-drill activities. Instead, the learning of all academic subjects is playful and exploratory.</a:t>
            </a:r>
          </a:p>
          <a:p>
            <a:pPr algn="just">
              <a:lnSpc>
                <a:spcPct val="90000"/>
              </a:lnSpc>
              <a:spcBef>
                <a:spcPts val="1900"/>
              </a:spcBef>
            </a:pPr>
            <a:r>
              <a:rPr lang="en-US" sz="2500" dirty="0" smtClean="0"/>
              <a:t>Because a program uses playful ways to build children’s success does not mean the curriculum is not rigorous or academic. It means that it is just right for what’s best for </a:t>
            </a:r>
            <a:r>
              <a:rPr lang="en-US" sz="2500" dirty="0" err="1" smtClean="0"/>
              <a:t>three,four</a:t>
            </a:r>
            <a:r>
              <a:rPr lang="en-US" sz="2500" dirty="0" smtClean="0"/>
              <a:t> and five year old children (</a:t>
            </a:r>
            <a:r>
              <a:rPr lang="en-US" sz="2500" dirty="0"/>
              <a:t>G</a:t>
            </a:r>
            <a:r>
              <a:rPr lang="en-US" sz="2500" dirty="0" smtClean="0"/>
              <a:t>aye </a:t>
            </a:r>
            <a:r>
              <a:rPr lang="en-US" sz="2500" dirty="0" err="1"/>
              <a:t>G</a:t>
            </a:r>
            <a:r>
              <a:rPr lang="en-US" sz="2500" dirty="0" err="1" smtClean="0"/>
              <a:t>ronlund</a:t>
            </a:r>
            <a:r>
              <a:rPr lang="en-US" sz="2500" dirty="0" smtClean="0"/>
              <a:t>)</a:t>
            </a:r>
            <a:endParaRPr lang="en-US" sz="2500" dirty="0"/>
          </a:p>
        </p:txBody>
      </p:sp>
      <p:sp>
        <p:nvSpPr>
          <p:cNvPr id="5" name="Rectangle 4"/>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13129399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ACKGROUND.jpg"/>
          <p:cNvPicPr>
            <a:picLocks noChangeAspect="1"/>
          </p:cNvPicPr>
          <p:nvPr/>
        </p:nvPicPr>
        <p:blipFill>
          <a:blip r:embed="rId2" cstate="email"/>
          <a:stretch>
            <a:fillRect/>
          </a:stretch>
        </p:blipFill>
        <p:spPr>
          <a:xfrm>
            <a:off x="0" y="0"/>
            <a:ext cx="9144000" cy="6858000"/>
          </a:xfrm>
          <a:prstGeom prst="rect">
            <a:avLst/>
          </a:prstGeom>
        </p:spPr>
      </p:pic>
      <p:sp>
        <p:nvSpPr>
          <p:cNvPr id="5" name="Rectangle 2"/>
          <p:cNvSpPr txBox="1">
            <a:spLocks noChangeArrowheads="1"/>
          </p:cNvSpPr>
          <p:nvPr/>
        </p:nvSpPr>
        <p:spPr>
          <a:xfrm>
            <a:off x="609600" y="1687987"/>
            <a:ext cx="8001000" cy="1116496"/>
          </a:xfrm>
          <a:prstGeom prst="rect">
            <a:avLst/>
          </a:prstGeom>
          <a:solidFill>
            <a:srgbClr val="CA5208"/>
          </a:solidFill>
        </p:spPr>
        <p:txBody>
          <a:bodyPr vert="horz" lIns="91440" tIns="45720" rIns="91440" bIns="45720" rtlCol="0" anchor="ctr">
            <a:noAutofit/>
          </a:bodyPr>
          <a:lstStyle/>
          <a:p>
            <a:pPr lvl="0" algn="ctr" defTabSz="914400">
              <a:spcBef>
                <a:spcPct val="0"/>
              </a:spcBef>
            </a:pPr>
            <a:r>
              <a:rPr lang="en-GB" sz="3600" b="1" i="1" dirty="0" smtClean="0">
                <a:solidFill>
                  <a:schemeClr val="bg1"/>
                </a:solidFill>
              </a:rPr>
              <a:t/>
            </a:r>
            <a:br>
              <a:rPr lang="en-GB" sz="3600" b="1" i="1" dirty="0" smtClean="0">
                <a:solidFill>
                  <a:schemeClr val="bg1"/>
                </a:solidFill>
              </a:rPr>
            </a:br>
            <a:r>
              <a:rPr lang="en-GB" sz="3600" b="1" dirty="0" smtClean="0">
                <a:solidFill>
                  <a:schemeClr val="bg1"/>
                </a:solidFill>
              </a:rPr>
              <a:t>Did you know that the right brain develops first?</a:t>
            </a:r>
            <a:r>
              <a:rPr lang="en-GB" sz="3600" dirty="0" smtClean="0">
                <a:solidFill>
                  <a:schemeClr val="bg1"/>
                </a:solidFill>
              </a:rPr>
              <a:t> </a:t>
            </a:r>
            <a:br>
              <a:rPr lang="en-GB" sz="3600" dirty="0" smtClean="0">
                <a:solidFill>
                  <a:schemeClr val="bg1"/>
                </a:solidFill>
              </a:rPr>
            </a:br>
            <a:r>
              <a:rPr lang="en-GB" sz="3600" b="1" i="1" dirty="0" smtClean="0">
                <a:solidFill>
                  <a:schemeClr val="bg1"/>
                </a:solidFill>
              </a:rPr>
              <a:t> </a:t>
            </a:r>
            <a:endParaRPr kumimoji="0" lang="en-US" sz="3600" b="1" i="0" u="none" strike="noStrike" kern="1200" cap="none" spc="-100" normalizeH="0" baseline="0" noProof="0" dirty="0">
              <a:ln>
                <a:noFill/>
              </a:ln>
              <a:solidFill>
                <a:schemeClr val="bg1"/>
              </a:solidFill>
              <a:effectLst/>
              <a:uLnTx/>
              <a:uFillTx/>
              <a:latin typeface="+mj-lt"/>
              <a:ea typeface="+mj-ea"/>
              <a:cs typeface="+mj-cs"/>
            </a:endParaRPr>
          </a:p>
        </p:txBody>
      </p:sp>
      <p:sp>
        <p:nvSpPr>
          <p:cNvPr id="6" name="Rectangle 5"/>
          <p:cNvSpPr/>
          <p:nvPr/>
        </p:nvSpPr>
        <p:spPr>
          <a:xfrm>
            <a:off x="609600" y="2804483"/>
            <a:ext cx="8001000" cy="201598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Content Placeholder 2"/>
          <p:cNvSpPr>
            <a:spLocks noGrp="1"/>
          </p:cNvSpPr>
          <p:nvPr>
            <p:ph idx="1"/>
          </p:nvPr>
        </p:nvSpPr>
        <p:spPr>
          <a:xfrm>
            <a:off x="1550505" y="3289844"/>
            <a:ext cx="6062870" cy="1530626"/>
          </a:xfrm>
        </p:spPr>
        <p:txBody>
          <a:bodyPr>
            <a:normAutofit/>
          </a:bodyPr>
          <a:lstStyle/>
          <a:p>
            <a:pPr marL="0" indent="0" algn="ctr">
              <a:buNone/>
            </a:pPr>
            <a:r>
              <a:rPr lang="en-GB" sz="3200" b="1" dirty="0" smtClean="0"/>
              <a:t>It </a:t>
            </a:r>
            <a:r>
              <a:rPr lang="en-GB" sz="3200" b="1" dirty="0"/>
              <a:t>does so by the time children are 3-4 years of age. </a:t>
            </a:r>
            <a:endParaRPr lang="en-US" sz="3200" b="1" dirty="0"/>
          </a:p>
        </p:txBody>
      </p:sp>
      <p:sp>
        <p:nvSpPr>
          <p:cNvPr id="8" name="Rectangle 7"/>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41045545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4" name="Picture 3"/>
          <p:cNvPicPr>
            <a:picLocks noChangeAspect="1"/>
          </p:cNvPicPr>
          <p:nvPr/>
        </p:nvPicPr>
        <p:blipFill>
          <a:blip r:embed="rId3" cstate="email"/>
          <a:stretch>
            <a:fillRect/>
          </a:stretch>
        </p:blipFill>
        <p:spPr>
          <a:xfrm>
            <a:off x="546652" y="594735"/>
            <a:ext cx="3836242" cy="5703066"/>
          </a:xfrm>
          <a:prstGeom prst="rect">
            <a:avLst/>
          </a:prstGeom>
        </p:spPr>
      </p:pic>
      <p:pic>
        <p:nvPicPr>
          <p:cNvPr id="5" name="Picture 4"/>
          <p:cNvPicPr>
            <a:picLocks noChangeAspect="1"/>
          </p:cNvPicPr>
          <p:nvPr/>
        </p:nvPicPr>
        <p:blipFill>
          <a:blip r:embed="rId4" cstate="email"/>
          <a:stretch>
            <a:fillRect/>
          </a:stretch>
        </p:blipFill>
        <p:spPr>
          <a:xfrm>
            <a:off x="4382895" y="594736"/>
            <a:ext cx="4284028" cy="5703066"/>
          </a:xfrm>
          <a:prstGeom prst="rect">
            <a:avLst/>
          </a:prstGeom>
        </p:spPr>
      </p:pic>
      <p:sp>
        <p:nvSpPr>
          <p:cNvPr id="6" name="Rectangle 5"/>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35530634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jpg"/>
          <p:cNvPicPr>
            <a:picLocks noChangeAspect="1"/>
          </p:cNvPicPr>
          <p:nvPr/>
        </p:nvPicPr>
        <p:blipFill>
          <a:blip r:embed="rId2" cstate="email"/>
          <a:stretch>
            <a:fillRect/>
          </a:stretch>
        </p:blipFill>
        <p:spPr>
          <a:xfrm>
            <a:off x="0" y="0"/>
            <a:ext cx="9144000" cy="6858000"/>
          </a:xfrm>
          <a:prstGeom prst="rect">
            <a:avLst/>
          </a:prstGeom>
        </p:spPr>
      </p:pic>
      <p:sp>
        <p:nvSpPr>
          <p:cNvPr id="6" name="Rectangle 2"/>
          <p:cNvSpPr txBox="1">
            <a:spLocks noChangeArrowheads="1"/>
          </p:cNvSpPr>
          <p:nvPr/>
        </p:nvSpPr>
        <p:spPr>
          <a:xfrm>
            <a:off x="609600" y="1055817"/>
            <a:ext cx="8001000" cy="941941"/>
          </a:xfrm>
          <a:prstGeom prst="rect">
            <a:avLst/>
          </a:prstGeom>
          <a:solidFill>
            <a:srgbClr val="CA5208"/>
          </a:solidFill>
        </p:spPr>
        <p:txBody>
          <a:bodyPr vert="horz" lIns="91440" tIns="45720" rIns="91440" bIns="45720" rtlCol="0" anchor="ctr">
            <a:noAutofit/>
          </a:bodyPr>
          <a:lstStyle/>
          <a:p>
            <a:pPr lvl="0" algn="ctr" defTabSz="914400">
              <a:spcBef>
                <a:spcPct val="0"/>
              </a:spcBef>
            </a:pPr>
            <a:r>
              <a:rPr lang="en-US" sz="3600" b="1" dirty="0" smtClean="0">
                <a:solidFill>
                  <a:schemeClr val="bg1"/>
                </a:solidFill>
                <a:latin typeface="Calibri" pitchFamily="34" charset="0"/>
                <a:cs typeface="Calibri" pitchFamily="34" charset="0"/>
              </a:rPr>
              <a:t>Left and right brain learning?</a:t>
            </a:r>
            <a:endParaRPr kumimoji="0" lang="en-US" sz="3600" b="1" i="0" u="none" strike="noStrike" kern="1200" cap="none" spc="-10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609600" y="1997758"/>
            <a:ext cx="8001000" cy="3458823"/>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Content Placeholder 2"/>
          <p:cNvSpPr>
            <a:spLocks noGrp="1"/>
          </p:cNvSpPr>
          <p:nvPr>
            <p:ph idx="1"/>
          </p:nvPr>
        </p:nvSpPr>
        <p:spPr>
          <a:xfrm>
            <a:off x="1043492" y="2254079"/>
            <a:ext cx="7146351" cy="3508977"/>
          </a:xfrm>
        </p:spPr>
        <p:txBody>
          <a:bodyPr>
            <a:noAutofit/>
          </a:bodyPr>
          <a:lstStyle/>
          <a:p>
            <a:pPr>
              <a:spcAft>
                <a:spcPts val="1500"/>
              </a:spcAft>
              <a:buClr>
                <a:schemeClr val="tx1"/>
              </a:buClr>
            </a:pPr>
            <a:r>
              <a:rPr lang="en-GB" sz="2500" b="1" dirty="0">
                <a:solidFill>
                  <a:schemeClr val="tx1"/>
                </a:solidFill>
                <a:latin typeface="Calibri" pitchFamily="34" charset="0"/>
                <a:cs typeface="Calibri" pitchFamily="34" charset="0"/>
              </a:rPr>
              <a:t>This theory is based on the fact that the brain’s two hemispheres function differently</a:t>
            </a:r>
            <a:r>
              <a:rPr lang="en-GB" sz="2500" b="1" dirty="0" smtClean="0">
                <a:solidFill>
                  <a:schemeClr val="tx1"/>
                </a:solidFill>
                <a:latin typeface="Calibri" pitchFamily="34" charset="0"/>
                <a:cs typeface="Calibri" pitchFamily="34" charset="0"/>
              </a:rPr>
              <a:t>.</a:t>
            </a:r>
          </a:p>
          <a:p>
            <a:pPr>
              <a:spcAft>
                <a:spcPts val="1500"/>
              </a:spcAft>
              <a:buClr>
                <a:schemeClr val="tx1"/>
              </a:buClr>
            </a:pPr>
            <a:r>
              <a:rPr lang="en-GB" sz="2500" b="1" dirty="0">
                <a:solidFill>
                  <a:schemeClr val="tx1"/>
                </a:solidFill>
                <a:latin typeface="Calibri" pitchFamily="34" charset="0"/>
                <a:cs typeface="Calibri" pitchFamily="34" charset="0"/>
              </a:rPr>
              <a:t>In 1981 </a:t>
            </a:r>
            <a:r>
              <a:rPr lang="en-GB" sz="2500" b="1" dirty="0" err="1">
                <a:solidFill>
                  <a:schemeClr val="tx1"/>
                </a:solidFill>
                <a:latin typeface="Calibri" pitchFamily="34" charset="0"/>
                <a:cs typeface="Calibri" pitchFamily="34" charset="0"/>
              </a:rPr>
              <a:t>Dr.</a:t>
            </a:r>
            <a:r>
              <a:rPr lang="en-GB" sz="2500" b="1" dirty="0">
                <a:solidFill>
                  <a:schemeClr val="tx1"/>
                </a:solidFill>
                <a:latin typeface="Calibri" pitchFamily="34" charset="0"/>
                <a:cs typeface="Calibri" pitchFamily="34" charset="0"/>
              </a:rPr>
              <a:t> Roger Sperry received the Nobel Prize for his split brain research. </a:t>
            </a:r>
            <a:endParaRPr lang="en-GB" sz="2500" b="1" dirty="0" smtClean="0">
              <a:solidFill>
                <a:schemeClr val="tx1"/>
              </a:solidFill>
              <a:latin typeface="Calibri" pitchFamily="34" charset="0"/>
              <a:cs typeface="Calibri" pitchFamily="34" charset="0"/>
            </a:endParaRPr>
          </a:p>
          <a:p>
            <a:pPr>
              <a:spcAft>
                <a:spcPts val="1500"/>
              </a:spcAft>
              <a:buClr>
                <a:schemeClr val="tx1"/>
              </a:buClr>
            </a:pPr>
            <a:r>
              <a:rPr lang="en-GB" sz="2500" b="1" dirty="0" smtClean="0">
                <a:solidFill>
                  <a:schemeClr val="tx1"/>
                </a:solidFill>
                <a:latin typeface="Calibri" pitchFamily="34" charset="0"/>
                <a:cs typeface="Calibri" pitchFamily="34" charset="0"/>
              </a:rPr>
              <a:t>Prior </a:t>
            </a:r>
            <a:r>
              <a:rPr lang="en-GB" sz="2500" b="1" dirty="0">
                <a:solidFill>
                  <a:schemeClr val="tx1"/>
                </a:solidFill>
                <a:latin typeface="Calibri" pitchFamily="34" charset="0"/>
                <a:cs typeface="Calibri" pitchFamily="34" charset="0"/>
              </a:rPr>
              <a:t>to that, little was known about the separate responsibilities of the two brain hemispheres. </a:t>
            </a:r>
            <a:endParaRPr lang="en-US" sz="2500" b="1" dirty="0">
              <a:solidFill>
                <a:schemeClr val="tx1"/>
              </a:solidFill>
              <a:latin typeface="Calibri" pitchFamily="34" charset="0"/>
              <a:cs typeface="Calibri" pitchFamily="34" charset="0"/>
            </a:endParaRPr>
          </a:p>
        </p:txBody>
      </p:sp>
      <p:sp>
        <p:nvSpPr>
          <p:cNvPr id="8" name="Rectangle 7"/>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39779114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BACKGROUND.jpg"/>
          <p:cNvPicPr>
            <a:picLocks noChangeAspect="1"/>
          </p:cNvPicPr>
          <p:nvPr/>
        </p:nvPicPr>
        <p:blipFill>
          <a:blip r:embed="rId2" cstate="email"/>
          <a:stretch>
            <a:fillRect/>
          </a:stretch>
        </p:blipFill>
        <p:spPr>
          <a:xfrm>
            <a:off x="0" y="0"/>
            <a:ext cx="9144000" cy="6858000"/>
          </a:xfrm>
          <a:prstGeom prst="rect">
            <a:avLst/>
          </a:prstGeom>
        </p:spPr>
      </p:pic>
      <p:sp>
        <p:nvSpPr>
          <p:cNvPr id="5" name="Rectangle 2"/>
          <p:cNvSpPr txBox="1">
            <a:spLocks noChangeArrowheads="1"/>
          </p:cNvSpPr>
          <p:nvPr/>
        </p:nvSpPr>
        <p:spPr>
          <a:xfrm>
            <a:off x="609600" y="1095573"/>
            <a:ext cx="8001000" cy="1143000"/>
          </a:xfrm>
          <a:prstGeom prst="rect">
            <a:avLst/>
          </a:prstGeom>
          <a:solidFill>
            <a:schemeClr val="accent5">
              <a:lumMod val="75000"/>
            </a:schemeClr>
          </a:solidFill>
        </p:spPr>
        <p:txBody>
          <a:bodyPr vert="horz" lIns="91440" tIns="45720" rIns="91440" bIns="45720" rtlCol="0" anchor="ctr">
            <a:noAutofit/>
          </a:bodyPr>
          <a:lstStyle/>
          <a:p>
            <a:pPr lvl="0" algn="ctr" defTabSz="914400">
              <a:spcBef>
                <a:spcPct val="0"/>
              </a:spcBef>
            </a:pPr>
            <a:endParaRPr kumimoji="0" lang="en-US" sz="3600" b="1" i="0" u="none" strike="noStrike" kern="1200" cap="none" spc="-100" normalizeH="0" baseline="0" noProof="0" dirty="0">
              <a:ln>
                <a:noFill/>
              </a:ln>
              <a:solidFill>
                <a:schemeClr val="bg1"/>
              </a:solidFill>
              <a:effectLst/>
              <a:uLnTx/>
              <a:uFillTx/>
              <a:latin typeface="+mj-lt"/>
              <a:ea typeface="+mj-ea"/>
              <a:cs typeface="+mj-cs"/>
            </a:endParaRPr>
          </a:p>
        </p:txBody>
      </p:sp>
      <p:sp>
        <p:nvSpPr>
          <p:cNvPr id="6" name="Rectangle 5"/>
          <p:cNvSpPr/>
          <p:nvPr/>
        </p:nvSpPr>
        <p:spPr>
          <a:xfrm>
            <a:off x="609600" y="2238573"/>
            <a:ext cx="8001000" cy="349630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1043490" y="1095573"/>
            <a:ext cx="7024744" cy="1143000"/>
          </a:xfrm>
        </p:spPr>
        <p:txBody>
          <a:bodyPr>
            <a:normAutofit fontScale="90000"/>
          </a:bodyPr>
          <a:lstStyle/>
          <a:p>
            <a:r>
              <a:rPr lang="en-US" b="1" dirty="0">
                <a:solidFill>
                  <a:schemeClr val="bg1"/>
                </a:solidFill>
                <a:latin typeface="Calibri" pitchFamily="34" charset="0"/>
                <a:cs typeface="Calibri" pitchFamily="34" charset="0"/>
              </a:rPr>
              <a:t>S</a:t>
            </a:r>
            <a:r>
              <a:rPr lang="en-US" b="1" dirty="0" smtClean="0">
                <a:solidFill>
                  <a:schemeClr val="bg1"/>
                </a:solidFill>
                <a:latin typeface="Calibri" pitchFamily="34" charset="0"/>
                <a:cs typeface="Calibri" pitchFamily="34" charset="0"/>
              </a:rPr>
              <a:t>hort term-left</a:t>
            </a:r>
            <a:br>
              <a:rPr lang="en-US" b="1" dirty="0" smtClean="0">
                <a:solidFill>
                  <a:schemeClr val="bg1"/>
                </a:solidFill>
                <a:latin typeface="Calibri" pitchFamily="34" charset="0"/>
                <a:cs typeface="Calibri" pitchFamily="34" charset="0"/>
              </a:rPr>
            </a:br>
            <a:r>
              <a:rPr lang="en-US" b="1" dirty="0" smtClean="0">
                <a:solidFill>
                  <a:schemeClr val="bg1"/>
                </a:solidFill>
                <a:latin typeface="Calibri" pitchFamily="34" charset="0"/>
                <a:cs typeface="Calibri" pitchFamily="34" charset="0"/>
              </a:rPr>
              <a:t>Long term- right </a:t>
            </a:r>
            <a:endParaRPr lang="en-US" b="1" dirty="0">
              <a:solidFill>
                <a:schemeClr val="bg1"/>
              </a:solidFill>
              <a:latin typeface="Calibri" pitchFamily="34" charset="0"/>
              <a:cs typeface="Calibri" pitchFamily="34" charset="0"/>
            </a:endParaRPr>
          </a:p>
        </p:txBody>
      </p:sp>
      <p:sp>
        <p:nvSpPr>
          <p:cNvPr id="3" name="Content Placeholder 2"/>
          <p:cNvSpPr>
            <a:spLocks noGrp="1"/>
          </p:cNvSpPr>
          <p:nvPr>
            <p:ph idx="1"/>
          </p:nvPr>
        </p:nvSpPr>
        <p:spPr>
          <a:xfrm>
            <a:off x="1043490" y="2345635"/>
            <a:ext cx="7404771" cy="3508977"/>
          </a:xfrm>
        </p:spPr>
        <p:txBody>
          <a:bodyPr>
            <a:normAutofit/>
          </a:bodyPr>
          <a:lstStyle/>
          <a:p>
            <a:pPr>
              <a:buClrTx/>
            </a:pPr>
            <a:r>
              <a:rPr lang="en-GB" b="1" dirty="0">
                <a:solidFill>
                  <a:schemeClr val="tx1"/>
                </a:solidFill>
                <a:latin typeface="Calibri" pitchFamily="34" charset="0"/>
                <a:cs typeface="Calibri" pitchFamily="34" charset="0"/>
              </a:rPr>
              <a:t>The right brain is responsible for long-term memory storage</a:t>
            </a:r>
            <a:r>
              <a:rPr lang="en-GB" b="1" dirty="0" smtClean="0">
                <a:solidFill>
                  <a:schemeClr val="tx1"/>
                </a:solidFill>
                <a:latin typeface="Calibri" pitchFamily="34" charset="0"/>
                <a:cs typeface="Calibri" pitchFamily="34" charset="0"/>
              </a:rPr>
              <a:t>.</a:t>
            </a:r>
          </a:p>
          <a:p>
            <a:pPr>
              <a:buClrTx/>
            </a:pPr>
            <a:r>
              <a:rPr lang="en-GB" b="1" dirty="0" smtClean="0">
                <a:solidFill>
                  <a:schemeClr val="tx1"/>
                </a:solidFill>
                <a:latin typeface="Calibri" pitchFamily="34" charset="0"/>
                <a:cs typeface="Calibri" pitchFamily="34" charset="0"/>
              </a:rPr>
              <a:t> </a:t>
            </a:r>
            <a:r>
              <a:rPr lang="en-GB" b="1" dirty="0">
                <a:solidFill>
                  <a:schemeClr val="tx1"/>
                </a:solidFill>
                <a:latin typeface="Calibri" pitchFamily="34" charset="0"/>
                <a:cs typeface="Calibri" pitchFamily="34" charset="0"/>
              </a:rPr>
              <a:t>Ultimately, we all store learned material in our right brain, for easy retrieval. </a:t>
            </a:r>
            <a:endParaRPr lang="en-GB" b="1" dirty="0" smtClean="0">
              <a:solidFill>
                <a:schemeClr val="tx1"/>
              </a:solidFill>
              <a:latin typeface="Calibri" pitchFamily="34" charset="0"/>
              <a:cs typeface="Calibri" pitchFamily="34" charset="0"/>
            </a:endParaRPr>
          </a:p>
          <a:p>
            <a:pPr>
              <a:buClrTx/>
            </a:pPr>
            <a:r>
              <a:rPr lang="en-GB" b="1" dirty="0" smtClean="0">
                <a:solidFill>
                  <a:schemeClr val="tx1"/>
                </a:solidFill>
                <a:latin typeface="Calibri" pitchFamily="34" charset="0"/>
                <a:cs typeface="Calibri" pitchFamily="34" charset="0"/>
              </a:rPr>
              <a:t>Generally </a:t>
            </a:r>
            <a:r>
              <a:rPr lang="en-GB" b="1" dirty="0">
                <a:solidFill>
                  <a:schemeClr val="tx1"/>
                </a:solidFill>
                <a:latin typeface="Calibri" pitchFamily="34" charset="0"/>
                <a:cs typeface="Calibri" pitchFamily="34" charset="0"/>
              </a:rPr>
              <a:t>this process of storing material in the short term memory (the left brain’s responsibility), </a:t>
            </a:r>
            <a:endParaRPr lang="en-GB" b="1" dirty="0" smtClean="0">
              <a:solidFill>
                <a:schemeClr val="tx1"/>
              </a:solidFill>
              <a:latin typeface="Calibri" pitchFamily="34" charset="0"/>
              <a:cs typeface="Calibri" pitchFamily="34" charset="0"/>
            </a:endParaRPr>
          </a:p>
          <a:p>
            <a:pPr>
              <a:buClrTx/>
            </a:pPr>
            <a:r>
              <a:rPr lang="en-GB" b="1" dirty="0">
                <a:solidFill>
                  <a:schemeClr val="tx1"/>
                </a:solidFill>
                <a:latin typeface="Calibri" pitchFamily="34" charset="0"/>
                <a:cs typeface="Calibri" pitchFamily="34" charset="0"/>
              </a:rPr>
              <a:t>A</a:t>
            </a:r>
            <a:r>
              <a:rPr lang="en-GB" b="1" dirty="0" smtClean="0">
                <a:solidFill>
                  <a:schemeClr val="tx1"/>
                </a:solidFill>
                <a:latin typeface="Calibri" pitchFamily="34" charset="0"/>
                <a:cs typeface="Calibri" pitchFamily="34" charset="0"/>
              </a:rPr>
              <a:t>nd </a:t>
            </a:r>
            <a:r>
              <a:rPr lang="en-GB" b="1" dirty="0">
                <a:solidFill>
                  <a:schemeClr val="tx1"/>
                </a:solidFill>
                <a:latin typeface="Calibri" pitchFamily="34" charset="0"/>
                <a:cs typeface="Calibri" pitchFamily="34" charset="0"/>
              </a:rPr>
              <a:t>then transferring it to our long-term memory (the right brain’s responsibility) is automatic, </a:t>
            </a:r>
            <a:endParaRPr lang="en-GB" b="1" dirty="0" smtClean="0">
              <a:solidFill>
                <a:schemeClr val="tx1"/>
              </a:solidFill>
              <a:latin typeface="Calibri" pitchFamily="34" charset="0"/>
              <a:cs typeface="Calibri" pitchFamily="34" charset="0"/>
            </a:endParaRPr>
          </a:p>
        </p:txBody>
      </p:sp>
      <p:sp>
        <p:nvSpPr>
          <p:cNvPr id="8" name="Rectangle 7"/>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0931108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cstate="email"/>
          <a:stretch>
            <a:fillRect/>
          </a:stretch>
        </p:blipFill>
        <p:spPr>
          <a:xfrm>
            <a:off x="0" y="0"/>
            <a:ext cx="9144000" cy="6858000"/>
          </a:xfrm>
          <a:prstGeom prst="rect">
            <a:avLst/>
          </a:prstGeom>
        </p:spPr>
      </p:pic>
      <p:sp>
        <p:nvSpPr>
          <p:cNvPr id="5" name="Rectangle 2"/>
          <p:cNvSpPr txBox="1">
            <a:spLocks noChangeArrowheads="1"/>
          </p:cNvSpPr>
          <p:nvPr/>
        </p:nvSpPr>
        <p:spPr>
          <a:xfrm>
            <a:off x="609600" y="1095573"/>
            <a:ext cx="8001000" cy="1143000"/>
          </a:xfrm>
          <a:prstGeom prst="rect">
            <a:avLst/>
          </a:prstGeom>
          <a:solidFill>
            <a:schemeClr val="accent5">
              <a:lumMod val="75000"/>
            </a:schemeClr>
          </a:solidFill>
        </p:spPr>
        <p:txBody>
          <a:bodyPr vert="horz" lIns="91440" tIns="45720" rIns="91440" bIns="45720" rtlCol="0" anchor="ctr">
            <a:noAutofit/>
          </a:bodyPr>
          <a:lstStyle/>
          <a:p>
            <a:pPr lvl="0" algn="ctr" defTabSz="914400">
              <a:spcBef>
                <a:spcPct val="0"/>
              </a:spcBef>
            </a:pPr>
            <a:endParaRPr kumimoji="0" lang="en-US" sz="3600" b="1" i="0" u="none" strike="noStrike" kern="1200" cap="none" spc="-100" normalizeH="0" baseline="0" noProof="0" dirty="0">
              <a:ln>
                <a:noFill/>
              </a:ln>
              <a:solidFill>
                <a:schemeClr val="bg1"/>
              </a:solidFill>
              <a:effectLst/>
              <a:uLnTx/>
              <a:uFillTx/>
              <a:latin typeface="+mj-lt"/>
              <a:ea typeface="+mj-ea"/>
              <a:cs typeface="+mj-cs"/>
            </a:endParaRPr>
          </a:p>
        </p:txBody>
      </p:sp>
      <p:sp>
        <p:nvSpPr>
          <p:cNvPr id="6" name="Rectangle 5"/>
          <p:cNvSpPr/>
          <p:nvPr/>
        </p:nvSpPr>
        <p:spPr>
          <a:xfrm>
            <a:off x="609600" y="2238573"/>
            <a:ext cx="8001000" cy="349630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1043490" y="1244658"/>
            <a:ext cx="7024744" cy="1530627"/>
          </a:xfrm>
        </p:spPr>
        <p:txBody>
          <a:bodyPr>
            <a:normAutofit fontScale="90000"/>
          </a:bodyPr>
          <a:lstStyle/>
          <a:p>
            <a:r>
              <a:rPr lang="en-GB" b="1" dirty="0">
                <a:solidFill>
                  <a:schemeClr val="bg1"/>
                </a:solidFill>
                <a:latin typeface="Calibri" pitchFamily="34" charset="0"/>
                <a:cs typeface="Calibri" pitchFamily="34" charset="0"/>
              </a:rPr>
              <a:t>A RIGHT BRAIN LEARNER STUCK IN A LEFT BRAIN CURRICULUM</a:t>
            </a:r>
            <a:r>
              <a:rPr lang="en-GB" dirty="0">
                <a:solidFill>
                  <a:schemeClr val="bg1"/>
                </a:solidFill>
                <a:latin typeface="Calibri" pitchFamily="34" charset="0"/>
                <a:cs typeface="Calibri" pitchFamily="34" charset="0"/>
              </a:rPr>
              <a:t/>
            </a:r>
            <a:br>
              <a:rPr lang="en-GB" dirty="0">
                <a:solidFill>
                  <a:schemeClr val="bg1"/>
                </a:solidFill>
                <a:latin typeface="Calibri" pitchFamily="34" charset="0"/>
                <a:cs typeface="Calibri" pitchFamily="34" charset="0"/>
              </a:rPr>
            </a:br>
            <a:endParaRPr lang="en-US" dirty="0">
              <a:solidFill>
                <a:schemeClr val="bg1"/>
              </a:solidFill>
              <a:latin typeface="Calibri" pitchFamily="34" charset="0"/>
              <a:cs typeface="Calibri" pitchFamily="34" charset="0"/>
            </a:endParaRPr>
          </a:p>
        </p:txBody>
      </p:sp>
      <p:sp>
        <p:nvSpPr>
          <p:cNvPr id="3" name="Content Placeholder 2"/>
          <p:cNvSpPr>
            <a:spLocks noGrp="1"/>
          </p:cNvSpPr>
          <p:nvPr>
            <p:ph idx="1"/>
          </p:nvPr>
        </p:nvSpPr>
        <p:spPr>
          <a:xfrm>
            <a:off x="1013675" y="2393225"/>
            <a:ext cx="7345134" cy="3508977"/>
          </a:xfrm>
        </p:spPr>
        <p:txBody>
          <a:bodyPr>
            <a:normAutofit/>
          </a:bodyPr>
          <a:lstStyle/>
          <a:p>
            <a:pPr>
              <a:spcAft>
                <a:spcPts val="1000"/>
              </a:spcAft>
              <a:buClrTx/>
              <a:buSzPct val="65000"/>
            </a:pPr>
            <a:r>
              <a:rPr lang="en-US" b="1" dirty="0" smtClean="0">
                <a:solidFill>
                  <a:schemeClr val="tx1"/>
                </a:solidFill>
                <a:latin typeface="Calibri" pitchFamily="34" charset="0"/>
                <a:cs typeface="Calibri" pitchFamily="34" charset="0"/>
              </a:rPr>
              <a:t>S</a:t>
            </a:r>
            <a:r>
              <a:rPr lang="en-GB" b="1" dirty="0" err="1" smtClean="0">
                <a:solidFill>
                  <a:schemeClr val="tx1"/>
                </a:solidFill>
                <a:latin typeface="Calibri" pitchFamily="34" charset="0"/>
                <a:cs typeface="Calibri" pitchFamily="34" charset="0"/>
              </a:rPr>
              <a:t>chool</a:t>
            </a:r>
            <a:r>
              <a:rPr lang="en-GB" b="1" dirty="0" smtClean="0">
                <a:solidFill>
                  <a:schemeClr val="tx1"/>
                </a:solidFill>
                <a:latin typeface="Calibri" pitchFamily="34" charset="0"/>
                <a:cs typeface="Calibri" pitchFamily="34" charset="0"/>
              </a:rPr>
              <a:t> curriculum is generally more left brain oriented- focusing </a:t>
            </a:r>
            <a:r>
              <a:rPr lang="en-GB" b="1" dirty="0">
                <a:solidFill>
                  <a:schemeClr val="tx1"/>
                </a:solidFill>
                <a:latin typeface="Calibri" pitchFamily="34" charset="0"/>
                <a:cs typeface="Calibri" pitchFamily="34" charset="0"/>
              </a:rPr>
              <a:t>on auditory and sequential aspects, as well as writing, </a:t>
            </a:r>
            <a:endParaRPr lang="en-GB" b="1" dirty="0" smtClean="0">
              <a:solidFill>
                <a:schemeClr val="tx1"/>
              </a:solidFill>
              <a:latin typeface="Calibri" pitchFamily="34" charset="0"/>
              <a:cs typeface="Calibri" pitchFamily="34" charset="0"/>
            </a:endParaRPr>
          </a:p>
          <a:p>
            <a:pPr>
              <a:spcAft>
                <a:spcPts val="1000"/>
              </a:spcAft>
              <a:buClrTx/>
              <a:buSzPct val="65000"/>
            </a:pPr>
            <a:r>
              <a:rPr lang="en-US" b="1" dirty="0" smtClean="0">
                <a:solidFill>
                  <a:schemeClr val="tx1"/>
                </a:solidFill>
                <a:latin typeface="Calibri" pitchFamily="34" charset="0"/>
                <a:cs typeface="Calibri" pitchFamily="34" charset="0"/>
              </a:rPr>
              <a:t>S</a:t>
            </a:r>
            <a:r>
              <a:rPr lang="en-GB" b="1" dirty="0" smtClean="0">
                <a:solidFill>
                  <a:schemeClr val="tx1"/>
                </a:solidFill>
                <a:latin typeface="Calibri" pitchFamily="34" charset="0"/>
                <a:cs typeface="Calibri" pitchFamily="34" charset="0"/>
              </a:rPr>
              <a:t>o children who learn by songs, art, visual- the right brain learners feel left out. </a:t>
            </a:r>
          </a:p>
          <a:p>
            <a:pPr>
              <a:spcAft>
                <a:spcPts val="1000"/>
              </a:spcAft>
              <a:buClrTx/>
              <a:buSzPct val="65000"/>
            </a:pPr>
            <a:r>
              <a:rPr lang="en-US" b="1" dirty="0" smtClean="0">
                <a:solidFill>
                  <a:schemeClr val="tx1"/>
                </a:solidFill>
                <a:latin typeface="Calibri" pitchFamily="34" charset="0"/>
                <a:cs typeface="Calibri" pitchFamily="34" charset="0"/>
              </a:rPr>
              <a:t>They </a:t>
            </a:r>
            <a:r>
              <a:rPr lang="en-GB" b="1" dirty="0" smtClean="0">
                <a:solidFill>
                  <a:schemeClr val="tx1"/>
                </a:solidFill>
                <a:latin typeface="Calibri" pitchFamily="34" charset="0"/>
                <a:cs typeface="Calibri" pitchFamily="34" charset="0"/>
              </a:rPr>
              <a:t>struggle </a:t>
            </a:r>
            <a:r>
              <a:rPr lang="en-GB" b="1" dirty="0">
                <a:solidFill>
                  <a:schemeClr val="tx1"/>
                </a:solidFill>
                <a:latin typeface="Calibri" pitchFamily="34" charset="0"/>
                <a:cs typeface="Calibri" pitchFamily="34" charset="0"/>
              </a:rPr>
              <a:t>with learning and retaining material using </a:t>
            </a:r>
            <a:r>
              <a:rPr lang="en-GB" b="1" dirty="0" smtClean="0">
                <a:solidFill>
                  <a:schemeClr val="tx1"/>
                </a:solidFill>
                <a:latin typeface="Calibri" pitchFamily="34" charset="0"/>
                <a:cs typeface="Calibri" pitchFamily="34" charset="0"/>
              </a:rPr>
              <a:t>the </a:t>
            </a:r>
            <a:r>
              <a:rPr lang="en-GB" b="1" dirty="0">
                <a:solidFill>
                  <a:schemeClr val="tx1"/>
                </a:solidFill>
                <a:latin typeface="Calibri" pitchFamily="34" charset="0"/>
                <a:cs typeface="Calibri" pitchFamily="34" charset="0"/>
              </a:rPr>
              <a:t>same curriculum. </a:t>
            </a:r>
            <a:r>
              <a:rPr lang="en-GB" b="1" dirty="0" smtClean="0">
                <a:solidFill>
                  <a:schemeClr val="tx1"/>
                </a:solidFill>
                <a:latin typeface="Calibri" pitchFamily="34" charset="0"/>
                <a:cs typeface="Calibri" pitchFamily="34" charset="0"/>
              </a:rPr>
              <a:t> </a:t>
            </a:r>
            <a:endParaRPr lang="en-GB" b="1" dirty="0">
              <a:solidFill>
                <a:schemeClr val="tx1"/>
              </a:solidFill>
              <a:latin typeface="Calibri" pitchFamily="34" charset="0"/>
              <a:cs typeface="Calibri" pitchFamily="34" charset="0"/>
            </a:endParaRPr>
          </a:p>
          <a:p>
            <a:pPr>
              <a:spcAft>
                <a:spcPts val="1000"/>
              </a:spcAft>
              <a:buClrTx/>
              <a:buSzPct val="65000"/>
            </a:pPr>
            <a:endParaRPr lang="en-US" b="1" dirty="0">
              <a:solidFill>
                <a:schemeClr val="tx1"/>
              </a:solidFill>
              <a:latin typeface="Calibri" pitchFamily="34" charset="0"/>
              <a:cs typeface="Calibri" pitchFamily="34" charset="0"/>
            </a:endParaRPr>
          </a:p>
        </p:txBody>
      </p:sp>
      <p:sp>
        <p:nvSpPr>
          <p:cNvPr id="7" name="Rectangle 6"/>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6762360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cstate="email"/>
          <a:stretch>
            <a:fillRect/>
          </a:stretch>
        </p:blipFill>
        <p:spPr>
          <a:xfrm>
            <a:off x="0" y="0"/>
            <a:ext cx="9144000" cy="6858000"/>
          </a:xfrm>
          <a:prstGeom prst="rect">
            <a:avLst/>
          </a:prstGeom>
        </p:spPr>
      </p:pic>
      <p:sp>
        <p:nvSpPr>
          <p:cNvPr id="5" name="Rectangle 2"/>
          <p:cNvSpPr txBox="1">
            <a:spLocks noChangeArrowheads="1"/>
          </p:cNvSpPr>
          <p:nvPr/>
        </p:nvSpPr>
        <p:spPr>
          <a:xfrm>
            <a:off x="609600" y="648318"/>
            <a:ext cx="8001000" cy="1143000"/>
          </a:xfrm>
          <a:prstGeom prst="rect">
            <a:avLst/>
          </a:prstGeom>
          <a:solidFill>
            <a:schemeClr val="accent5">
              <a:lumMod val="75000"/>
            </a:schemeClr>
          </a:solidFill>
        </p:spPr>
        <p:txBody>
          <a:bodyPr vert="horz" lIns="91440" tIns="45720" rIns="91440" bIns="45720" rtlCol="0" anchor="ctr">
            <a:noAutofit/>
          </a:bodyPr>
          <a:lstStyle/>
          <a:p>
            <a:pPr lvl="0" algn="ctr" defTabSz="914400">
              <a:spcBef>
                <a:spcPct val="0"/>
              </a:spcBef>
            </a:pPr>
            <a:endParaRPr kumimoji="0" lang="en-US" sz="3600" b="1" i="0" u="none" strike="noStrike" kern="1200" cap="none" spc="-100" normalizeH="0" baseline="0" noProof="0" dirty="0">
              <a:ln>
                <a:noFill/>
              </a:ln>
              <a:solidFill>
                <a:schemeClr val="bg1"/>
              </a:solidFill>
              <a:effectLst/>
              <a:uLnTx/>
              <a:uFillTx/>
              <a:latin typeface="+mj-lt"/>
              <a:ea typeface="+mj-ea"/>
              <a:cs typeface="+mj-cs"/>
            </a:endParaRPr>
          </a:p>
        </p:txBody>
      </p:sp>
      <p:sp>
        <p:nvSpPr>
          <p:cNvPr id="6" name="Rectangle 5"/>
          <p:cNvSpPr/>
          <p:nvPr/>
        </p:nvSpPr>
        <p:spPr>
          <a:xfrm>
            <a:off x="609600" y="1771440"/>
            <a:ext cx="8001000" cy="449021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854648" y="648318"/>
            <a:ext cx="7567110" cy="1665840"/>
          </a:xfrm>
        </p:spPr>
        <p:txBody>
          <a:bodyPr>
            <a:normAutofit fontScale="90000"/>
          </a:bodyPr>
          <a:lstStyle/>
          <a:p>
            <a:r>
              <a:rPr lang="en-GB" b="1" dirty="0" smtClean="0">
                <a:solidFill>
                  <a:schemeClr val="bg1"/>
                </a:solidFill>
                <a:latin typeface="Calibri" pitchFamily="34" charset="0"/>
                <a:cs typeface="Calibri" pitchFamily="34" charset="0"/>
              </a:rPr>
              <a:t/>
            </a:r>
            <a:br>
              <a:rPr lang="en-GB" b="1" dirty="0" smtClean="0">
                <a:solidFill>
                  <a:schemeClr val="bg1"/>
                </a:solidFill>
                <a:latin typeface="Calibri" pitchFamily="34" charset="0"/>
                <a:cs typeface="Calibri" pitchFamily="34" charset="0"/>
              </a:rPr>
            </a:br>
            <a:r>
              <a:rPr lang="en-GB" b="1" dirty="0" smtClean="0">
                <a:solidFill>
                  <a:schemeClr val="bg1"/>
                </a:solidFill>
                <a:latin typeface="Calibri" pitchFamily="34" charset="0"/>
                <a:cs typeface="Calibri" pitchFamily="34" charset="0"/>
              </a:rPr>
              <a:t/>
            </a:r>
            <a:br>
              <a:rPr lang="en-GB" b="1" dirty="0" smtClean="0">
                <a:solidFill>
                  <a:schemeClr val="bg1"/>
                </a:solidFill>
                <a:latin typeface="Calibri" pitchFamily="34" charset="0"/>
                <a:cs typeface="Calibri" pitchFamily="34" charset="0"/>
              </a:rPr>
            </a:br>
            <a:r>
              <a:rPr lang="en-GB" b="1" dirty="0" smtClean="0">
                <a:solidFill>
                  <a:schemeClr val="bg1"/>
                </a:solidFill>
                <a:latin typeface="Calibri" pitchFamily="34" charset="0"/>
                <a:cs typeface="Calibri" pitchFamily="34" charset="0"/>
              </a:rPr>
              <a:t/>
            </a:r>
            <a:br>
              <a:rPr lang="en-GB" b="1" dirty="0" smtClean="0">
                <a:solidFill>
                  <a:schemeClr val="bg1"/>
                </a:solidFill>
                <a:latin typeface="Calibri" pitchFamily="34" charset="0"/>
                <a:cs typeface="Calibri" pitchFamily="34" charset="0"/>
              </a:rPr>
            </a:br>
            <a:r>
              <a:rPr lang="en-GB" b="1" dirty="0" smtClean="0">
                <a:solidFill>
                  <a:schemeClr val="bg1"/>
                </a:solidFill>
                <a:latin typeface="Calibri" pitchFamily="34" charset="0"/>
                <a:cs typeface="Calibri" pitchFamily="34" charset="0"/>
              </a:rPr>
              <a:t/>
            </a:r>
            <a:br>
              <a:rPr lang="en-GB" b="1" dirty="0" smtClean="0">
                <a:solidFill>
                  <a:schemeClr val="bg1"/>
                </a:solidFill>
                <a:latin typeface="Calibri" pitchFamily="34" charset="0"/>
                <a:cs typeface="Calibri" pitchFamily="34" charset="0"/>
              </a:rPr>
            </a:br>
            <a:r>
              <a:rPr lang="en-GB" b="1" dirty="0" smtClean="0">
                <a:solidFill>
                  <a:schemeClr val="bg1"/>
                </a:solidFill>
                <a:latin typeface="Calibri" pitchFamily="34" charset="0"/>
                <a:cs typeface="Calibri" pitchFamily="34" charset="0"/>
              </a:rPr>
              <a:t/>
            </a:r>
            <a:br>
              <a:rPr lang="en-GB" b="1" dirty="0" smtClean="0">
                <a:solidFill>
                  <a:schemeClr val="bg1"/>
                </a:solidFill>
                <a:latin typeface="Calibri" pitchFamily="34" charset="0"/>
                <a:cs typeface="Calibri" pitchFamily="34" charset="0"/>
              </a:rPr>
            </a:br>
            <a:r>
              <a:rPr lang="en-GB" b="1" dirty="0" smtClean="0">
                <a:solidFill>
                  <a:schemeClr val="bg1"/>
                </a:solidFill>
                <a:latin typeface="Calibri" pitchFamily="34" charset="0"/>
                <a:cs typeface="Calibri" pitchFamily="34" charset="0"/>
              </a:rPr>
              <a:t>How </a:t>
            </a:r>
            <a:r>
              <a:rPr lang="en-GB" b="1" dirty="0">
                <a:solidFill>
                  <a:schemeClr val="bg1"/>
                </a:solidFill>
                <a:latin typeface="Calibri" pitchFamily="34" charset="0"/>
                <a:cs typeface="Calibri" pitchFamily="34" charset="0"/>
              </a:rPr>
              <a:t>can teachers make this transfer more efficient?</a:t>
            </a:r>
            <a:br>
              <a:rPr lang="en-GB" b="1" dirty="0">
                <a:solidFill>
                  <a:schemeClr val="bg1"/>
                </a:solidFill>
                <a:latin typeface="Calibri" pitchFamily="34" charset="0"/>
                <a:cs typeface="Calibri" pitchFamily="34" charset="0"/>
              </a:rPr>
            </a:br>
            <a:endParaRPr lang="en-US" b="1" dirty="0">
              <a:solidFill>
                <a:schemeClr val="bg1"/>
              </a:solidFill>
              <a:latin typeface="Calibri" pitchFamily="34" charset="0"/>
              <a:cs typeface="Calibri" pitchFamily="34" charset="0"/>
            </a:endParaRPr>
          </a:p>
        </p:txBody>
      </p:sp>
      <p:sp>
        <p:nvSpPr>
          <p:cNvPr id="3" name="Content Placeholder 2"/>
          <p:cNvSpPr>
            <a:spLocks noGrp="1"/>
          </p:cNvSpPr>
          <p:nvPr>
            <p:ph idx="1"/>
          </p:nvPr>
        </p:nvSpPr>
        <p:spPr>
          <a:xfrm>
            <a:off x="854648" y="1662111"/>
            <a:ext cx="7567110" cy="4500157"/>
          </a:xfrm>
        </p:spPr>
        <p:txBody>
          <a:bodyPr>
            <a:noAutofit/>
          </a:bodyPr>
          <a:lstStyle/>
          <a:p>
            <a:pPr>
              <a:spcBef>
                <a:spcPts val="0"/>
              </a:spcBef>
              <a:buClrTx/>
            </a:pPr>
            <a:endParaRPr lang="en-GB" b="1" dirty="0" smtClean="0">
              <a:solidFill>
                <a:schemeClr val="tx1"/>
              </a:solidFill>
              <a:latin typeface="Calibri" pitchFamily="34" charset="0"/>
              <a:cs typeface="Calibri" pitchFamily="34" charset="0"/>
            </a:endParaRPr>
          </a:p>
          <a:p>
            <a:pPr>
              <a:spcBef>
                <a:spcPts val="0"/>
              </a:spcBef>
              <a:buClrTx/>
            </a:pPr>
            <a:r>
              <a:rPr lang="en-GB" b="1" dirty="0" smtClean="0">
                <a:solidFill>
                  <a:schemeClr val="tx1"/>
                </a:solidFill>
                <a:latin typeface="Calibri" pitchFamily="34" charset="0"/>
                <a:cs typeface="Calibri" pitchFamily="34" charset="0"/>
              </a:rPr>
              <a:t>If left </a:t>
            </a:r>
            <a:r>
              <a:rPr lang="en-GB" b="1" dirty="0">
                <a:solidFill>
                  <a:schemeClr val="tx1"/>
                </a:solidFill>
                <a:latin typeface="Calibri" pitchFamily="34" charset="0"/>
                <a:cs typeface="Calibri" pitchFamily="34" charset="0"/>
              </a:rPr>
              <a:t>brain methods of repetition (either orally or in writing) are not transferring to the right brain long-term memory storage </a:t>
            </a:r>
            <a:r>
              <a:rPr lang="en-GB" b="1" dirty="0" smtClean="0">
                <a:solidFill>
                  <a:schemeClr val="tx1"/>
                </a:solidFill>
                <a:latin typeface="Calibri" pitchFamily="34" charset="0"/>
                <a:cs typeface="Calibri" pitchFamily="34" charset="0"/>
              </a:rPr>
              <a:t>unit.</a:t>
            </a:r>
          </a:p>
          <a:p>
            <a:pPr>
              <a:spcBef>
                <a:spcPts val="0"/>
              </a:spcBef>
              <a:buClrTx/>
            </a:pPr>
            <a:endParaRPr lang="en-GB" b="1" dirty="0" smtClean="0">
              <a:solidFill>
                <a:schemeClr val="tx1"/>
              </a:solidFill>
              <a:latin typeface="Calibri" pitchFamily="34" charset="0"/>
              <a:cs typeface="Calibri" pitchFamily="34" charset="0"/>
            </a:endParaRPr>
          </a:p>
          <a:p>
            <a:pPr>
              <a:spcBef>
                <a:spcPts val="0"/>
              </a:spcBef>
              <a:buClrTx/>
            </a:pPr>
            <a:r>
              <a:rPr lang="en-US" b="1" dirty="0" smtClean="0">
                <a:solidFill>
                  <a:schemeClr val="tx1"/>
                </a:solidFill>
                <a:latin typeface="Calibri" pitchFamily="34" charset="0"/>
                <a:cs typeface="Calibri" pitchFamily="34" charset="0"/>
              </a:rPr>
              <a:t>T</a:t>
            </a:r>
            <a:r>
              <a:rPr lang="en-GB" b="1" dirty="0" smtClean="0">
                <a:solidFill>
                  <a:schemeClr val="tx1"/>
                </a:solidFill>
                <a:latin typeface="Calibri" pitchFamily="34" charset="0"/>
                <a:cs typeface="Calibri" pitchFamily="34" charset="0"/>
              </a:rPr>
              <a:t>hen use right </a:t>
            </a:r>
            <a:r>
              <a:rPr lang="en-GB" b="1" dirty="0">
                <a:solidFill>
                  <a:schemeClr val="tx1"/>
                </a:solidFill>
                <a:latin typeface="Calibri" pitchFamily="34" charset="0"/>
                <a:cs typeface="Calibri" pitchFamily="34" charset="0"/>
              </a:rPr>
              <a:t>brain teaching </a:t>
            </a:r>
            <a:r>
              <a:rPr lang="en-GB" b="1" dirty="0" smtClean="0">
                <a:solidFill>
                  <a:schemeClr val="tx1"/>
                </a:solidFill>
                <a:latin typeface="Calibri" pitchFamily="34" charset="0"/>
                <a:cs typeface="Calibri" pitchFamily="34" charset="0"/>
              </a:rPr>
              <a:t>strategies- children are </a:t>
            </a:r>
            <a:r>
              <a:rPr lang="en-GB" b="1" dirty="0">
                <a:solidFill>
                  <a:schemeClr val="tx1"/>
                </a:solidFill>
                <a:latin typeface="Calibri" pitchFamily="34" charset="0"/>
                <a:cs typeface="Calibri" pitchFamily="34" charset="0"/>
              </a:rPr>
              <a:t>required to use much less energy to store learned material. </a:t>
            </a:r>
            <a:endParaRPr lang="en-GB" b="1" dirty="0" smtClean="0">
              <a:solidFill>
                <a:schemeClr val="tx1"/>
              </a:solidFill>
              <a:latin typeface="Calibri" pitchFamily="34" charset="0"/>
              <a:cs typeface="Calibri" pitchFamily="34" charset="0"/>
            </a:endParaRPr>
          </a:p>
          <a:p>
            <a:pPr marL="0" indent="0">
              <a:spcBef>
                <a:spcPts val="0"/>
              </a:spcBef>
              <a:buClrTx/>
              <a:buNone/>
            </a:pPr>
            <a:endParaRPr lang="en-GB" b="1" dirty="0" smtClean="0">
              <a:solidFill>
                <a:schemeClr val="tx1"/>
              </a:solidFill>
              <a:latin typeface="Calibri" pitchFamily="34" charset="0"/>
              <a:cs typeface="Calibri" pitchFamily="34" charset="0"/>
            </a:endParaRPr>
          </a:p>
          <a:p>
            <a:pPr>
              <a:spcBef>
                <a:spcPts val="0"/>
              </a:spcBef>
              <a:buClrTx/>
            </a:pPr>
            <a:r>
              <a:rPr lang="en-GB" b="1" dirty="0" smtClean="0">
                <a:solidFill>
                  <a:schemeClr val="tx1"/>
                </a:solidFill>
                <a:latin typeface="Calibri" pitchFamily="34" charset="0"/>
                <a:cs typeface="Calibri" pitchFamily="34" charset="0"/>
              </a:rPr>
              <a:t>Both </a:t>
            </a:r>
            <a:r>
              <a:rPr lang="en-GB" b="1" dirty="0">
                <a:solidFill>
                  <a:schemeClr val="tx1"/>
                </a:solidFill>
                <a:latin typeface="Calibri" pitchFamily="34" charset="0"/>
                <a:cs typeface="Calibri" pitchFamily="34" charset="0"/>
              </a:rPr>
              <a:t>right and left brain learners love these </a:t>
            </a:r>
            <a:r>
              <a:rPr lang="en-GB" b="1" dirty="0" smtClean="0">
                <a:solidFill>
                  <a:schemeClr val="tx1"/>
                </a:solidFill>
                <a:latin typeface="Calibri" pitchFamily="34" charset="0"/>
                <a:cs typeface="Calibri" pitchFamily="34" charset="0"/>
              </a:rPr>
              <a:t>techniques- then why does education use only left brain strategies?</a:t>
            </a:r>
            <a:endParaRPr lang="en-US" b="1" dirty="0">
              <a:solidFill>
                <a:schemeClr val="tx1"/>
              </a:solidFill>
              <a:latin typeface="Calibri" pitchFamily="34" charset="0"/>
              <a:cs typeface="Calibri" pitchFamily="34" charset="0"/>
            </a:endParaRPr>
          </a:p>
        </p:txBody>
      </p:sp>
      <p:sp>
        <p:nvSpPr>
          <p:cNvPr id="7" name="Rectangle 6"/>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1886596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descr="BACKGROUND.jpg"/>
          <p:cNvPicPr>
            <a:picLocks noChangeAspect="1"/>
          </p:cNvPicPr>
          <p:nvPr/>
        </p:nvPicPr>
        <p:blipFill>
          <a:blip r:embed="rId2" cstate="email"/>
          <a:stretch>
            <a:fillRect/>
          </a:stretch>
        </p:blipFill>
        <p:spPr>
          <a:xfrm>
            <a:off x="0" y="0"/>
            <a:ext cx="9144000" cy="6858000"/>
          </a:xfrm>
          <a:prstGeom prst="rect">
            <a:avLst/>
          </a:prstGeom>
        </p:spPr>
      </p:pic>
      <p:sp>
        <p:nvSpPr>
          <p:cNvPr id="11" name="Rectangle 10"/>
          <p:cNvSpPr/>
          <p:nvPr/>
        </p:nvSpPr>
        <p:spPr>
          <a:xfrm>
            <a:off x="609600" y="1725575"/>
            <a:ext cx="4035552" cy="423790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Rectangle 11"/>
          <p:cNvSpPr/>
          <p:nvPr/>
        </p:nvSpPr>
        <p:spPr>
          <a:xfrm>
            <a:off x="4645152" y="1725575"/>
            <a:ext cx="3965447" cy="4237903"/>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2"/>
          <p:cNvSpPr txBox="1">
            <a:spLocks noChangeArrowheads="1"/>
          </p:cNvSpPr>
          <p:nvPr/>
        </p:nvSpPr>
        <p:spPr>
          <a:xfrm>
            <a:off x="609600" y="997749"/>
            <a:ext cx="8001000" cy="727825"/>
          </a:xfrm>
          <a:prstGeom prst="rect">
            <a:avLst/>
          </a:prstGeom>
          <a:solidFill>
            <a:schemeClr val="accent5">
              <a:lumMod val="75000"/>
            </a:schemeClr>
          </a:solidFill>
        </p:spPr>
        <p:txBody>
          <a:bodyPr vert="horz" lIns="91440" tIns="45720" rIns="91440" bIns="45720" rtlCol="0" anchor="ctr">
            <a:noAutofit/>
          </a:bodyPr>
          <a:lstStyle/>
          <a:p>
            <a:pPr lvl="0" algn="ctr" defTabSz="914400">
              <a:spcBef>
                <a:spcPct val="0"/>
              </a:spcBef>
            </a:pPr>
            <a:endParaRPr kumimoji="0" lang="en-US" sz="3600" b="1" i="0" u="none" strike="noStrike" kern="1200" cap="none" spc="-100" normalizeH="0" baseline="0" noProof="0" dirty="0">
              <a:ln>
                <a:noFill/>
              </a:ln>
              <a:solidFill>
                <a:schemeClr val="bg1"/>
              </a:solidFill>
              <a:effectLst/>
              <a:uLnTx/>
              <a:uFillTx/>
              <a:latin typeface="+mj-lt"/>
              <a:ea typeface="+mj-ea"/>
              <a:cs typeface="+mj-cs"/>
            </a:endParaRPr>
          </a:p>
        </p:txBody>
      </p:sp>
      <p:sp>
        <p:nvSpPr>
          <p:cNvPr id="4" name="Title 3"/>
          <p:cNvSpPr>
            <a:spLocks noGrp="1"/>
          </p:cNvSpPr>
          <p:nvPr>
            <p:ph type="title"/>
          </p:nvPr>
        </p:nvSpPr>
        <p:spPr>
          <a:xfrm>
            <a:off x="949205" y="848661"/>
            <a:ext cx="7024744" cy="818942"/>
          </a:xfrm>
        </p:spPr>
        <p:txBody>
          <a:bodyPr/>
          <a:lstStyle/>
          <a:p>
            <a:r>
              <a:rPr lang="en-US" b="1" dirty="0" smtClean="0">
                <a:solidFill>
                  <a:schemeClr val="bg1"/>
                </a:solidFill>
                <a:latin typeface="Calibri" pitchFamily="34" charset="0"/>
                <a:cs typeface="Calibri" pitchFamily="34" charset="0"/>
              </a:rPr>
              <a:t>Left and Right brain </a:t>
            </a:r>
            <a:endParaRPr lang="en-US" b="1" dirty="0">
              <a:solidFill>
                <a:schemeClr val="bg1"/>
              </a:solidFill>
              <a:latin typeface="Calibri" pitchFamily="34" charset="0"/>
              <a:cs typeface="Calibri" pitchFamily="34" charset="0"/>
            </a:endParaRPr>
          </a:p>
        </p:txBody>
      </p:sp>
      <p:sp>
        <p:nvSpPr>
          <p:cNvPr id="5" name="Text Placeholder 4"/>
          <p:cNvSpPr>
            <a:spLocks noGrp="1"/>
          </p:cNvSpPr>
          <p:nvPr>
            <p:ph type="body" idx="1"/>
          </p:nvPr>
        </p:nvSpPr>
        <p:spPr>
          <a:xfrm>
            <a:off x="949205" y="1821933"/>
            <a:ext cx="3057148" cy="1123885"/>
          </a:xfrm>
        </p:spPr>
        <p:txBody>
          <a:bodyPr>
            <a:noAutofit/>
          </a:bodyPr>
          <a:lstStyle/>
          <a:p>
            <a:endParaRPr lang="en-GB" sz="1400" dirty="0" smtClean="0">
              <a:latin typeface="Calibri" pitchFamily="34" charset="0"/>
              <a:cs typeface="Calibri" pitchFamily="34" charset="0"/>
            </a:endParaRPr>
          </a:p>
          <a:p>
            <a:r>
              <a:rPr lang="en-GB" sz="1400" dirty="0">
                <a:latin typeface="Calibri" pitchFamily="34" charset="0"/>
                <a:cs typeface="Calibri" pitchFamily="34" charset="0"/>
              </a:rPr>
              <a:t> </a:t>
            </a:r>
            <a:endParaRPr lang="en-GB" sz="1400" dirty="0" smtClean="0">
              <a:latin typeface="Calibri" pitchFamily="34" charset="0"/>
              <a:cs typeface="Calibri" pitchFamily="34" charset="0"/>
            </a:endParaRPr>
          </a:p>
          <a:p>
            <a:endParaRPr lang="en-GB" sz="1400" dirty="0" smtClean="0">
              <a:latin typeface="Calibri" pitchFamily="34" charset="0"/>
              <a:cs typeface="Calibri" pitchFamily="34" charset="0"/>
            </a:endParaRPr>
          </a:p>
          <a:p>
            <a:endParaRPr lang="en-GB" sz="1400" dirty="0" smtClean="0">
              <a:latin typeface="Calibri" pitchFamily="34" charset="0"/>
              <a:cs typeface="Calibri" pitchFamily="34" charset="0"/>
            </a:endParaRPr>
          </a:p>
          <a:p>
            <a:r>
              <a:rPr lang="en-GB" sz="1800" dirty="0" smtClean="0">
                <a:solidFill>
                  <a:schemeClr val="tx1"/>
                </a:solidFill>
                <a:latin typeface="Calibri" pitchFamily="34" charset="0"/>
                <a:cs typeface="Calibri" pitchFamily="34" charset="0"/>
              </a:rPr>
              <a:t>The </a:t>
            </a:r>
            <a:r>
              <a:rPr lang="en-GB" sz="1800" dirty="0">
                <a:solidFill>
                  <a:schemeClr val="tx1"/>
                </a:solidFill>
                <a:latin typeface="Calibri" pitchFamily="34" charset="0"/>
                <a:cs typeface="Calibri" pitchFamily="34" charset="0"/>
              </a:rPr>
              <a:t>left brain ‘digital brain’, is  connected to:</a:t>
            </a:r>
          </a:p>
          <a:p>
            <a:endParaRPr lang="en-GB" sz="1400" dirty="0">
              <a:latin typeface="Calibri" pitchFamily="34" charset="0"/>
              <a:cs typeface="Calibri" pitchFamily="34" charset="0"/>
            </a:endParaRPr>
          </a:p>
          <a:p>
            <a:endParaRPr lang="en-US" sz="1400" dirty="0">
              <a:latin typeface="Calibri" pitchFamily="34" charset="0"/>
              <a:cs typeface="Calibri" pitchFamily="34" charset="0"/>
            </a:endParaRPr>
          </a:p>
        </p:txBody>
      </p:sp>
      <p:sp>
        <p:nvSpPr>
          <p:cNvPr id="6" name="Content Placeholder 5"/>
          <p:cNvSpPr>
            <a:spLocks noGrp="1"/>
          </p:cNvSpPr>
          <p:nvPr>
            <p:ph sz="half" idx="2"/>
          </p:nvPr>
        </p:nvSpPr>
        <p:spPr>
          <a:xfrm>
            <a:off x="1041721" y="2461696"/>
            <a:ext cx="3419856" cy="2835797"/>
          </a:xfrm>
        </p:spPr>
        <p:txBody>
          <a:bodyPr>
            <a:normAutofit fontScale="92500" lnSpcReduction="10000"/>
          </a:bodyPr>
          <a:lstStyle/>
          <a:p>
            <a:pPr lvl="0">
              <a:lnSpc>
                <a:spcPct val="150000"/>
              </a:lnSpc>
              <a:buClrTx/>
            </a:pPr>
            <a:r>
              <a:rPr lang="en-GB" sz="2000" b="1" dirty="0">
                <a:solidFill>
                  <a:schemeClr val="tx1"/>
                </a:solidFill>
                <a:latin typeface="Calibri" pitchFamily="34" charset="0"/>
                <a:cs typeface="Calibri" pitchFamily="34" charset="0"/>
              </a:rPr>
              <a:t>logic</a:t>
            </a:r>
          </a:p>
          <a:p>
            <a:pPr lvl="0">
              <a:lnSpc>
                <a:spcPct val="150000"/>
              </a:lnSpc>
              <a:buClrTx/>
            </a:pPr>
            <a:r>
              <a:rPr lang="en-GB" sz="2000" b="1" dirty="0">
                <a:solidFill>
                  <a:schemeClr val="tx1"/>
                </a:solidFill>
                <a:latin typeface="Calibri" pitchFamily="34" charset="0"/>
                <a:cs typeface="Calibri" pitchFamily="34" charset="0"/>
              </a:rPr>
              <a:t>sequencing</a:t>
            </a:r>
          </a:p>
          <a:p>
            <a:pPr lvl="0">
              <a:lnSpc>
                <a:spcPct val="150000"/>
              </a:lnSpc>
              <a:buClrTx/>
            </a:pPr>
            <a:r>
              <a:rPr lang="en-GB" sz="2000" b="1" dirty="0">
                <a:solidFill>
                  <a:schemeClr val="tx1"/>
                </a:solidFill>
                <a:latin typeface="Calibri" pitchFamily="34" charset="0"/>
                <a:cs typeface="Calibri" pitchFamily="34" charset="0"/>
              </a:rPr>
              <a:t>linear thinking</a:t>
            </a:r>
          </a:p>
          <a:p>
            <a:pPr lvl="0">
              <a:lnSpc>
                <a:spcPct val="150000"/>
              </a:lnSpc>
              <a:buClrTx/>
            </a:pPr>
            <a:r>
              <a:rPr lang="en-GB" sz="2000" b="1" dirty="0">
                <a:solidFill>
                  <a:schemeClr val="tx1"/>
                </a:solidFill>
                <a:latin typeface="Calibri" pitchFamily="34" charset="0"/>
                <a:cs typeface="Calibri" pitchFamily="34" charset="0"/>
              </a:rPr>
              <a:t>mathematics</a:t>
            </a:r>
          </a:p>
          <a:p>
            <a:pPr lvl="0">
              <a:lnSpc>
                <a:spcPct val="150000"/>
              </a:lnSpc>
              <a:buClrTx/>
            </a:pPr>
            <a:r>
              <a:rPr lang="en-GB" sz="2000" b="1" dirty="0">
                <a:solidFill>
                  <a:schemeClr val="tx1"/>
                </a:solidFill>
                <a:latin typeface="Calibri" pitchFamily="34" charset="0"/>
                <a:cs typeface="Calibri" pitchFamily="34" charset="0"/>
              </a:rPr>
              <a:t>facts</a:t>
            </a:r>
          </a:p>
          <a:p>
            <a:pPr lvl="0">
              <a:lnSpc>
                <a:spcPct val="150000"/>
              </a:lnSpc>
              <a:buClrTx/>
            </a:pPr>
            <a:r>
              <a:rPr lang="en-GB" sz="2000" b="1" dirty="0">
                <a:solidFill>
                  <a:schemeClr val="tx1"/>
                </a:solidFill>
                <a:latin typeface="Calibri" pitchFamily="34" charset="0"/>
                <a:cs typeface="Calibri" pitchFamily="34" charset="0"/>
              </a:rPr>
              <a:t>thinking in words</a:t>
            </a:r>
          </a:p>
          <a:p>
            <a:pPr lvl="0">
              <a:lnSpc>
                <a:spcPct val="150000"/>
              </a:lnSpc>
              <a:buClrTx/>
            </a:pPr>
            <a:endParaRPr lang="en-GB" sz="2000" b="1" dirty="0">
              <a:solidFill>
                <a:schemeClr val="tx1"/>
              </a:solidFill>
              <a:latin typeface="Calibri" pitchFamily="34" charset="0"/>
              <a:cs typeface="Calibri" pitchFamily="34" charset="0"/>
            </a:endParaRPr>
          </a:p>
          <a:p>
            <a:pPr>
              <a:lnSpc>
                <a:spcPct val="150000"/>
              </a:lnSpc>
              <a:buClrTx/>
            </a:pPr>
            <a:endParaRPr lang="en-US" sz="2000" b="1" dirty="0">
              <a:solidFill>
                <a:schemeClr val="tx1"/>
              </a:solidFill>
              <a:latin typeface="Calibri" pitchFamily="34" charset="0"/>
              <a:cs typeface="Calibri" pitchFamily="34" charset="0"/>
            </a:endParaRPr>
          </a:p>
        </p:txBody>
      </p:sp>
      <p:sp>
        <p:nvSpPr>
          <p:cNvPr id="7" name="Text Placeholder 6"/>
          <p:cNvSpPr>
            <a:spLocks noGrp="1"/>
          </p:cNvSpPr>
          <p:nvPr>
            <p:ph type="body" sz="quarter" idx="3"/>
          </p:nvPr>
        </p:nvSpPr>
        <p:spPr>
          <a:xfrm>
            <a:off x="4898354" y="1709542"/>
            <a:ext cx="3559846" cy="727865"/>
          </a:xfrm>
        </p:spPr>
        <p:txBody>
          <a:bodyPr>
            <a:noAutofit/>
          </a:bodyPr>
          <a:lstStyle/>
          <a:p>
            <a:endParaRPr lang="en-GB" sz="1800" dirty="0" smtClean="0">
              <a:solidFill>
                <a:schemeClr val="tx1"/>
              </a:solidFill>
              <a:latin typeface="Calibri" pitchFamily="34" charset="0"/>
              <a:cs typeface="Calibri" pitchFamily="34" charset="0"/>
            </a:endParaRPr>
          </a:p>
          <a:p>
            <a:endParaRPr lang="en-GB" sz="1800" dirty="0" smtClean="0">
              <a:solidFill>
                <a:schemeClr val="tx1"/>
              </a:solidFill>
              <a:latin typeface="Calibri" pitchFamily="34" charset="0"/>
              <a:cs typeface="Calibri" pitchFamily="34" charset="0"/>
            </a:endParaRPr>
          </a:p>
          <a:p>
            <a:endParaRPr lang="en-GB" sz="1800" dirty="0" smtClean="0">
              <a:solidFill>
                <a:schemeClr val="tx1"/>
              </a:solidFill>
              <a:latin typeface="Calibri" pitchFamily="34" charset="0"/>
              <a:cs typeface="Calibri" pitchFamily="34" charset="0"/>
            </a:endParaRPr>
          </a:p>
          <a:p>
            <a:endParaRPr lang="en-GB" sz="1800" dirty="0" smtClean="0">
              <a:solidFill>
                <a:schemeClr val="tx1"/>
              </a:solidFill>
              <a:latin typeface="Calibri" pitchFamily="34" charset="0"/>
              <a:cs typeface="Calibri" pitchFamily="34" charset="0"/>
            </a:endParaRPr>
          </a:p>
          <a:p>
            <a:endParaRPr lang="en-GB" sz="1800" dirty="0" smtClean="0">
              <a:solidFill>
                <a:schemeClr val="tx1"/>
              </a:solidFill>
              <a:latin typeface="Calibri" pitchFamily="34" charset="0"/>
              <a:cs typeface="Calibri" pitchFamily="34" charset="0"/>
            </a:endParaRPr>
          </a:p>
          <a:p>
            <a:r>
              <a:rPr lang="en-GB" sz="1800" dirty="0" smtClean="0">
                <a:solidFill>
                  <a:schemeClr val="tx1"/>
                </a:solidFill>
                <a:latin typeface="Calibri" pitchFamily="34" charset="0"/>
                <a:cs typeface="Calibri" pitchFamily="34" charset="0"/>
              </a:rPr>
              <a:t>The </a:t>
            </a:r>
            <a:r>
              <a:rPr lang="en-GB" sz="1800" dirty="0">
                <a:solidFill>
                  <a:schemeClr val="tx1"/>
                </a:solidFill>
                <a:latin typeface="Calibri" pitchFamily="34" charset="0"/>
                <a:cs typeface="Calibri" pitchFamily="34" charset="0"/>
              </a:rPr>
              <a:t>right brain ‘</a:t>
            </a:r>
            <a:r>
              <a:rPr lang="en-GB" sz="1800" dirty="0" err="1">
                <a:solidFill>
                  <a:schemeClr val="tx1"/>
                </a:solidFill>
                <a:latin typeface="Calibri" pitchFamily="34" charset="0"/>
                <a:cs typeface="Calibri" pitchFamily="34" charset="0"/>
              </a:rPr>
              <a:t>analog</a:t>
            </a:r>
            <a:r>
              <a:rPr lang="en-GB" sz="1800" dirty="0">
                <a:solidFill>
                  <a:schemeClr val="tx1"/>
                </a:solidFill>
                <a:latin typeface="Calibri" pitchFamily="34" charset="0"/>
                <a:cs typeface="Calibri" pitchFamily="34" charset="0"/>
              </a:rPr>
              <a:t> brain’, is connected to</a:t>
            </a:r>
            <a:r>
              <a:rPr lang="en-GB" sz="1800" dirty="0" smtClean="0">
                <a:solidFill>
                  <a:schemeClr val="tx1"/>
                </a:solidFill>
                <a:latin typeface="Calibri" pitchFamily="34" charset="0"/>
                <a:cs typeface="Calibri" pitchFamily="34" charset="0"/>
              </a:rPr>
              <a:t>:</a:t>
            </a:r>
            <a:endParaRPr lang="en-GB" sz="1800" dirty="0">
              <a:solidFill>
                <a:schemeClr val="tx1"/>
              </a:solidFill>
              <a:latin typeface="Calibri" pitchFamily="34" charset="0"/>
              <a:cs typeface="Calibri" pitchFamily="34" charset="0"/>
            </a:endParaRPr>
          </a:p>
        </p:txBody>
      </p:sp>
      <p:sp>
        <p:nvSpPr>
          <p:cNvPr id="8" name="Content Placeholder 7"/>
          <p:cNvSpPr>
            <a:spLocks noGrp="1"/>
          </p:cNvSpPr>
          <p:nvPr>
            <p:ph sz="quarter" idx="4"/>
          </p:nvPr>
        </p:nvSpPr>
        <p:spPr>
          <a:xfrm>
            <a:off x="5038344" y="2461696"/>
            <a:ext cx="3419856" cy="3508513"/>
          </a:xfrm>
        </p:spPr>
        <p:txBody>
          <a:bodyPr>
            <a:noAutofit/>
          </a:bodyPr>
          <a:lstStyle/>
          <a:p>
            <a:pPr lvl="0">
              <a:lnSpc>
                <a:spcPct val="150000"/>
              </a:lnSpc>
              <a:buClrTx/>
            </a:pPr>
            <a:r>
              <a:rPr lang="en-GB" sz="1800" b="1" dirty="0" smtClean="0">
                <a:solidFill>
                  <a:schemeClr val="tx1"/>
                </a:solidFill>
                <a:latin typeface="Calibri" pitchFamily="34" charset="0"/>
                <a:cs typeface="Calibri" pitchFamily="34" charset="0"/>
              </a:rPr>
              <a:t>imagination</a:t>
            </a:r>
            <a:endParaRPr lang="en-GB" sz="1800" b="1" dirty="0">
              <a:solidFill>
                <a:schemeClr val="tx1"/>
              </a:solidFill>
              <a:latin typeface="Calibri" pitchFamily="34" charset="0"/>
              <a:cs typeface="Calibri" pitchFamily="34" charset="0"/>
            </a:endParaRPr>
          </a:p>
          <a:p>
            <a:pPr lvl="0">
              <a:lnSpc>
                <a:spcPct val="150000"/>
              </a:lnSpc>
              <a:buClrTx/>
            </a:pPr>
            <a:r>
              <a:rPr lang="en-GB" sz="1800" b="1" dirty="0">
                <a:solidFill>
                  <a:schemeClr val="tx1"/>
                </a:solidFill>
                <a:latin typeface="Calibri" pitchFamily="34" charset="0"/>
                <a:cs typeface="Calibri" pitchFamily="34" charset="0"/>
              </a:rPr>
              <a:t>holistic thinking</a:t>
            </a:r>
          </a:p>
          <a:p>
            <a:pPr lvl="0">
              <a:lnSpc>
                <a:spcPct val="150000"/>
              </a:lnSpc>
              <a:buClrTx/>
            </a:pPr>
            <a:r>
              <a:rPr lang="en-GB" sz="1800" b="1" dirty="0">
                <a:solidFill>
                  <a:schemeClr val="tx1"/>
                </a:solidFill>
                <a:latin typeface="Calibri" pitchFamily="34" charset="0"/>
                <a:cs typeface="Calibri" pitchFamily="34" charset="0"/>
              </a:rPr>
              <a:t>intuition</a:t>
            </a:r>
          </a:p>
          <a:p>
            <a:pPr lvl="0">
              <a:lnSpc>
                <a:spcPct val="150000"/>
              </a:lnSpc>
              <a:buClrTx/>
            </a:pPr>
            <a:r>
              <a:rPr lang="en-GB" sz="1800" b="1" dirty="0">
                <a:solidFill>
                  <a:schemeClr val="tx1"/>
                </a:solidFill>
                <a:latin typeface="Calibri" pitchFamily="34" charset="0"/>
                <a:cs typeface="Calibri" pitchFamily="34" charset="0"/>
              </a:rPr>
              <a:t>arts</a:t>
            </a:r>
          </a:p>
          <a:p>
            <a:pPr lvl="0">
              <a:lnSpc>
                <a:spcPct val="150000"/>
              </a:lnSpc>
              <a:buClrTx/>
            </a:pPr>
            <a:r>
              <a:rPr lang="en-GB" sz="1800" b="1" dirty="0">
                <a:solidFill>
                  <a:schemeClr val="tx1"/>
                </a:solidFill>
                <a:latin typeface="Calibri" pitchFamily="34" charset="0"/>
                <a:cs typeface="Calibri" pitchFamily="34" charset="0"/>
              </a:rPr>
              <a:t>rhythm</a:t>
            </a:r>
          </a:p>
          <a:p>
            <a:pPr lvl="0">
              <a:lnSpc>
                <a:spcPct val="150000"/>
              </a:lnSpc>
              <a:buClrTx/>
            </a:pPr>
            <a:r>
              <a:rPr lang="en-GB" sz="1800" b="1" dirty="0">
                <a:solidFill>
                  <a:schemeClr val="tx1"/>
                </a:solidFill>
                <a:latin typeface="Calibri" pitchFamily="34" charset="0"/>
                <a:cs typeface="Calibri" pitchFamily="34" charset="0"/>
              </a:rPr>
              <a:t>nonverbal cues</a:t>
            </a:r>
          </a:p>
          <a:p>
            <a:pPr lvl="0">
              <a:lnSpc>
                <a:spcPct val="150000"/>
              </a:lnSpc>
              <a:buClrTx/>
            </a:pPr>
            <a:r>
              <a:rPr lang="en-GB" sz="1800" b="1" dirty="0">
                <a:solidFill>
                  <a:schemeClr val="tx1"/>
                </a:solidFill>
                <a:latin typeface="Calibri" pitchFamily="34" charset="0"/>
                <a:cs typeface="Calibri" pitchFamily="34" charset="0"/>
              </a:rPr>
              <a:t>feelings visualization</a:t>
            </a:r>
          </a:p>
          <a:p>
            <a:pPr>
              <a:lnSpc>
                <a:spcPct val="150000"/>
              </a:lnSpc>
              <a:buClrTx/>
            </a:pPr>
            <a:endParaRPr lang="en-US" sz="1800" b="1" dirty="0">
              <a:solidFill>
                <a:schemeClr val="tx1"/>
              </a:solidFill>
              <a:latin typeface="Calibri" pitchFamily="34" charset="0"/>
              <a:cs typeface="Calibri" pitchFamily="34" charset="0"/>
            </a:endParaRPr>
          </a:p>
        </p:txBody>
      </p:sp>
      <p:sp>
        <p:nvSpPr>
          <p:cNvPr id="13" name="Rectangle 12"/>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1209517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a:stretch>
            <a:fillRect/>
          </a:stretch>
        </p:blipFill>
        <p:spPr>
          <a:xfrm>
            <a:off x="0" y="0"/>
            <a:ext cx="9144000" cy="6858000"/>
          </a:xfrm>
          <a:prstGeom prst="rect">
            <a:avLst/>
          </a:prstGeom>
        </p:spPr>
      </p:pic>
      <p:pic>
        <p:nvPicPr>
          <p:cNvPr id="2" name="Picture 1"/>
          <p:cNvPicPr>
            <a:picLocks noChangeAspect="1"/>
          </p:cNvPicPr>
          <p:nvPr/>
        </p:nvPicPr>
        <p:blipFill>
          <a:blip r:embed="rId3" cstate="email"/>
          <a:stretch>
            <a:fillRect/>
          </a:stretch>
        </p:blipFill>
        <p:spPr>
          <a:xfrm>
            <a:off x="270163" y="308134"/>
            <a:ext cx="8499764" cy="6231835"/>
          </a:xfrm>
          <a:prstGeom prst="rect">
            <a:avLst/>
          </a:prstGeom>
        </p:spPr>
      </p:pic>
      <p:sp>
        <p:nvSpPr>
          <p:cNvPr id="5" name="Rectangle 4"/>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1126890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email">
            <a:lum contrast="20000"/>
          </a:blip>
          <a:srcRect/>
          <a:stretch>
            <a:fillRect/>
          </a:stretch>
        </p:blipFill>
        <p:spPr bwMode="auto">
          <a:xfrm>
            <a:off x="0" y="-7938"/>
            <a:ext cx="9144000" cy="6873876"/>
          </a:xfrm>
          <a:prstGeom prst="rect">
            <a:avLst/>
          </a:prstGeom>
          <a:noFill/>
          <a:ln w="9525">
            <a:noFill/>
            <a:miter lim="800000"/>
            <a:headEnd/>
            <a:tailEnd/>
          </a:ln>
          <a:effectLst/>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40243750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cstate="email"/>
          <a:stretch>
            <a:fillRect/>
          </a:stretch>
        </p:blipFill>
        <p:spPr>
          <a:xfrm>
            <a:off x="412083" y="459808"/>
            <a:ext cx="8378679" cy="5921113"/>
          </a:xfrm>
          <a:prstGeom prst="rect">
            <a:avLst/>
          </a:prstGeom>
        </p:spPr>
      </p:pic>
      <p:sp>
        <p:nvSpPr>
          <p:cNvPr id="3" name="Rectangle 2"/>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5711801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KGND 1.jpg"/>
          <p:cNvPicPr>
            <a:picLocks noChangeAspect="1"/>
          </p:cNvPicPr>
          <p:nvPr/>
        </p:nvPicPr>
        <p:blipFill>
          <a:blip r:embed="rId2" cstate="email"/>
          <a:stretch>
            <a:fillRect/>
          </a:stretch>
        </p:blipFill>
        <p:spPr>
          <a:xfrm>
            <a:off x="0" y="794"/>
            <a:ext cx="9144000" cy="6856412"/>
          </a:xfrm>
          <a:prstGeom prst="rect">
            <a:avLst/>
          </a:prstGeom>
          <a:solidFill>
            <a:schemeClr val="accent5">
              <a:lumMod val="40000"/>
              <a:lumOff val="60000"/>
            </a:schemeClr>
          </a:solidFill>
        </p:spPr>
      </p:pic>
      <p:sp>
        <p:nvSpPr>
          <p:cNvPr id="5" name="TextBox 4"/>
          <p:cNvSpPr txBox="1"/>
          <p:nvPr/>
        </p:nvSpPr>
        <p:spPr>
          <a:xfrm>
            <a:off x="605247" y="584346"/>
            <a:ext cx="7994131" cy="584775"/>
          </a:xfrm>
          <a:prstGeom prst="rect">
            <a:avLst/>
          </a:prstGeom>
          <a:solidFill>
            <a:srgbClr val="C00000"/>
          </a:solidFill>
        </p:spPr>
        <p:txBody>
          <a:bodyPr wrap="square" rtlCol="0">
            <a:spAutoFit/>
          </a:bodyPr>
          <a:lstStyle/>
          <a:p>
            <a:pPr algn="ctr"/>
            <a:r>
              <a:rPr lang="en-US" sz="3200" b="1" dirty="0" smtClean="0">
                <a:solidFill>
                  <a:schemeClr val="bg1">
                    <a:lumMod val="95000"/>
                  </a:schemeClr>
                </a:solidFill>
                <a:latin typeface="Arial" pitchFamily="34" charset="0"/>
                <a:cs typeface="Arial" pitchFamily="34" charset="0"/>
              </a:rPr>
              <a:t>Why does ‘G’ make two sounds??</a:t>
            </a:r>
            <a:endParaRPr lang="en-IN" sz="3200" b="1" dirty="0">
              <a:solidFill>
                <a:schemeClr val="bg1">
                  <a:lumMod val="95000"/>
                </a:schemeClr>
              </a:solidFill>
              <a:latin typeface="Arial" pitchFamily="34" charset="0"/>
              <a:cs typeface="Arial" pitchFamily="34" charset="0"/>
            </a:endParaRPr>
          </a:p>
        </p:txBody>
      </p:sp>
      <p:sp>
        <p:nvSpPr>
          <p:cNvPr id="3" name="Content Placeholder 2"/>
          <p:cNvSpPr>
            <a:spLocks noGrp="1"/>
          </p:cNvSpPr>
          <p:nvPr>
            <p:ph idx="1"/>
          </p:nvPr>
        </p:nvSpPr>
        <p:spPr>
          <a:xfrm>
            <a:off x="605247" y="1169121"/>
            <a:ext cx="7994131" cy="4991100"/>
          </a:xfrm>
          <a:solidFill>
            <a:srgbClr val="FFFFCC"/>
          </a:solidFill>
        </p:spPr>
        <p:txBody>
          <a:bodyPr>
            <a:noAutofit/>
          </a:bodyPr>
          <a:lstStyle/>
          <a:p>
            <a:pPr marL="0" indent="0" algn="ctr">
              <a:spcBef>
                <a:spcPts val="0"/>
              </a:spcBef>
              <a:buNone/>
            </a:pPr>
            <a:endParaRPr lang="en-US" sz="1600" b="1" dirty="0" smtClean="0">
              <a:solidFill>
                <a:srgbClr val="C00000"/>
              </a:solidFill>
              <a:latin typeface="Arial" pitchFamily="34" charset="0"/>
              <a:cs typeface="Arial" pitchFamily="34" charset="0"/>
            </a:endParaRPr>
          </a:p>
          <a:p>
            <a:pPr marL="0" indent="0" algn="ctr">
              <a:spcBef>
                <a:spcPts val="0"/>
              </a:spcBef>
              <a:buNone/>
            </a:pPr>
            <a:r>
              <a:rPr lang="en-US" sz="1600" b="1" dirty="0" smtClean="0">
                <a:solidFill>
                  <a:srgbClr val="C00000"/>
                </a:solidFill>
                <a:latin typeface="Arial" pitchFamily="34" charset="0"/>
                <a:cs typeface="Arial" pitchFamily="34" charset="0"/>
              </a:rPr>
              <a:t>Sometime the g says, “j” “j” “j”</a:t>
            </a:r>
          </a:p>
          <a:p>
            <a:pPr marL="0" indent="0" algn="ctr">
              <a:spcBef>
                <a:spcPts val="0"/>
              </a:spcBef>
              <a:buNone/>
            </a:pPr>
            <a:r>
              <a:rPr lang="en-US" sz="1600" b="1" dirty="0" smtClean="0">
                <a:solidFill>
                  <a:srgbClr val="C00000"/>
                </a:solidFill>
                <a:latin typeface="Arial" pitchFamily="34" charset="0"/>
                <a:cs typeface="Arial" pitchFamily="34" charset="0"/>
              </a:rPr>
              <a:t> </a:t>
            </a:r>
          </a:p>
          <a:p>
            <a:pPr marL="0" indent="0" algn="ctr">
              <a:spcBef>
                <a:spcPts val="0"/>
              </a:spcBef>
              <a:buNone/>
            </a:pPr>
            <a:r>
              <a:rPr lang="en-US" sz="1600" b="1" dirty="0" smtClean="0">
                <a:solidFill>
                  <a:srgbClr val="C00000"/>
                </a:solidFill>
                <a:latin typeface="Arial" pitchFamily="34" charset="0"/>
                <a:cs typeface="Arial" pitchFamily="34" charset="0"/>
              </a:rPr>
              <a:t>I’ll tell you why!</a:t>
            </a:r>
          </a:p>
          <a:p>
            <a:pPr marL="0" indent="0" algn="ctr">
              <a:spcBef>
                <a:spcPts val="0"/>
              </a:spcBef>
              <a:buNone/>
            </a:pPr>
            <a:r>
              <a:rPr lang="en-US" sz="1600" b="1" dirty="0" smtClean="0">
                <a:solidFill>
                  <a:srgbClr val="C00000"/>
                </a:solidFill>
                <a:latin typeface="Arial" pitchFamily="34" charset="0"/>
                <a:cs typeface="Arial" pitchFamily="34" charset="0"/>
              </a:rPr>
              <a:t> </a:t>
            </a:r>
          </a:p>
          <a:p>
            <a:pPr marL="0" indent="0" algn="ctr">
              <a:spcBef>
                <a:spcPts val="0"/>
              </a:spcBef>
              <a:buNone/>
            </a:pPr>
            <a:r>
              <a:rPr lang="en-US" sz="1600" b="1" dirty="0" smtClean="0">
                <a:solidFill>
                  <a:srgbClr val="C00000"/>
                </a:solidFill>
                <a:latin typeface="Arial" pitchFamily="34" charset="0"/>
                <a:cs typeface="Arial" pitchFamily="34" charset="0"/>
              </a:rPr>
              <a:t>If after the g you see an </a:t>
            </a:r>
            <a:r>
              <a:rPr lang="en-US" sz="1600" b="1" dirty="0" err="1" smtClean="0">
                <a:solidFill>
                  <a:srgbClr val="C00000"/>
                </a:solidFill>
                <a:latin typeface="Arial" pitchFamily="34" charset="0"/>
                <a:cs typeface="Arial" pitchFamily="34" charset="0"/>
              </a:rPr>
              <a:t>i</a:t>
            </a:r>
            <a:endParaRPr lang="en-US" sz="1600" b="1" dirty="0" smtClean="0">
              <a:solidFill>
                <a:srgbClr val="C00000"/>
              </a:solidFill>
              <a:latin typeface="Arial" pitchFamily="34" charset="0"/>
              <a:cs typeface="Arial" pitchFamily="34" charset="0"/>
            </a:endParaRPr>
          </a:p>
          <a:p>
            <a:pPr marL="0" indent="0" algn="ctr">
              <a:spcBef>
                <a:spcPts val="0"/>
              </a:spcBef>
              <a:buNone/>
            </a:pPr>
            <a:r>
              <a:rPr lang="en-US" sz="1600" b="1" dirty="0" smtClean="0">
                <a:solidFill>
                  <a:srgbClr val="C00000"/>
                </a:solidFill>
                <a:latin typeface="Arial" pitchFamily="34" charset="0"/>
                <a:cs typeface="Arial" pitchFamily="34" charset="0"/>
              </a:rPr>
              <a:t> </a:t>
            </a:r>
          </a:p>
          <a:p>
            <a:pPr marL="0" indent="0" algn="ctr">
              <a:spcBef>
                <a:spcPts val="0"/>
              </a:spcBef>
              <a:buNone/>
            </a:pPr>
            <a:r>
              <a:rPr lang="en-US" sz="1600" b="1" dirty="0" smtClean="0">
                <a:solidFill>
                  <a:srgbClr val="C00000"/>
                </a:solidFill>
                <a:latin typeface="Arial" pitchFamily="34" charset="0"/>
                <a:cs typeface="Arial" pitchFamily="34" charset="0"/>
              </a:rPr>
              <a:t>Or an e or a y,</a:t>
            </a:r>
          </a:p>
          <a:p>
            <a:pPr marL="0" indent="0" algn="ctr">
              <a:spcBef>
                <a:spcPts val="0"/>
              </a:spcBef>
              <a:buNone/>
            </a:pPr>
            <a:r>
              <a:rPr lang="en-US" sz="1600" b="1" dirty="0" smtClean="0">
                <a:solidFill>
                  <a:srgbClr val="C00000"/>
                </a:solidFill>
                <a:latin typeface="Arial" pitchFamily="34" charset="0"/>
                <a:cs typeface="Arial" pitchFamily="34" charset="0"/>
              </a:rPr>
              <a:t> </a:t>
            </a:r>
          </a:p>
          <a:p>
            <a:pPr marL="0" indent="0" algn="ctr">
              <a:spcBef>
                <a:spcPts val="0"/>
              </a:spcBef>
              <a:buNone/>
            </a:pPr>
            <a:r>
              <a:rPr lang="en-US" sz="1600" b="1" dirty="0" smtClean="0">
                <a:solidFill>
                  <a:srgbClr val="C00000"/>
                </a:solidFill>
                <a:latin typeface="Arial" pitchFamily="34" charset="0"/>
                <a:cs typeface="Arial" pitchFamily="34" charset="0"/>
              </a:rPr>
              <a:t>They all make the g say, “j” “j” “j”</a:t>
            </a:r>
          </a:p>
          <a:p>
            <a:pPr marL="0" indent="0" algn="ctr">
              <a:spcBef>
                <a:spcPts val="0"/>
              </a:spcBef>
              <a:buNone/>
            </a:pPr>
            <a:r>
              <a:rPr lang="en-US" sz="1600" b="1" dirty="0" smtClean="0">
                <a:solidFill>
                  <a:srgbClr val="C00000"/>
                </a:solidFill>
                <a:latin typeface="Arial" pitchFamily="34" charset="0"/>
                <a:cs typeface="Arial" pitchFamily="34" charset="0"/>
              </a:rPr>
              <a:t> </a:t>
            </a:r>
          </a:p>
          <a:p>
            <a:pPr marL="0" indent="0" algn="ctr">
              <a:spcBef>
                <a:spcPts val="0"/>
              </a:spcBef>
              <a:buNone/>
            </a:pPr>
            <a:r>
              <a:rPr lang="en-US" sz="1600" b="1" dirty="0" smtClean="0">
                <a:solidFill>
                  <a:srgbClr val="C00000"/>
                </a:solidFill>
                <a:latin typeface="Arial" pitchFamily="34" charset="0"/>
                <a:cs typeface="Arial" pitchFamily="34" charset="0"/>
              </a:rPr>
              <a:t>You give it a try.</a:t>
            </a:r>
          </a:p>
          <a:p>
            <a:pPr marL="0" indent="0" algn="ctr">
              <a:spcBef>
                <a:spcPts val="0"/>
              </a:spcBef>
              <a:buNone/>
            </a:pPr>
            <a:r>
              <a:rPr lang="en-US" sz="1600" b="1" dirty="0" smtClean="0">
                <a:solidFill>
                  <a:srgbClr val="C00000"/>
                </a:solidFill>
                <a:latin typeface="Arial" pitchFamily="34" charset="0"/>
                <a:cs typeface="Arial" pitchFamily="34" charset="0"/>
              </a:rPr>
              <a:t> </a:t>
            </a:r>
          </a:p>
          <a:p>
            <a:pPr marL="0" indent="0" algn="ctr">
              <a:spcBef>
                <a:spcPts val="0"/>
              </a:spcBef>
              <a:buNone/>
            </a:pPr>
            <a:r>
              <a:rPr lang="en-US" sz="1600" b="1" dirty="0" smtClean="0">
                <a:solidFill>
                  <a:srgbClr val="C00000"/>
                </a:solidFill>
                <a:latin typeface="Arial" pitchFamily="34" charset="0"/>
                <a:cs typeface="Arial" pitchFamily="34" charset="0"/>
              </a:rPr>
              <a:t>G is soft in gym and gel,</a:t>
            </a:r>
          </a:p>
          <a:p>
            <a:pPr marL="0" indent="0" algn="ctr">
              <a:spcBef>
                <a:spcPts val="0"/>
              </a:spcBef>
              <a:buNone/>
            </a:pPr>
            <a:r>
              <a:rPr lang="en-US" sz="1600" b="1" dirty="0" smtClean="0">
                <a:solidFill>
                  <a:srgbClr val="C00000"/>
                </a:solidFill>
                <a:latin typeface="Arial" pitchFamily="34" charset="0"/>
                <a:cs typeface="Arial" pitchFamily="34" charset="0"/>
              </a:rPr>
              <a:t> </a:t>
            </a:r>
          </a:p>
          <a:p>
            <a:pPr marL="0" indent="0" algn="ctr">
              <a:spcBef>
                <a:spcPts val="0"/>
              </a:spcBef>
              <a:buNone/>
            </a:pPr>
            <a:r>
              <a:rPr lang="en-US" sz="1600" b="1" dirty="0" smtClean="0">
                <a:solidFill>
                  <a:srgbClr val="C00000"/>
                </a:solidFill>
                <a:latin typeface="Arial" pitchFamily="34" charset="0"/>
                <a:cs typeface="Arial" pitchFamily="34" charset="0"/>
              </a:rPr>
              <a:t>Gym and gel, gym and gel</a:t>
            </a:r>
          </a:p>
          <a:p>
            <a:pPr marL="0" indent="0" algn="ctr">
              <a:spcBef>
                <a:spcPts val="0"/>
              </a:spcBef>
              <a:buNone/>
            </a:pPr>
            <a:r>
              <a:rPr lang="en-US" sz="1600" b="1" dirty="0" smtClean="0">
                <a:solidFill>
                  <a:srgbClr val="C00000"/>
                </a:solidFill>
                <a:latin typeface="Arial" pitchFamily="34" charset="0"/>
                <a:cs typeface="Arial" pitchFamily="34" charset="0"/>
              </a:rPr>
              <a:t> </a:t>
            </a:r>
          </a:p>
          <a:p>
            <a:pPr marL="0" indent="0" algn="ctr">
              <a:spcBef>
                <a:spcPts val="0"/>
              </a:spcBef>
              <a:buNone/>
            </a:pPr>
            <a:r>
              <a:rPr lang="en-US" sz="1600" b="1" dirty="0" smtClean="0">
                <a:solidFill>
                  <a:srgbClr val="C00000"/>
                </a:solidFill>
                <a:latin typeface="Arial" pitchFamily="34" charset="0"/>
                <a:cs typeface="Arial" pitchFamily="34" charset="0"/>
              </a:rPr>
              <a:t>G is soft in gym and gel,</a:t>
            </a:r>
          </a:p>
          <a:p>
            <a:pPr marL="0" indent="0" algn="ctr">
              <a:spcBef>
                <a:spcPts val="0"/>
              </a:spcBef>
              <a:buNone/>
            </a:pPr>
            <a:r>
              <a:rPr lang="en-US" sz="1600" b="1" dirty="0" smtClean="0">
                <a:solidFill>
                  <a:srgbClr val="C00000"/>
                </a:solidFill>
                <a:latin typeface="Arial" pitchFamily="34" charset="0"/>
                <a:cs typeface="Arial" pitchFamily="34" charset="0"/>
              </a:rPr>
              <a:t> </a:t>
            </a:r>
          </a:p>
          <a:p>
            <a:pPr marL="0" indent="0" algn="ctr">
              <a:spcBef>
                <a:spcPts val="0"/>
              </a:spcBef>
              <a:buNone/>
            </a:pPr>
            <a:r>
              <a:rPr lang="en-US" sz="1600" b="1" dirty="0" smtClean="0">
                <a:solidFill>
                  <a:srgbClr val="C00000"/>
                </a:solidFill>
                <a:latin typeface="Arial" pitchFamily="34" charset="0"/>
                <a:cs typeface="Arial" pitchFamily="34" charset="0"/>
              </a:rPr>
              <a:t>And now you know why!</a:t>
            </a:r>
          </a:p>
          <a:p>
            <a:pPr marL="0" indent="0" algn="ctr">
              <a:spcBef>
                <a:spcPts val="0"/>
              </a:spcBef>
              <a:buNone/>
            </a:pPr>
            <a:r>
              <a:rPr lang="en-US" sz="1600" b="1" dirty="0" smtClean="0">
                <a:solidFill>
                  <a:srgbClr val="C00000"/>
                </a:solidFill>
                <a:latin typeface="Arial" pitchFamily="34" charset="0"/>
                <a:cs typeface="Arial" pitchFamily="34" charset="0"/>
              </a:rPr>
              <a:t> </a:t>
            </a:r>
          </a:p>
          <a:p>
            <a:pPr>
              <a:spcBef>
                <a:spcPts val="0"/>
              </a:spcBef>
            </a:pPr>
            <a:endParaRPr lang="en-US" sz="1600" b="1" dirty="0">
              <a:solidFill>
                <a:srgbClr val="C00000"/>
              </a:solidFill>
              <a:latin typeface="Arial" pitchFamily="34" charset="0"/>
              <a:cs typeface="Arial" pitchFamily="34" charset="0"/>
            </a:endParaRPr>
          </a:p>
        </p:txBody>
      </p:sp>
      <p:sp>
        <p:nvSpPr>
          <p:cNvPr id="6" name="Rectangle 5"/>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41990995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cstate="email"/>
          <a:stretch>
            <a:fillRect/>
          </a:stretch>
        </p:blipFill>
        <p:spPr>
          <a:xfrm>
            <a:off x="1860927" y="308114"/>
            <a:ext cx="5354881" cy="6244852"/>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37265963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13314" name="Picture 2" descr="C:\Users\ADMIN\Desktop\for purvi\FB_IMG_1432223085881.jpg"/>
          <p:cNvPicPr>
            <a:picLocks noChangeAspect="1" noChangeArrowheads="1"/>
          </p:cNvPicPr>
          <p:nvPr/>
        </p:nvPicPr>
        <p:blipFill>
          <a:blip r:embed="rId3"/>
          <a:srcRect/>
          <a:stretch>
            <a:fillRect/>
          </a:stretch>
        </p:blipFill>
        <p:spPr bwMode="auto">
          <a:xfrm>
            <a:off x="785786" y="785794"/>
            <a:ext cx="7572428" cy="5357850"/>
          </a:xfrm>
          <a:prstGeom prst="rect">
            <a:avLst/>
          </a:prstGeom>
          <a:noFill/>
          <a:ln w="57150">
            <a:solidFill>
              <a:schemeClr val="tx1"/>
            </a:solidFill>
          </a:ln>
        </p:spPr>
      </p:pic>
      <p:sp>
        <p:nvSpPr>
          <p:cNvPr id="5" name="Rectangle 4"/>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14414547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cstate="email"/>
          <a:stretch>
            <a:fillRect/>
          </a:stretch>
        </p:blipFill>
        <p:spPr>
          <a:xfrm>
            <a:off x="1431231" y="258418"/>
            <a:ext cx="6331226" cy="6331226"/>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0225708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BACKGROUND.jpg"/>
          <p:cNvPicPr>
            <a:picLocks noChangeAspect="1"/>
          </p:cNvPicPr>
          <p:nvPr/>
        </p:nvPicPr>
        <p:blipFill>
          <a:blip r:embed="rId2" cstate="email"/>
          <a:stretch>
            <a:fillRect/>
          </a:stretch>
        </p:blipFill>
        <p:spPr>
          <a:xfrm>
            <a:off x="0" y="0"/>
            <a:ext cx="9144000" cy="6858000"/>
          </a:xfrm>
          <a:prstGeom prst="rect">
            <a:avLst/>
          </a:prstGeom>
        </p:spPr>
      </p:pic>
      <p:sp>
        <p:nvSpPr>
          <p:cNvPr id="7" name="Rectangle 2"/>
          <p:cNvSpPr txBox="1">
            <a:spLocks noChangeArrowheads="1"/>
          </p:cNvSpPr>
          <p:nvPr/>
        </p:nvSpPr>
        <p:spPr>
          <a:xfrm>
            <a:off x="927652" y="2325752"/>
            <a:ext cx="7311887" cy="727825"/>
          </a:xfrm>
          <a:prstGeom prst="rect">
            <a:avLst/>
          </a:prstGeom>
          <a:solidFill>
            <a:srgbClr val="D55405"/>
          </a:solidFill>
        </p:spPr>
        <p:txBody>
          <a:bodyPr vert="horz" lIns="91440" tIns="45720" rIns="91440" bIns="45720" rtlCol="0" anchor="ctr">
            <a:noAutofit/>
          </a:bodyPr>
          <a:lstStyle/>
          <a:p>
            <a:pPr lvl="0" algn="ctr" defTabSz="914400">
              <a:spcBef>
                <a:spcPct val="0"/>
              </a:spcBef>
            </a:pPr>
            <a:endParaRPr kumimoji="0" lang="en-US" sz="3600" b="1" i="0" u="none" strike="noStrike" kern="1200" cap="none" spc="-100" normalizeH="0" baseline="0" noProof="0" dirty="0">
              <a:ln>
                <a:noFill/>
              </a:ln>
              <a:solidFill>
                <a:schemeClr val="bg1"/>
              </a:solidFill>
              <a:effectLst/>
              <a:uLnTx/>
              <a:uFillTx/>
              <a:latin typeface="+mj-lt"/>
              <a:ea typeface="+mj-ea"/>
              <a:cs typeface="+mj-cs"/>
            </a:endParaRPr>
          </a:p>
        </p:txBody>
      </p:sp>
      <p:sp>
        <p:nvSpPr>
          <p:cNvPr id="4" name="Title 3"/>
          <p:cNvSpPr>
            <a:spLocks noGrp="1"/>
          </p:cNvSpPr>
          <p:nvPr>
            <p:ph type="ctrTitle"/>
          </p:nvPr>
        </p:nvSpPr>
        <p:spPr>
          <a:xfrm>
            <a:off x="1612478" y="2395026"/>
            <a:ext cx="5871687" cy="638673"/>
          </a:xfrm>
        </p:spPr>
        <p:txBody>
          <a:bodyPr>
            <a:noAutofit/>
          </a:bodyPr>
          <a:lstStyle/>
          <a:p>
            <a:r>
              <a:rPr lang="en-US" sz="4400" b="1" dirty="0" smtClean="0">
                <a:solidFill>
                  <a:schemeClr val="bg1"/>
                </a:solidFill>
                <a:latin typeface="Calibri" pitchFamily="34" charset="0"/>
                <a:cs typeface="Calibri" pitchFamily="34" charset="0"/>
              </a:rPr>
              <a:t>Learning requires senses</a:t>
            </a:r>
            <a:endParaRPr lang="en-US" sz="4400" b="1" dirty="0">
              <a:solidFill>
                <a:schemeClr val="bg1"/>
              </a:solidFill>
              <a:latin typeface="Calibri" pitchFamily="34" charset="0"/>
              <a:cs typeface="Calibri" pitchFamily="34" charset="0"/>
            </a:endParaRPr>
          </a:p>
        </p:txBody>
      </p:sp>
      <p:sp>
        <p:nvSpPr>
          <p:cNvPr id="5" name="Subtitle 4"/>
          <p:cNvSpPr>
            <a:spLocks noGrp="1"/>
          </p:cNvSpPr>
          <p:nvPr>
            <p:ph type="subTitle" idx="1"/>
          </p:nvPr>
        </p:nvSpPr>
        <p:spPr>
          <a:xfrm>
            <a:off x="1264610" y="3156489"/>
            <a:ext cx="6766207" cy="1260629"/>
          </a:xfrm>
        </p:spPr>
        <p:txBody>
          <a:bodyPr>
            <a:normAutofit/>
          </a:bodyPr>
          <a:lstStyle/>
          <a:p>
            <a:pPr algn="ctr"/>
            <a:r>
              <a:rPr lang="en-US" sz="2000" b="1" dirty="0" smtClean="0">
                <a:solidFill>
                  <a:schemeClr val="tx1"/>
                </a:solidFill>
                <a:latin typeface="Calibri" pitchFamily="34" charset="0"/>
                <a:cs typeface="Calibri" pitchFamily="34" charset="0"/>
              </a:rPr>
              <a:t>Art is the best activity to stimulate the senses…and we have lots of art and crafts in our curriculum, right?</a:t>
            </a:r>
            <a:endParaRPr lang="en-US" sz="2000" b="1" dirty="0">
              <a:solidFill>
                <a:schemeClr val="tx1"/>
              </a:solidFill>
              <a:latin typeface="Calibri" pitchFamily="34" charset="0"/>
              <a:cs typeface="Calibri" pitchFamily="34" charset="0"/>
            </a:endParaRPr>
          </a:p>
        </p:txBody>
      </p:sp>
      <p:sp>
        <p:nvSpPr>
          <p:cNvPr id="8" name="Rectangle 7"/>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40516476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cstate="email"/>
          <a:stretch>
            <a:fillRect/>
          </a:stretch>
        </p:blipFill>
        <p:spPr>
          <a:xfrm>
            <a:off x="566530" y="467139"/>
            <a:ext cx="8110331" cy="5933661"/>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5315995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a:stretch>
            <a:fillRect/>
          </a:stretch>
        </p:blipFill>
        <p:spPr>
          <a:xfrm>
            <a:off x="377686" y="339752"/>
            <a:ext cx="8398566" cy="6200196"/>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8033477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a:stretch>
            <a:fillRect/>
          </a:stretch>
        </p:blipFill>
        <p:spPr>
          <a:xfrm>
            <a:off x="983975" y="380208"/>
            <a:ext cx="7156174" cy="6060349"/>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35329832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descr="BACKGROUND.jpg"/>
          <p:cNvPicPr>
            <a:picLocks noChangeAspect="1"/>
          </p:cNvPicPr>
          <p:nvPr/>
        </p:nvPicPr>
        <p:blipFill>
          <a:blip r:embed="rId2" cstate="email"/>
          <a:stretch>
            <a:fillRect/>
          </a:stretch>
        </p:blipFill>
        <p:spPr>
          <a:xfrm>
            <a:off x="0" y="0"/>
            <a:ext cx="9144000" cy="6858000"/>
          </a:xfrm>
          <a:prstGeom prst="rect">
            <a:avLst/>
          </a:prstGeom>
        </p:spPr>
      </p:pic>
      <p:sp>
        <p:nvSpPr>
          <p:cNvPr id="3" name="Title 2"/>
          <p:cNvSpPr>
            <a:spLocks noGrp="1"/>
          </p:cNvSpPr>
          <p:nvPr>
            <p:ph type="title"/>
          </p:nvPr>
        </p:nvSpPr>
        <p:spPr>
          <a:xfrm>
            <a:off x="814893" y="1205636"/>
            <a:ext cx="7567110" cy="689734"/>
          </a:xfrm>
          <a:solidFill>
            <a:schemeClr val="accent3">
              <a:lumMod val="50000"/>
            </a:schemeClr>
          </a:solidFill>
        </p:spPr>
        <p:txBody>
          <a:bodyPr>
            <a:noAutofit/>
          </a:bodyPr>
          <a:lstStyle/>
          <a:p>
            <a:r>
              <a:rPr lang="en-US" b="1" dirty="0" smtClean="0">
                <a:solidFill>
                  <a:schemeClr val="bg1"/>
                </a:solidFill>
                <a:latin typeface="Calibri" pitchFamily="34" charset="0"/>
                <a:cs typeface="Calibri" pitchFamily="34" charset="0"/>
              </a:rPr>
              <a:t>Art for creating not competing!</a:t>
            </a:r>
            <a:endParaRPr lang="en-US" b="1" dirty="0">
              <a:solidFill>
                <a:schemeClr val="bg1"/>
              </a:solidFill>
              <a:latin typeface="Calibri" pitchFamily="34" charset="0"/>
              <a:cs typeface="Calibri" pitchFamily="34" charset="0"/>
            </a:endParaRPr>
          </a:p>
        </p:txBody>
      </p:sp>
      <p:sp>
        <p:nvSpPr>
          <p:cNvPr id="6" name="Rectangle 5"/>
          <p:cNvSpPr/>
          <p:nvPr/>
        </p:nvSpPr>
        <p:spPr>
          <a:xfrm>
            <a:off x="814893" y="1841013"/>
            <a:ext cx="7567110" cy="363544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3"/>
          <p:cNvSpPr>
            <a:spLocks noGrp="1"/>
          </p:cNvSpPr>
          <p:nvPr>
            <p:ph idx="1"/>
          </p:nvPr>
        </p:nvSpPr>
        <p:spPr>
          <a:xfrm>
            <a:off x="944102" y="2216422"/>
            <a:ext cx="7126473" cy="3508977"/>
          </a:xfrm>
        </p:spPr>
        <p:txBody>
          <a:bodyPr>
            <a:noAutofit/>
          </a:bodyPr>
          <a:lstStyle/>
          <a:p>
            <a:pPr>
              <a:spcAft>
                <a:spcPts val="1000"/>
              </a:spcAft>
              <a:buClrTx/>
              <a:buSzPct val="60000"/>
            </a:pPr>
            <a:r>
              <a:rPr lang="en-US" sz="2500" b="1" dirty="0">
                <a:solidFill>
                  <a:schemeClr val="tx1"/>
                </a:solidFill>
                <a:latin typeface="Calibri" pitchFamily="34" charset="0"/>
                <a:cs typeface="Calibri" pitchFamily="34" charset="0"/>
              </a:rPr>
              <a:t>We see art squeezed into obedient slots that require no mess, quick results and easy success. </a:t>
            </a:r>
            <a:endParaRPr lang="en-US" sz="2500" b="1" dirty="0" smtClean="0">
              <a:solidFill>
                <a:schemeClr val="tx1"/>
              </a:solidFill>
              <a:latin typeface="Calibri" pitchFamily="34" charset="0"/>
              <a:cs typeface="Calibri" pitchFamily="34" charset="0"/>
            </a:endParaRPr>
          </a:p>
          <a:p>
            <a:pPr>
              <a:spcAft>
                <a:spcPts val="1000"/>
              </a:spcAft>
              <a:buClrTx/>
              <a:buSzPct val="60000"/>
            </a:pPr>
            <a:r>
              <a:rPr lang="en-US" sz="2500" b="1" dirty="0" smtClean="0">
                <a:solidFill>
                  <a:schemeClr val="tx1"/>
                </a:solidFill>
                <a:latin typeface="Calibri" pitchFamily="34" charset="0"/>
                <a:cs typeface="Calibri" pitchFamily="34" charset="0"/>
              </a:rPr>
              <a:t>We </a:t>
            </a:r>
            <a:r>
              <a:rPr lang="en-US" sz="2500" b="1" dirty="0">
                <a:solidFill>
                  <a:schemeClr val="tx1"/>
                </a:solidFill>
                <a:latin typeface="Calibri" pitchFamily="34" charset="0"/>
                <a:cs typeface="Calibri" pitchFamily="34" charset="0"/>
              </a:rPr>
              <a:t>see children who have never had to solve the problem of a sculpture that doesn’t </a:t>
            </a:r>
            <a:r>
              <a:rPr lang="en-US" sz="2500" b="1" dirty="0" smtClean="0">
                <a:solidFill>
                  <a:schemeClr val="tx1"/>
                </a:solidFill>
                <a:latin typeface="Calibri" pitchFamily="34" charset="0"/>
                <a:cs typeface="Calibri" pitchFamily="34" charset="0"/>
              </a:rPr>
              <a:t>balance. </a:t>
            </a:r>
            <a:endParaRPr lang="en-US" sz="2500" b="1" dirty="0">
              <a:solidFill>
                <a:schemeClr val="tx1"/>
              </a:solidFill>
              <a:latin typeface="Calibri" pitchFamily="34" charset="0"/>
              <a:cs typeface="Calibri" pitchFamily="34" charset="0"/>
            </a:endParaRPr>
          </a:p>
          <a:p>
            <a:pPr>
              <a:spcAft>
                <a:spcPts val="1000"/>
              </a:spcAft>
              <a:buClrTx/>
              <a:buSzPct val="60000"/>
            </a:pPr>
            <a:r>
              <a:rPr lang="en-US" sz="2500" b="1" dirty="0">
                <a:solidFill>
                  <a:schemeClr val="tx1"/>
                </a:solidFill>
                <a:latin typeface="Calibri" pitchFamily="34" charset="0"/>
                <a:cs typeface="Calibri" pitchFamily="34" charset="0"/>
              </a:rPr>
              <a:t>We see children who have never felt success from using a tool to help them manipulate </a:t>
            </a:r>
            <a:r>
              <a:rPr lang="en-US" sz="2500" b="1" dirty="0" smtClean="0">
                <a:solidFill>
                  <a:schemeClr val="tx1"/>
                </a:solidFill>
                <a:latin typeface="Calibri" pitchFamily="34" charset="0"/>
                <a:cs typeface="Calibri" pitchFamily="34" charset="0"/>
              </a:rPr>
              <a:t>material. </a:t>
            </a:r>
            <a:endParaRPr lang="en-US" sz="2500" b="1" dirty="0">
              <a:solidFill>
                <a:schemeClr val="tx1"/>
              </a:solidFill>
              <a:latin typeface="Calibri" pitchFamily="34" charset="0"/>
              <a:cs typeface="Calibri" pitchFamily="34" charset="0"/>
            </a:endParaRPr>
          </a:p>
          <a:p>
            <a:pPr>
              <a:spcAft>
                <a:spcPts val="1000"/>
              </a:spcAft>
              <a:buClrTx/>
              <a:buSzPct val="60000"/>
            </a:pPr>
            <a:endParaRPr lang="en-US" sz="2500" b="1" dirty="0">
              <a:solidFill>
                <a:schemeClr val="tx1"/>
              </a:solidFill>
              <a:latin typeface="Calibri" pitchFamily="34" charset="0"/>
              <a:cs typeface="Calibri" pitchFamily="34" charset="0"/>
            </a:endParaRPr>
          </a:p>
        </p:txBody>
      </p:sp>
      <p:sp>
        <p:nvSpPr>
          <p:cNvPr id="7" name="Rectangle 6"/>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0210018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a:stretch>
            <a:fillRect/>
          </a:stretch>
        </p:blipFill>
        <p:spPr>
          <a:xfrm>
            <a:off x="367748" y="337929"/>
            <a:ext cx="8388626" cy="6152323"/>
          </a:xfrm>
          <a:prstGeom prst="rect">
            <a:avLst/>
          </a:prstGeom>
        </p:spPr>
      </p:pic>
      <p:sp>
        <p:nvSpPr>
          <p:cNvPr id="5" name="Rectangle 4"/>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30950714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a:stretch>
            <a:fillRect/>
          </a:stretch>
        </p:blipFill>
        <p:spPr>
          <a:xfrm>
            <a:off x="367747" y="340416"/>
            <a:ext cx="8388627" cy="6179654"/>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39357491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ackground 1.jpg"/>
          <p:cNvPicPr>
            <a:picLocks noChangeAspect="1"/>
          </p:cNvPicPr>
          <p:nvPr/>
        </p:nvPicPr>
        <p:blipFill>
          <a:blip r:embed="rId2" cstate="email"/>
          <a:stretch>
            <a:fillRect/>
          </a:stretch>
        </p:blipFill>
        <p:spPr>
          <a:xfrm>
            <a:off x="0" y="0"/>
            <a:ext cx="9144000" cy="6858000"/>
          </a:xfrm>
          <a:prstGeom prst="rect">
            <a:avLst/>
          </a:prstGeom>
        </p:spPr>
      </p:pic>
      <p:sp>
        <p:nvSpPr>
          <p:cNvPr id="4" name="Rectangle 3"/>
          <p:cNvSpPr/>
          <p:nvPr/>
        </p:nvSpPr>
        <p:spPr>
          <a:xfrm>
            <a:off x="1066800" y="2209810"/>
            <a:ext cx="7162800" cy="2062103"/>
          </a:xfrm>
          <a:prstGeom prst="rect">
            <a:avLst/>
          </a:prstGeom>
        </p:spPr>
        <p:txBody>
          <a:bodyPr wrap="square">
            <a:spAutoFit/>
          </a:bodyPr>
          <a:lstStyle/>
          <a:p>
            <a:pPr algn="ctr">
              <a:spcAft>
                <a:spcPts val="1000"/>
              </a:spcAft>
            </a:pPr>
            <a:r>
              <a:rPr lang="en-US" sz="3200" b="1" dirty="0" err="1"/>
              <a:t>Behaviour</a:t>
            </a:r>
            <a:r>
              <a:rPr lang="en-US" sz="3200" b="1" dirty="0"/>
              <a:t> has a cause. </a:t>
            </a:r>
            <a:r>
              <a:rPr lang="en-US" sz="3200" b="1" dirty="0" smtClean="0"/>
              <a:t>When </a:t>
            </a:r>
            <a:r>
              <a:rPr lang="en-US" sz="3200" b="1" dirty="0"/>
              <a:t>you can get to the root of what is driving the </a:t>
            </a:r>
            <a:r>
              <a:rPr lang="en-US" sz="3200" b="1" dirty="0" err="1"/>
              <a:t>behaviour</a:t>
            </a:r>
            <a:r>
              <a:rPr lang="en-US" sz="3200" b="1" dirty="0"/>
              <a:t>, you can then begin to teach a child a better way.</a:t>
            </a:r>
          </a:p>
        </p:txBody>
      </p:sp>
      <p:sp>
        <p:nvSpPr>
          <p:cNvPr id="8" name="Rectangle 7"/>
          <p:cNvSpPr/>
          <p:nvPr/>
        </p:nvSpPr>
        <p:spPr>
          <a:xfrm>
            <a:off x="838200" y="1981200"/>
            <a:ext cx="7696200" cy="243840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9371960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Background 1.jpg"/>
          <p:cNvPicPr>
            <a:picLocks noChangeAspect="1"/>
          </p:cNvPicPr>
          <p:nvPr/>
        </p:nvPicPr>
        <p:blipFill>
          <a:blip r:embed="rId2" cstate="email"/>
          <a:stretch>
            <a:fillRect/>
          </a:stretch>
        </p:blipFill>
        <p:spPr>
          <a:xfrm>
            <a:off x="0" y="0"/>
            <a:ext cx="9144000" cy="6858000"/>
          </a:xfrm>
          <a:prstGeom prst="rect">
            <a:avLst/>
          </a:prstGeom>
        </p:spPr>
      </p:pic>
      <p:sp>
        <p:nvSpPr>
          <p:cNvPr id="4" name="Rectangle 3"/>
          <p:cNvSpPr/>
          <p:nvPr/>
        </p:nvSpPr>
        <p:spPr>
          <a:xfrm>
            <a:off x="762000" y="990608"/>
            <a:ext cx="7696200" cy="4524315"/>
          </a:xfrm>
          <a:prstGeom prst="rect">
            <a:avLst/>
          </a:prstGeom>
        </p:spPr>
        <p:txBody>
          <a:bodyPr wrap="square">
            <a:spAutoFit/>
          </a:bodyPr>
          <a:lstStyle/>
          <a:p>
            <a:r>
              <a:rPr lang="en-US" sz="3200" b="1" dirty="0"/>
              <a:t>All Children have basic emotional needs: to feel loved, secure, wanted and valued</a:t>
            </a:r>
            <a:r>
              <a:rPr lang="en-US" sz="3200" b="1" dirty="0" smtClean="0"/>
              <a:t>.</a:t>
            </a:r>
          </a:p>
          <a:p>
            <a:r>
              <a:rPr lang="en-US" sz="3200" b="1" dirty="0" smtClean="0"/>
              <a:t> </a:t>
            </a:r>
          </a:p>
          <a:p>
            <a:r>
              <a:rPr lang="en-US" sz="3200" b="1" dirty="0" smtClean="0"/>
              <a:t>The </a:t>
            </a:r>
            <a:r>
              <a:rPr lang="en-US" sz="3200" b="1" dirty="0"/>
              <a:t>purpose of discipline is to ensure the safety of all children and to encourage respect for others and for property. </a:t>
            </a:r>
            <a:endParaRPr lang="en-US" sz="3200" b="1" dirty="0" smtClean="0"/>
          </a:p>
          <a:p>
            <a:endParaRPr lang="en-US" sz="3200" b="1" dirty="0" smtClean="0"/>
          </a:p>
          <a:p>
            <a:r>
              <a:rPr lang="en-US" sz="3200" b="1" dirty="0" smtClean="0"/>
              <a:t>Insisting </a:t>
            </a:r>
            <a:r>
              <a:rPr lang="en-US" sz="3200" b="1" dirty="0"/>
              <a:t>on good </a:t>
            </a:r>
            <a:r>
              <a:rPr lang="en-US" sz="3200" b="1" dirty="0" err="1"/>
              <a:t>behaviour</a:t>
            </a:r>
            <a:r>
              <a:rPr lang="en-US" sz="3200" b="1" dirty="0"/>
              <a:t> shows that </a:t>
            </a:r>
            <a:r>
              <a:rPr lang="en-US" sz="3200" b="1" dirty="0" smtClean="0"/>
              <a:t>you </a:t>
            </a:r>
            <a:r>
              <a:rPr lang="en-US" sz="3200" b="1" dirty="0"/>
              <a:t>care.</a:t>
            </a:r>
          </a:p>
        </p:txBody>
      </p:sp>
      <p:sp>
        <p:nvSpPr>
          <p:cNvPr id="7" name="Rectangle 6"/>
          <p:cNvSpPr/>
          <p:nvPr/>
        </p:nvSpPr>
        <p:spPr>
          <a:xfrm>
            <a:off x="685800" y="1066800"/>
            <a:ext cx="7696200" cy="106680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2514600"/>
            <a:ext cx="7696200" cy="1524000"/>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4343400"/>
            <a:ext cx="7696200" cy="1219200"/>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4472246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email"/>
          <a:srcRect/>
          <a:stretch>
            <a:fillRect/>
          </a:stretch>
        </p:blipFill>
        <p:spPr bwMode="auto">
          <a:xfrm>
            <a:off x="-7328" y="-7938"/>
            <a:ext cx="9158655" cy="6873876"/>
          </a:xfrm>
          <a:prstGeom prst="rect">
            <a:avLst/>
          </a:prstGeom>
          <a:noFill/>
          <a:ln w="9525">
            <a:noFill/>
            <a:miter lim="800000"/>
            <a:headEnd/>
            <a:tailEnd/>
          </a:ln>
          <a:effectLst/>
        </p:spPr>
      </p:pic>
      <p:sp>
        <p:nvSpPr>
          <p:cNvPr id="3" name="Rectangle 2"/>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7242924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1.jpg"/>
          <p:cNvPicPr>
            <a:picLocks noChangeAspect="1"/>
          </p:cNvPicPr>
          <p:nvPr/>
        </p:nvPicPr>
        <p:blipFill>
          <a:blip r:embed="rId2" cstate="email"/>
          <a:stretch>
            <a:fillRect/>
          </a:stretch>
        </p:blipFill>
        <p:spPr>
          <a:xfrm>
            <a:off x="0" y="0"/>
            <a:ext cx="9144000" cy="6858000"/>
          </a:xfrm>
          <a:prstGeom prst="rect">
            <a:avLst/>
          </a:prstGeom>
        </p:spPr>
      </p:pic>
      <p:sp>
        <p:nvSpPr>
          <p:cNvPr id="37889" name="Rectangle 1"/>
          <p:cNvSpPr>
            <a:spLocks noChangeArrowheads="1"/>
          </p:cNvSpPr>
          <p:nvPr/>
        </p:nvSpPr>
        <p:spPr bwMode="auto">
          <a:xfrm>
            <a:off x="685800" y="1295400"/>
            <a:ext cx="7772400" cy="541686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spcBef>
                <a:spcPct val="0"/>
              </a:spcBef>
              <a:spcAft>
                <a:spcPts val="600"/>
              </a:spcAft>
              <a:buClrTx/>
              <a:buSzTx/>
              <a:buFontTx/>
              <a:buNone/>
              <a:tabLst/>
            </a:pPr>
            <a:r>
              <a:rPr kumimoji="0" lang="en-US" sz="2200" b="1" i="0" u="none" strike="noStrike" cap="none" normalizeH="0" baseline="0" dirty="0" smtClean="0">
                <a:ln>
                  <a:noFill/>
                </a:ln>
                <a:solidFill>
                  <a:schemeClr val="accent4">
                    <a:lumMod val="50000"/>
                  </a:schemeClr>
                </a:solidFill>
                <a:effectLst/>
                <a:latin typeface="Calibri" pitchFamily="34" charset="0"/>
                <a:ea typeface="Calibri" pitchFamily="34" charset="0"/>
                <a:cs typeface="Times New Roman" pitchFamily="18" charset="0"/>
              </a:rPr>
              <a:t>“Stop hitting!”</a:t>
            </a:r>
            <a:endParaRPr kumimoji="0" lang="en-US" sz="2200" b="1" i="0" u="none" strike="noStrike" cap="none" normalizeH="0" baseline="0" dirty="0" smtClean="0">
              <a:ln>
                <a:noFill/>
              </a:ln>
              <a:solidFill>
                <a:schemeClr val="accent4">
                  <a:lumMod val="50000"/>
                </a:schemeClr>
              </a:solidFill>
              <a:effectLst/>
              <a:latin typeface="Arial" pitchFamily="34" charset="0"/>
              <a:cs typeface="Arial" pitchFamily="34" charset="0"/>
            </a:endParaRPr>
          </a:p>
          <a:p>
            <a:pPr marL="0" marR="0" lvl="0" indent="0" algn="l" defTabSz="914400" rtl="0" eaLnBrk="0" fontAlgn="base" latinLnBrk="0" hangingPunct="0">
              <a:spcBef>
                <a:spcPct val="0"/>
              </a:spcBef>
              <a:spcAft>
                <a:spcPts val="600"/>
              </a:spcAft>
              <a:buClrTx/>
              <a:buSzTx/>
              <a:buFontTx/>
              <a:buNone/>
              <a:tabLst/>
            </a:pPr>
            <a:r>
              <a:rPr kumimoji="0" lang="en-US" sz="2200" b="1" i="0" u="none" strike="noStrike" cap="none" normalizeH="0" baseline="0" dirty="0" smtClean="0">
                <a:ln>
                  <a:noFill/>
                </a:ln>
                <a:solidFill>
                  <a:srgbClr val="7030A0"/>
                </a:solidFill>
                <a:effectLst/>
                <a:latin typeface="Calibri" pitchFamily="34" charset="0"/>
                <a:ea typeface="Calibri" pitchFamily="34" charset="0"/>
                <a:cs typeface="Times New Roman" pitchFamily="18" charset="0"/>
              </a:rPr>
              <a:t>“Don’t stand up during circle time.”	</a:t>
            </a:r>
            <a:endParaRPr kumimoji="0" lang="en-US" sz="2200" b="1" i="0" u="none" strike="noStrike" cap="none" normalizeH="0" baseline="0" dirty="0" smtClean="0">
              <a:ln>
                <a:noFill/>
              </a:ln>
              <a:solidFill>
                <a:srgbClr val="7030A0"/>
              </a:solidFill>
              <a:effectLst/>
              <a:latin typeface="Arial" pitchFamily="34" charset="0"/>
              <a:cs typeface="Arial" pitchFamily="34" charset="0"/>
            </a:endParaRPr>
          </a:p>
          <a:p>
            <a:pPr marL="0" marR="0" lvl="0" indent="0" algn="l" defTabSz="914400" rtl="0" eaLnBrk="0" fontAlgn="base" latinLnBrk="0" hangingPunct="0">
              <a:spcBef>
                <a:spcPct val="0"/>
              </a:spcBef>
              <a:spcAft>
                <a:spcPts val="600"/>
              </a:spcAft>
              <a:buClrTx/>
              <a:buSzTx/>
              <a:buFontTx/>
              <a:buNone/>
              <a:tabLst/>
            </a:pPr>
            <a:r>
              <a:rPr kumimoji="0" lang="en-US" sz="2200" b="1" i="0" u="none" strike="noStrike" cap="none" normalizeH="0" baseline="0" dirty="0" smtClean="0">
                <a:ln>
                  <a:noFill/>
                </a:ln>
                <a:solidFill>
                  <a:srgbClr val="C00000"/>
                </a:solidFill>
                <a:effectLst/>
                <a:latin typeface="Calibri" pitchFamily="34" charset="0"/>
                <a:ea typeface="Calibri" pitchFamily="34" charset="0"/>
                <a:cs typeface="Times New Roman" pitchFamily="18" charset="0"/>
              </a:rPr>
              <a:t>“Don’t throw the books!”</a:t>
            </a:r>
            <a:endParaRPr kumimoji="0" lang="en-US" sz="2200" b="1" i="0" u="none" strike="noStrike" cap="none" normalizeH="0" baseline="0" dirty="0" smtClean="0">
              <a:ln>
                <a:noFill/>
              </a:ln>
              <a:solidFill>
                <a:srgbClr val="C00000"/>
              </a:solidFill>
              <a:effectLst/>
              <a:latin typeface="Arial" pitchFamily="34" charset="0"/>
              <a:cs typeface="Arial" pitchFamily="34" charset="0"/>
            </a:endParaRPr>
          </a:p>
          <a:p>
            <a:pPr marL="0" marR="0" lvl="0" indent="0" algn="l" defTabSz="914400" rtl="0" eaLnBrk="0" fontAlgn="base" latinLnBrk="0" hangingPunct="0">
              <a:spcBef>
                <a:spcPct val="0"/>
              </a:spcBef>
              <a:spcAft>
                <a:spcPts val="600"/>
              </a:spcAft>
              <a:buClrTx/>
              <a:buSzTx/>
              <a:buFontTx/>
              <a:buNone/>
              <a:tabLst/>
            </a:pPr>
            <a:r>
              <a:rPr kumimoji="0" lang="en-US" sz="2200" b="1" i="0" u="none" strike="noStrike" cap="none" normalizeH="0" baseline="0" dirty="0" smtClean="0">
                <a:ln>
                  <a:noFill/>
                </a:ln>
                <a:solidFill>
                  <a:schemeClr val="accent3">
                    <a:lumMod val="50000"/>
                  </a:schemeClr>
                </a:solidFill>
                <a:effectLst/>
                <a:latin typeface="Calibri" pitchFamily="34" charset="0"/>
                <a:ea typeface="Calibri" pitchFamily="34" charset="0"/>
                <a:cs typeface="Times New Roman" pitchFamily="18" charset="0"/>
              </a:rPr>
              <a:t>“How many times d I have to ask you to clean up?”	 </a:t>
            </a:r>
            <a:endParaRPr kumimoji="0" lang="en-US" sz="2200" b="1" i="0" u="none" strike="noStrike" cap="none" normalizeH="0" baseline="0" dirty="0" smtClean="0">
              <a:ln>
                <a:noFill/>
              </a:ln>
              <a:solidFill>
                <a:schemeClr val="accent3">
                  <a:lumMod val="50000"/>
                </a:schemeClr>
              </a:solidFill>
              <a:effectLst/>
              <a:latin typeface="Arial" pitchFamily="34" charset="0"/>
              <a:cs typeface="Arial" pitchFamily="34" charset="0"/>
            </a:endParaRPr>
          </a:p>
          <a:p>
            <a:pPr marL="0" marR="0" lvl="0" indent="0" algn="l" defTabSz="914400" rtl="0" eaLnBrk="0" fontAlgn="base" latinLnBrk="0" hangingPunct="0">
              <a:spcBef>
                <a:spcPct val="0"/>
              </a:spcBef>
              <a:spcAft>
                <a:spcPts val="600"/>
              </a:spcAft>
              <a:buClrTx/>
              <a:buSzTx/>
              <a:buFontTx/>
              <a:buNone/>
              <a:tabLst/>
            </a:pPr>
            <a:r>
              <a:rPr kumimoji="0" lang="en-US" sz="2200" b="1" i="0" u="none" strike="noStrike" cap="none" normalizeH="0" baseline="0" dirty="0" smtClean="0">
                <a:ln>
                  <a:noFill/>
                </a:ln>
                <a:solidFill>
                  <a:schemeClr val="accent5">
                    <a:lumMod val="75000"/>
                  </a:schemeClr>
                </a:solidFill>
                <a:effectLst/>
                <a:latin typeface="Calibri" pitchFamily="34" charset="0"/>
                <a:ea typeface="Calibri" pitchFamily="34" charset="0"/>
                <a:cs typeface="Times New Roman" pitchFamily="18" charset="0"/>
              </a:rPr>
              <a:t>“Don’t </a:t>
            </a:r>
            <a:r>
              <a:rPr kumimoji="0" lang="en-US" sz="2200" b="1" i="0" u="none" strike="noStrike" cap="none" normalizeH="0" baseline="0" dirty="0" err="1" smtClean="0">
                <a:ln>
                  <a:noFill/>
                </a:ln>
                <a:solidFill>
                  <a:schemeClr val="accent5">
                    <a:lumMod val="75000"/>
                  </a:schemeClr>
                </a:solidFill>
                <a:effectLst/>
                <a:latin typeface="Calibri" pitchFamily="34" charset="0"/>
                <a:ea typeface="Calibri" pitchFamily="34" charset="0"/>
                <a:cs typeface="Times New Roman" pitchFamily="18" charset="0"/>
              </a:rPr>
              <a:t>colour</a:t>
            </a:r>
            <a:r>
              <a:rPr kumimoji="0" lang="en-US" sz="2200" b="1" i="0" u="none" strike="noStrike" cap="none" normalizeH="0" baseline="0" dirty="0" smtClean="0">
                <a:ln>
                  <a:noFill/>
                </a:ln>
                <a:solidFill>
                  <a:schemeClr val="accent5">
                    <a:lumMod val="75000"/>
                  </a:schemeClr>
                </a:solidFill>
                <a:effectLst/>
                <a:latin typeface="Calibri" pitchFamily="34" charset="0"/>
                <a:ea typeface="Calibri" pitchFamily="34" charset="0"/>
                <a:cs typeface="Times New Roman" pitchFamily="18" charset="0"/>
              </a:rPr>
              <a:t> on the table!”</a:t>
            </a:r>
            <a:endParaRPr kumimoji="0" lang="en-US" sz="2200" b="1" i="0" u="none" strike="noStrike" cap="none" normalizeH="0" baseline="0" dirty="0" smtClean="0">
              <a:ln>
                <a:noFill/>
              </a:ln>
              <a:solidFill>
                <a:schemeClr val="accent5">
                  <a:lumMod val="75000"/>
                </a:schemeClr>
              </a:solidFill>
              <a:effectLst/>
              <a:latin typeface="Arial" pitchFamily="34" charset="0"/>
              <a:cs typeface="Arial" pitchFamily="34" charset="0"/>
            </a:endParaRPr>
          </a:p>
          <a:p>
            <a:pPr marL="0" marR="0" lvl="0" indent="0" algn="l" defTabSz="914400" rtl="0" eaLnBrk="0" fontAlgn="base" latinLnBrk="0" hangingPunct="0">
              <a:spcBef>
                <a:spcPct val="0"/>
              </a:spcBef>
              <a:spcAft>
                <a:spcPts val="600"/>
              </a:spcAft>
              <a:buClrTx/>
              <a:buSzTx/>
              <a:buFontTx/>
              <a:buNone/>
              <a:tabLst/>
            </a:pPr>
            <a:r>
              <a:rPr kumimoji="0" lang="en-US" sz="2200" b="1" i="0" u="none" strike="noStrike" cap="none" normalizeH="0" baseline="0" dirty="0" smtClean="0">
                <a:ln>
                  <a:noFill/>
                </a:ln>
                <a:solidFill>
                  <a:srgbClr val="CC00CC"/>
                </a:solidFill>
                <a:effectLst/>
                <a:latin typeface="Calibri" pitchFamily="34" charset="0"/>
                <a:ea typeface="Calibri" pitchFamily="34" charset="0"/>
                <a:cs typeface="Times New Roman" pitchFamily="18" charset="0"/>
              </a:rPr>
              <a:t>“Don’t yell!”</a:t>
            </a:r>
            <a:endParaRPr kumimoji="0" lang="en-US" sz="2200" b="1" i="0" u="none" strike="noStrike" cap="none" normalizeH="0" baseline="0" dirty="0" smtClean="0">
              <a:ln>
                <a:noFill/>
              </a:ln>
              <a:solidFill>
                <a:srgbClr val="CC00CC"/>
              </a:solidFill>
              <a:effectLst/>
              <a:latin typeface="Arial" pitchFamily="34" charset="0"/>
              <a:cs typeface="Arial" pitchFamily="34" charset="0"/>
            </a:endParaRPr>
          </a:p>
          <a:p>
            <a:pPr marL="0" marR="0" lvl="0" indent="0" algn="l" defTabSz="914400" rtl="0" eaLnBrk="0" fontAlgn="base" latinLnBrk="0" hangingPunct="0">
              <a:spcBef>
                <a:spcPct val="0"/>
              </a:spcBef>
              <a:spcAft>
                <a:spcPts val="600"/>
              </a:spcAft>
              <a:buClrTx/>
              <a:buSzTx/>
              <a:buFontTx/>
              <a:buNone/>
              <a:tabLst/>
            </a:pPr>
            <a:r>
              <a:rPr kumimoji="0" lang="en-US" sz="2200" b="1" i="0" u="none" strike="noStrike" cap="none" normalizeH="0" baseline="0" dirty="0" smtClean="0">
                <a:ln>
                  <a:noFill/>
                </a:ln>
                <a:solidFill>
                  <a:schemeClr val="bg2">
                    <a:lumMod val="25000"/>
                  </a:schemeClr>
                </a:solidFill>
                <a:effectLst/>
                <a:latin typeface="Calibri" pitchFamily="34" charset="0"/>
                <a:ea typeface="Calibri" pitchFamily="34" charset="0"/>
                <a:cs typeface="Times New Roman" pitchFamily="18" charset="0"/>
              </a:rPr>
              <a:t>“Don’t run!”</a:t>
            </a:r>
            <a:endParaRPr kumimoji="0" lang="en-US" sz="2200" b="1" i="0" u="none" strike="noStrike" cap="none" normalizeH="0" baseline="0" dirty="0" smtClean="0">
              <a:ln>
                <a:noFill/>
              </a:ln>
              <a:solidFill>
                <a:schemeClr val="bg2">
                  <a:lumMod val="25000"/>
                </a:schemeClr>
              </a:solidFill>
              <a:effectLst/>
              <a:latin typeface="Arial" pitchFamily="34" charset="0"/>
              <a:cs typeface="Arial" pitchFamily="34" charset="0"/>
            </a:endParaRPr>
          </a:p>
          <a:p>
            <a:pPr marL="0" marR="0" lvl="0" indent="0" algn="l" defTabSz="914400" rtl="0" eaLnBrk="0" fontAlgn="base" latinLnBrk="0" hangingPunct="0">
              <a:spcBef>
                <a:spcPct val="0"/>
              </a:spcBef>
              <a:spcAft>
                <a:spcPts val="600"/>
              </a:spcAft>
              <a:buClrTx/>
              <a:buSzTx/>
              <a:buFontTx/>
              <a:buNone/>
              <a:tabLst/>
            </a:pPr>
            <a:r>
              <a:rPr kumimoji="0" lang="en-US" sz="2200" b="1" i="0" u="none" strike="noStrike" cap="none" normalizeH="0" baseline="0" dirty="0" smtClean="0">
                <a:ln>
                  <a:noFill/>
                </a:ln>
                <a:solidFill>
                  <a:srgbClr val="3333CC"/>
                </a:solidFill>
                <a:effectLst/>
                <a:latin typeface="Calibri" pitchFamily="34" charset="0"/>
                <a:ea typeface="Calibri" pitchFamily="34" charset="0"/>
                <a:cs typeface="Times New Roman" pitchFamily="18" charset="0"/>
              </a:rPr>
              <a:t>“Don’t take this toy!” </a:t>
            </a:r>
            <a:endParaRPr kumimoji="0" lang="en-US" sz="2200" b="1" i="0" u="none" strike="noStrike" cap="none" normalizeH="0" baseline="0" dirty="0" smtClean="0">
              <a:ln>
                <a:noFill/>
              </a:ln>
              <a:solidFill>
                <a:srgbClr val="3333CC"/>
              </a:solidFill>
              <a:effectLst/>
              <a:latin typeface="Arial" pitchFamily="34" charset="0"/>
              <a:cs typeface="Arial" pitchFamily="34" charset="0"/>
            </a:endParaRPr>
          </a:p>
          <a:p>
            <a:pPr marL="0" marR="0" lvl="0" indent="0" algn="l" defTabSz="914400" rtl="0" eaLnBrk="0" fontAlgn="base" latinLnBrk="0" hangingPunct="0">
              <a:spcBef>
                <a:spcPct val="0"/>
              </a:spcBef>
              <a:spcAft>
                <a:spcPts val="600"/>
              </a:spcAft>
              <a:buClrTx/>
              <a:buSzTx/>
              <a:buFontTx/>
              <a:buNone/>
              <a:tabLst/>
            </a:pPr>
            <a:r>
              <a:rPr kumimoji="0" lang="en-US" sz="2200" b="1" i="0" u="none" strike="noStrike" cap="none" normalizeH="0" baseline="0" dirty="0" smtClean="0">
                <a:ln>
                  <a:noFill/>
                </a:ln>
                <a:solidFill>
                  <a:srgbClr val="008000"/>
                </a:solidFill>
                <a:effectLst/>
                <a:latin typeface="Calibri" pitchFamily="34" charset="0"/>
                <a:ea typeface="Calibri" pitchFamily="34" charset="0"/>
                <a:cs typeface="Times New Roman" pitchFamily="18" charset="0"/>
              </a:rPr>
              <a:t>“Don’t you remember how to line up?”</a:t>
            </a:r>
            <a:endParaRPr kumimoji="0" lang="en-US" sz="2200" b="1" i="0" u="none" strike="noStrike" cap="none" normalizeH="0" baseline="0" dirty="0" smtClean="0">
              <a:ln>
                <a:noFill/>
              </a:ln>
              <a:solidFill>
                <a:srgbClr val="008000"/>
              </a:solidFill>
              <a:effectLst/>
              <a:latin typeface="Arial" pitchFamily="34" charset="0"/>
              <a:cs typeface="Arial" pitchFamily="34" charset="0"/>
            </a:endParaRPr>
          </a:p>
          <a:p>
            <a:pPr marL="0" marR="0" lvl="0" indent="0" algn="l" defTabSz="914400" rtl="0" eaLnBrk="0" fontAlgn="base" latinLnBrk="0" hangingPunct="0">
              <a:spcBef>
                <a:spcPct val="0"/>
              </a:spcBef>
              <a:spcAft>
                <a:spcPts val="600"/>
              </a:spcAft>
              <a:buClrTx/>
              <a:buSzTx/>
              <a:buFontTx/>
              <a:buNone/>
              <a:tabLst/>
            </a:pPr>
            <a:r>
              <a:rPr kumimoji="0" lang="en-US" sz="2200" b="1" i="0" u="none" strike="noStrike" cap="none" normalizeH="0" baseline="0" dirty="0" smtClean="0">
                <a:ln>
                  <a:noFill/>
                </a:ln>
                <a:solidFill>
                  <a:srgbClr val="663300"/>
                </a:solidFill>
                <a:effectLst/>
                <a:latin typeface="Calibri" pitchFamily="34" charset="0"/>
                <a:ea typeface="Calibri" pitchFamily="34" charset="0"/>
                <a:cs typeface="Times New Roman" pitchFamily="18" charset="0"/>
              </a:rPr>
              <a:t>“Don’t touch.”</a:t>
            </a:r>
            <a:endParaRPr kumimoji="0" lang="en-US" sz="2200" b="1" i="0" u="none" strike="noStrike" cap="none" normalizeH="0" baseline="0" dirty="0" smtClean="0">
              <a:ln>
                <a:noFill/>
              </a:ln>
              <a:solidFill>
                <a:srgbClr val="663300"/>
              </a:solidFill>
              <a:effectLst/>
              <a:latin typeface="Arial" pitchFamily="34" charset="0"/>
              <a:cs typeface="Arial" pitchFamily="34" charset="0"/>
            </a:endParaRPr>
          </a:p>
          <a:p>
            <a:pPr marL="0" marR="0" lvl="0" indent="0" algn="l" defTabSz="914400" rtl="0" eaLnBrk="0" fontAlgn="base" latinLnBrk="0" hangingPunct="0">
              <a:spcBef>
                <a:spcPct val="0"/>
              </a:spcBef>
              <a:spcAft>
                <a:spcPts val="600"/>
              </a:spcAft>
              <a:buClrTx/>
              <a:buSzTx/>
              <a:buFontTx/>
              <a:buNone/>
              <a:tabLst/>
            </a:pPr>
            <a:r>
              <a:rPr kumimoji="0" lang="en-US" sz="2200" b="1" i="0" u="none" strike="noStrike" cap="none" normalizeH="0" baseline="0" dirty="0" smtClean="0">
                <a:ln>
                  <a:noFill/>
                </a:ln>
                <a:solidFill>
                  <a:srgbClr val="990000"/>
                </a:solidFill>
                <a:effectLst/>
                <a:latin typeface="Calibri" pitchFamily="34" charset="0"/>
                <a:ea typeface="Calibri" pitchFamily="34" charset="0"/>
                <a:cs typeface="Times New Roman" pitchFamily="18" charset="0"/>
              </a:rPr>
              <a:t>“Don’t talk to me that way!”</a:t>
            </a:r>
            <a:endParaRPr kumimoji="0" lang="en-US" sz="2200" b="1" i="0" u="none" strike="noStrike" cap="none" normalizeH="0" baseline="0" dirty="0" smtClean="0">
              <a:ln>
                <a:noFill/>
              </a:ln>
              <a:solidFill>
                <a:srgbClr val="990000"/>
              </a:solidFill>
              <a:effectLst/>
              <a:latin typeface="Arial" pitchFamily="34" charset="0"/>
              <a:cs typeface="Arial" pitchFamily="34" charset="0"/>
            </a:endParaRPr>
          </a:p>
          <a:p>
            <a:pPr marL="0" marR="0" lvl="0" indent="0" algn="l" defTabSz="914400" rtl="0" eaLnBrk="0" fontAlgn="base" latinLnBrk="0" hangingPunct="0">
              <a:spcBef>
                <a:spcPct val="0"/>
              </a:spcBef>
              <a:spcAft>
                <a:spcPts val="600"/>
              </a:spcAft>
              <a:buClrTx/>
              <a:buSzTx/>
              <a:buFontTx/>
              <a:buNone/>
              <a:tabLst/>
            </a:pPr>
            <a:r>
              <a:rPr kumimoji="0" lang="en-US" sz="2200" b="1" i="0" u="none" strike="noStrike" cap="none" normalizeH="0" baseline="0" dirty="0" smtClean="0">
                <a:ln>
                  <a:noFill/>
                </a:ln>
                <a:solidFill>
                  <a:srgbClr val="FF0000"/>
                </a:solidFill>
                <a:effectLst/>
                <a:latin typeface="Calibri" pitchFamily="34" charset="0"/>
                <a:ea typeface="Calibri" pitchFamily="34" charset="0"/>
                <a:cs typeface="Times New Roman" pitchFamily="18" charset="0"/>
              </a:rPr>
              <a:t>“You are not playing nicely together.” </a:t>
            </a:r>
            <a:endParaRPr kumimoji="0" lang="en-US" sz="22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spcBef>
                <a:spcPct val="0"/>
              </a:spcBef>
              <a:spcAft>
                <a:spcPts val="600"/>
              </a:spcAft>
              <a:buClrTx/>
              <a:buSzTx/>
              <a:buFontTx/>
              <a:buNone/>
              <a:tabLst/>
            </a:pPr>
            <a:endParaRPr kumimoji="0" lang="en-US" sz="2200" b="1"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685800" y="687318"/>
            <a:ext cx="7772400" cy="523220"/>
          </a:xfrm>
          <a:prstGeom prst="rect">
            <a:avLst/>
          </a:prstGeom>
          <a:solidFill>
            <a:schemeClr val="accent2">
              <a:lumMod val="60000"/>
              <a:lumOff val="40000"/>
            </a:schemeClr>
          </a:solidFill>
        </p:spPr>
        <p:txBody>
          <a:bodyPr wrap="square">
            <a:spAutoFit/>
          </a:bodyPr>
          <a:lstStyle/>
          <a:p>
            <a:pPr lvl="0" algn="ctr" fontAlgn="base">
              <a:spcBef>
                <a:spcPct val="0"/>
              </a:spcBef>
              <a:spcAft>
                <a:spcPct val="0"/>
              </a:spcAft>
            </a:pPr>
            <a:r>
              <a:rPr lang="en-US" sz="2800" b="1" dirty="0" smtClean="0">
                <a:latin typeface="Calibri" pitchFamily="34" charset="0"/>
                <a:ea typeface="Times New Roman" pitchFamily="18" charset="0"/>
                <a:cs typeface="Times New Roman" pitchFamily="18" charset="0"/>
              </a:rPr>
              <a:t>AVOID SAYING</a:t>
            </a:r>
            <a:r>
              <a:rPr lang="mr-IN" sz="2800" b="1" dirty="0" smtClean="0">
                <a:latin typeface="Calibri" pitchFamily="34" charset="0"/>
                <a:ea typeface="Times New Roman" pitchFamily="18" charset="0"/>
                <a:cs typeface="Times New Roman" pitchFamily="18" charset="0"/>
              </a:rPr>
              <a:t>…</a:t>
            </a:r>
            <a:endParaRPr kumimoji="0" lang="en-US"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5"/>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17430371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cstate="email"/>
          <a:stretch>
            <a:fillRect/>
          </a:stretch>
        </p:blipFill>
        <p:spPr>
          <a:xfrm>
            <a:off x="0" y="0"/>
            <a:ext cx="9144000" cy="6858000"/>
          </a:xfrm>
          <a:prstGeom prst="rect">
            <a:avLst/>
          </a:prstGeom>
        </p:spPr>
      </p:pic>
      <p:sp>
        <p:nvSpPr>
          <p:cNvPr id="5" name="Title 2"/>
          <p:cNvSpPr txBox="1">
            <a:spLocks/>
          </p:cNvSpPr>
          <p:nvPr/>
        </p:nvSpPr>
        <p:spPr>
          <a:xfrm>
            <a:off x="814893" y="924334"/>
            <a:ext cx="7567110" cy="1358657"/>
          </a:xfrm>
          <a:prstGeom prst="rect">
            <a:avLst/>
          </a:prstGeom>
          <a:solidFill>
            <a:schemeClr val="accent2">
              <a:lumMod val="75000"/>
            </a:schemeClr>
          </a:solidFill>
        </p:spPr>
        <p:txBody>
          <a:bodyPr vert="horz" lIns="91440" tIns="45720" rIns="91440" bIns="45720" rtlCol="0" anchor="b">
            <a:noAutofit/>
          </a:bodyPr>
          <a:lstStyle/>
          <a:p>
            <a:pPr lvl="0" algn="ctr" defTabSz="914400">
              <a:spcBef>
                <a:spcPct val="0"/>
              </a:spcBef>
            </a:pPr>
            <a:r>
              <a:rPr lang="en-US" altLang="ko-KR" sz="3600" b="1" dirty="0" smtClean="0">
                <a:solidFill>
                  <a:schemeClr val="bg1"/>
                </a:solidFill>
                <a:latin typeface="Calibri" pitchFamily="34" charset="0"/>
                <a:ea typeface="굴림" charset="0"/>
                <a:cs typeface="Calibri" pitchFamily="34" charset="0"/>
              </a:rPr>
              <a:t>GAMES THAT DEVELOP IMPULSE CONTROL</a:t>
            </a:r>
            <a:endParaRPr kumimoji="0" lang="en-US" sz="3600" b="1" i="0" u="none" strike="noStrike" kern="1200" cap="none" spc="0" normalizeH="0" baseline="0" noProof="0" dirty="0">
              <a:ln>
                <a:noFill/>
              </a:ln>
              <a:solidFill>
                <a:schemeClr val="bg1"/>
              </a:solidFill>
              <a:effectLst/>
              <a:uLnTx/>
              <a:uFillTx/>
              <a:latin typeface="Calibri" pitchFamily="34" charset="0"/>
              <a:ea typeface="+mj-ea"/>
              <a:cs typeface="Calibri" pitchFamily="34" charset="0"/>
            </a:endParaRPr>
          </a:p>
        </p:txBody>
      </p:sp>
      <p:sp>
        <p:nvSpPr>
          <p:cNvPr id="6" name="Rectangle 5"/>
          <p:cNvSpPr/>
          <p:nvPr/>
        </p:nvSpPr>
        <p:spPr>
          <a:xfrm>
            <a:off x="814893" y="2228635"/>
            <a:ext cx="7567110" cy="368560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819" name="Rectangle 3"/>
          <p:cNvSpPr>
            <a:spLocks noGrp="1" noChangeArrowheads="1"/>
          </p:cNvSpPr>
          <p:nvPr>
            <p:ph idx="1"/>
          </p:nvPr>
        </p:nvSpPr>
        <p:spPr>
          <a:xfrm>
            <a:off x="1043492" y="2405264"/>
            <a:ext cx="6777317" cy="3508977"/>
          </a:xfrm>
        </p:spPr>
        <p:txBody>
          <a:bodyPr/>
          <a:lstStyle/>
          <a:p>
            <a:pPr eaLnBrk="1" hangingPunct="1">
              <a:lnSpc>
                <a:spcPct val="150000"/>
              </a:lnSpc>
              <a:buClrTx/>
              <a:buSzPct val="60000"/>
              <a:defRPr/>
            </a:pPr>
            <a:r>
              <a:rPr lang="en-US" altLang="ko-KR" b="1" dirty="0" smtClean="0">
                <a:solidFill>
                  <a:schemeClr val="tx1"/>
                </a:solidFill>
                <a:latin typeface="Calibri" pitchFamily="34" charset="0"/>
                <a:ea typeface="굴림" charset="0"/>
                <a:cs typeface="Calibri" pitchFamily="34" charset="0"/>
              </a:rPr>
              <a:t>Traditional games:</a:t>
            </a:r>
            <a:endParaRPr lang="en-US" altLang="ko-KR" dirty="0" smtClean="0">
              <a:solidFill>
                <a:schemeClr val="tx1"/>
              </a:solidFill>
              <a:latin typeface="Calibri" pitchFamily="34" charset="0"/>
              <a:ea typeface="굴림" charset="0"/>
              <a:cs typeface="Calibri" pitchFamily="34" charset="0"/>
            </a:endParaRPr>
          </a:p>
          <a:p>
            <a:pPr eaLnBrk="1" hangingPunct="1">
              <a:lnSpc>
                <a:spcPct val="150000"/>
              </a:lnSpc>
              <a:buClrTx/>
              <a:buSzPct val="60000"/>
              <a:defRPr/>
            </a:pPr>
            <a:r>
              <a:rPr lang="en-US" altLang="ko-KR" dirty="0" smtClean="0">
                <a:solidFill>
                  <a:schemeClr val="tx1"/>
                </a:solidFill>
                <a:latin typeface="Calibri" pitchFamily="34" charset="0"/>
                <a:ea typeface="굴림" charset="0"/>
                <a:cs typeface="Calibri" pitchFamily="34" charset="0"/>
              </a:rPr>
              <a:t>Red Light, Green Light</a:t>
            </a:r>
          </a:p>
          <a:p>
            <a:pPr eaLnBrk="1" hangingPunct="1">
              <a:lnSpc>
                <a:spcPct val="150000"/>
              </a:lnSpc>
              <a:buClrTx/>
              <a:buSzPct val="60000"/>
              <a:defRPr/>
            </a:pPr>
            <a:r>
              <a:rPr lang="en-US" altLang="ko-KR" dirty="0" smtClean="0">
                <a:solidFill>
                  <a:schemeClr val="tx1"/>
                </a:solidFill>
                <a:latin typeface="Calibri" pitchFamily="34" charset="0"/>
                <a:ea typeface="굴림" charset="0"/>
                <a:cs typeface="Calibri" pitchFamily="34" charset="0"/>
              </a:rPr>
              <a:t>Simon Says</a:t>
            </a:r>
          </a:p>
          <a:p>
            <a:pPr eaLnBrk="1" hangingPunct="1">
              <a:lnSpc>
                <a:spcPct val="150000"/>
              </a:lnSpc>
              <a:buClrTx/>
              <a:buSzPct val="60000"/>
              <a:defRPr/>
            </a:pPr>
            <a:r>
              <a:rPr lang="en-US" altLang="ko-KR" dirty="0" smtClean="0">
                <a:solidFill>
                  <a:schemeClr val="tx1"/>
                </a:solidFill>
                <a:latin typeface="Calibri" pitchFamily="34" charset="0"/>
                <a:ea typeface="굴림" charset="0"/>
                <a:cs typeface="Calibri" pitchFamily="34" charset="0"/>
              </a:rPr>
              <a:t>Freeze Tag</a:t>
            </a:r>
          </a:p>
          <a:p>
            <a:pPr eaLnBrk="1" hangingPunct="1">
              <a:lnSpc>
                <a:spcPct val="150000"/>
              </a:lnSpc>
              <a:buClrTx/>
              <a:buSzPct val="60000"/>
              <a:defRPr/>
            </a:pPr>
            <a:r>
              <a:rPr lang="en-US" altLang="ko-KR" dirty="0" smtClean="0">
                <a:solidFill>
                  <a:schemeClr val="tx1"/>
                </a:solidFill>
                <a:latin typeface="Calibri" pitchFamily="34" charset="0"/>
                <a:ea typeface="굴림" charset="0"/>
                <a:cs typeface="Calibri" pitchFamily="34" charset="0"/>
              </a:rPr>
              <a:t>Ready, Set, Go! (child must wait for “Go!”)</a:t>
            </a:r>
            <a:endParaRPr lang="en-US" dirty="0" smtClean="0">
              <a:solidFill>
                <a:schemeClr val="tx1"/>
              </a:solidFill>
              <a:latin typeface="Calibri" pitchFamily="34" charset="0"/>
              <a:cs typeface="Calibri" pitchFamily="34" charset="0"/>
            </a:endParaRPr>
          </a:p>
        </p:txBody>
      </p:sp>
      <p:sp>
        <p:nvSpPr>
          <p:cNvPr id="7" name="Rectangle 6"/>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19710448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email"/>
          <a:srcRect/>
          <a:stretch>
            <a:fillRect/>
          </a:stretch>
        </p:blipFill>
        <p:spPr bwMode="auto">
          <a:xfrm>
            <a:off x="-8792" y="-7938"/>
            <a:ext cx="9158654" cy="6873876"/>
          </a:xfrm>
          <a:prstGeom prst="rect">
            <a:avLst/>
          </a:prstGeom>
          <a:noFill/>
          <a:ln w="9525">
            <a:noFill/>
            <a:miter lim="800000"/>
            <a:headEnd/>
            <a:tailEnd/>
          </a:ln>
          <a:effectLst/>
        </p:spPr>
      </p:pic>
      <p:sp>
        <p:nvSpPr>
          <p:cNvPr id="3" name="Rectangle 2"/>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70842435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1.jpg"/>
          <p:cNvPicPr>
            <a:picLocks noChangeAspect="1"/>
          </p:cNvPicPr>
          <p:nvPr/>
        </p:nvPicPr>
        <p:blipFill>
          <a:blip r:embed="rId2" cstate="email"/>
          <a:stretch>
            <a:fillRect/>
          </a:stretch>
        </p:blipFill>
        <p:spPr>
          <a:xfrm>
            <a:off x="0" y="0"/>
            <a:ext cx="9144000" cy="6858000"/>
          </a:xfrm>
          <a:prstGeom prst="rect">
            <a:avLst/>
          </a:prstGeom>
        </p:spPr>
      </p:pic>
      <p:sp>
        <p:nvSpPr>
          <p:cNvPr id="6" name="Rectangle 5"/>
          <p:cNvSpPr/>
          <p:nvPr/>
        </p:nvSpPr>
        <p:spPr>
          <a:xfrm>
            <a:off x="685800" y="687320"/>
            <a:ext cx="7772400" cy="830997"/>
          </a:xfrm>
          <a:prstGeom prst="rect">
            <a:avLst/>
          </a:prstGeom>
          <a:solidFill>
            <a:schemeClr val="accent5">
              <a:lumMod val="60000"/>
              <a:lumOff val="40000"/>
            </a:schemeClr>
          </a:solidFill>
        </p:spPr>
        <p:txBody>
          <a:bodyPr wrap="square">
            <a:spAutoFit/>
          </a:bodyPr>
          <a:lstStyle/>
          <a:p>
            <a:pPr lvl="0" algn="ctr" fontAlgn="base">
              <a:spcBef>
                <a:spcPct val="0"/>
              </a:spcBef>
              <a:spcAft>
                <a:spcPct val="0"/>
              </a:spcAf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This Is How We Learn to Share</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lvl="0" algn="ctr" eaLnBrk="0" fontAlgn="base" hangingPunct="0">
              <a:spcBef>
                <a:spcPct val="0"/>
              </a:spcBef>
              <a:spcAft>
                <a:spcPct val="0"/>
              </a:spcAft>
            </a:pPr>
            <a:r>
              <a:rPr kumimoji="0" lang="en-US" sz="24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(Sing to tune of “Mary had a Little Lamb”)</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7"/>
          <p:cNvSpPr/>
          <p:nvPr/>
        </p:nvSpPr>
        <p:spPr>
          <a:xfrm>
            <a:off x="685800" y="1752600"/>
            <a:ext cx="3581400" cy="41148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495800" y="1752600"/>
            <a:ext cx="3962400" cy="41148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41" name="Rectangle 1"/>
          <p:cNvSpPr>
            <a:spLocks noChangeArrowheads="1"/>
          </p:cNvSpPr>
          <p:nvPr/>
        </p:nvSpPr>
        <p:spPr bwMode="auto">
          <a:xfrm>
            <a:off x="685800" y="1820882"/>
            <a:ext cx="3352200" cy="397031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This is how we learn to share,</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Learn to share, learn to share.</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This is how we learn to share</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Every day at school.</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We can share by taking turns,</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Taking turns, taking turns.</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We can share by taking turns</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Every day at school.</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We can share our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favourite</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books</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Favourite</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books,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favourite</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books.</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We can share our </a:t>
            </a:r>
            <a:r>
              <a:rPr kumimoji="0" lang="en-US"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favourite</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books</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Every day at school.</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4572000" y="1828800"/>
            <a:ext cx="3962400" cy="3016210"/>
          </a:xfrm>
          <a:prstGeom prst="rect">
            <a:avLst/>
          </a:prstGeom>
        </p:spPr>
        <p:txBody>
          <a:bodyPr wrap="square">
            <a:spAutoFit/>
          </a:bodyPr>
          <a:lstStyle/>
          <a:p>
            <a:pPr lvl="0" eaLnBrk="0" fontAlgn="base" hangingPunct="0">
              <a:spcBef>
                <a:spcPct val="0"/>
              </a:spcBef>
              <a:spcAft>
                <a:spcPct val="0"/>
              </a:spcAft>
            </a:pPr>
            <a:r>
              <a:rPr kumimoji="0" lang="en-US"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Add more verses with these ideas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Or let children create their own;</a:t>
            </a:r>
          </a:p>
          <a:p>
            <a:pPr lvl="0" eaLnBrk="0" fontAlgn="base" hangingPunct="0">
              <a:spcBef>
                <a:spcPct val="0"/>
              </a:spcBef>
              <a:spcAft>
                <a:spcPct val="0"/>
              </a:spcAf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We can share our lunch or snack,</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We can share our teacher’s time’</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We can share our crayons or glue.</a:t>
            </a:r>
          </a:p>
          <a:p>
            <a:pPr lvl="0" eaLnBrk="0" fontAlgn="base" hangingPunct="0">
              <a:spcBef>
                <a:spcPct val="0"/>
              </a:spcBef>
              <a:spcAft>
                <a:spcPct val="0"/>
              </a:spcAft>
            </a:pPr>
            <a:endParaRPr lang="en-US" sz="1400" dirty="0">
              <a:latin typeface="Arial" pitchFamily="34" charset="0"/>
              <a:ea typeface="Calibri" pitchFamily="34" charset="0"/>
              <a:cs typeface="Arial" pitchFamily="34" charset="0"/>
            </a:endParaRPr>
          </a:p>
          <a:p>
            <a:pPr lvl="0"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We will share with our friends,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With our friends, with our friends.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We will share with our friends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Every day at school.</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Rectangle 9"/>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39194223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cstate="email"/>
          <a:srcRect/>
          <a:stretch>
            <a:fillRect/>
          </a:stretch>
        </p:blipFill>
        <p:spPr bwMode="auto">
          <a:xfrm>
            <a:off x="-7328" y="-7938"/>
            <a:ext cx="9158655" cy="6873876"/>
          </a:xfrm>
          <a:prstGeom prst="rect">
            <a:avLst/>
          </a:prstGeom>
          <a:noFill/>
          <a:ln w="9525">
            <a:noFill/>
            <a:miter lim="800000"/>
            <a:headEnd/>
            <a:tailEnd/>
          </a:ln>
          <a:effectLst/>
        </p:spPr>
      </p:pic>
      <p:sp>
        <p:nvSpPr>
          <p:cNvPr id="3" name="Rectangle 2"/>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42516943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email"/>
          <a:srcRect/>
          <a:stretch>
            <a:fillRect/>
          </a:stretch>
        </p:blipFill>
        <p:spPr bwMode="auto">
          <a:xfrm>
            <a:off x="-7328" y="-7938"/>
            <a:ext cx="9158655" cy="6873876"/>
          </a:xfrm>
          <a:prstGeom prst="rect">
            <a:avLst/>
          </a:prstGeom>
          <a:noFill/>
          <a:ln w="9525">
            <a:noFill/>
            <a:miter lim="800000"/>
            <a:headEnd/>
            <a:tailEnd/>
          </a:ln>
          <a:effectLst/>
        </p:spPr>
      </p:pic>
      <p:sp>
        <p:nvSpPr>
          <p:cNvPr id="3" name="Rectangle 2"/>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54604390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cstate="email"/>
          <a:stretch>
            <a:fillRect/>
          </a:stretch>
        </p:blipFill>
        <p:spPr>
          <a:xfrm>
            <a:off x="824947" y="375090"/>
            <a:ext cx="7653131" cy="6115162"/>
          </a:xfrm>
          <a:prstGeom prst="rect">
            <a:avLst/>
          </a:prstGeom>
        </p:spPr>
      </p:pic>
      <p:sp>
        <p:nvSpPr>
          <p:cNvPr id="6" name="Rectangle 5"/>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196786969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a:stretch>
            <a:fillRect/>
          </a:stretch>
        </p:blipFill>
        <p:spPr>
          <a:xfrm>
            <a:off x="642849" y="516836"/>
            <a:ext cx="8073768" cy="5804452"/>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19035706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cstate="email"/>
          <a:stretch>
            <a:fillRect/>
          </a:stretch>
        </p:blipFill>
        <p:spPr>
          <a:xfrm>
            <a:off x="1689652" y="290379"/>
            <a:ext cx="6116802" cy="6289325"/>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84853826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sp>
        <p:nvSpPr>
          <p:cNvPr id="4" name="Rectangle 2"/>
          <p:cNvSpPr txBox="1">
            <a:spLocks noChangeArrowheads="1"/>
          </p:cNvSpPr>
          <p:nvPr/>
        </p:nvSpPr>
        <p:spPr>
          <a:xfrm>
            <a:off x="1312647" y="1630017"/>
            <a:ext cx="6841435" cy="3009287"/>
          </a:xfrm>
          <a:prstGeom prst="rect">
            <a:avLst/>
          </a:prstGeom>
          <a:solidFill>
            <a:srgbClr val="CA5208"/>
          </a:solidFill>
        </p:spPr>
        <p:txBody>
          <a:bodyPr vert="horz" lIns="91440" tIns="45720" rIns="91440" bIns="45720" rtlCol="0" anchor="ctr">
            <a:noAutofit/>
          </a:bodyPr>
          <a:lstStyle/>
          <a:p>
            <a:pPr lvl="0" algn="ctr" defTabSz="914400">
              <a:spcBef>
                <a:spcPct val="0"/>
              </a:spcBef>
            </a:pPr>
            <a:endParaRPr kumimoji="0" lang="en-US" sz="3600" b="1" i="0" u="none" strike="noStrike" kern="1200" cap="none" spc="-100" normalizeH="0" baseline="0" noProof="0" dirty="0">
              <a:ln>
                <a:noFill/>
              </a:ln>
              <a:solidFill>
                <a:schemeClr val="bg1"/>
              </a:solidFill>
              <a:effectLst/>
              <a:uLnTx/>
              <a:uFillTx/>
              <a:latin typeface="+mj-lt"/>
              <a:ea typeface="+mj-ea"/>
              <a:cs typeface="+mj-cs"/>
            </a:endParaRPr>
          </a:p>
        </p:txBody>
      </p:sp>
      <p:sp>
        <p:nvSpPr>
          <p:cNvPr id="2" name="Title 1"/>
          <p:cNvSpPr>
            <a:spLocks noGrp="1"/>
          </p:cNvSpPr>
          <p:nvPr>
            <p:ph type="ctrTitle"/>
          </p:nvPr>
        </p:nvSpPr>
        <p:spPr>
          <a:xfrm>
            <a:off x="1590261" y="2256183"/>
            <a:ext cx="6456459" cy="1702160"/>
          </a:xfrm>
        </p:spPr>
        <p:txBody>
          <a:bodyPr>
            <a:noAutofit/>
          </a:bodyPr>
          <a:lstStyle/>
          <a:p>
            <a:pPr algn="ctr"/>
            <a:r>
              <a:rPr lang="en-US" sz="4800" b="1" dirty="0" smtClean="0">
                <a:solidFill>
                  <a:schemeClr val="bg1"/>
                </a:solidFill>
                <a:latin typeface="Calibri" pitchFamily="34" charset="0"/>
                <a:cs typeface="Calibri" pitchFamily="34" charset="0"/>
              </a:rPr>
              <a:t>Are we teaching contradictory concepts?</a:t>
            </a:r>
            <a:endParaRPr lang="en-US" sz="4800" b="1" dirty="0">
              <a:solidFill>
                <a:schemeClr val="bg1"/>
              </a:solidFill>
              <a:latin typeface="Calibri" pitchFamily="34" charset="0"/>
              <a:cs typeface="Calibri" pitchFamily="34" charset="0"/>
            </a:endParaRPr>
          </a:p>
        </p:txBody>
      </p:sp>
      <p:sp>
        <p:nvSpPr>
          <p:cNvPr id="6" name="Rectangle 5"/>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8419154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4" name="Picture 3"/>
          <p:cNvPicPr>
            <a:picLocks noChangeAspect="1"/>
          </p:cNvPicPr>
          <p:nvPr/>
        </p:nvPicPr>
        <p:blipFill>
          <a:blip r:embed="rId3" cstate="email"/>
          <a:stretch>
            <a:fillRect/>
          </a:stretch>
        </p:blipFill>
        <p:spPr>
          <a:xfrm>
            <a:off x="1411356" y="347868"/>
            <a:ext cx="6341165" cy="6172201"/>
          </a:xfrm>
          <a:prstGeom prst="rect">
            <a:avLst/>
          </a:prstGeom>
        </p:spPr>
      </p:pic>
      <p:sp>
        <p:nvSpPr>
          <p:cNvPr id="5" name="Rectangle 4"/>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115970603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cstate="email"/>
          <a:stretch>
            <a:fillRect/>
          </a:stretch>
        </p:blipFill>
        <p:spPr>
          <a:xfrm>
            <a:off x="1441173" y="268356"/>
            <a:ext cx="6281530" cy="6331225"/>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40175002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cstate="email"/>
          <a:stretch>
            <a:fillRect/>
          </a:stretch>
        </p:blipFill>
        <p:spPr>
          <a:xfrm>
            <a:off x="1918252" y="336018"/>
            <a:ext cx="5118651" cy="6203929"/>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405244511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3" name="Picture 2"/>
          <p:cNvPicPr>
            <a:picLocks noChangeAspect="1"/>
          </p:cNvPicPr>
          <p:nvPr/>
        </p:nvPicPr>
        <p:blipFill>
          <a:blip r:embed="rId3" cstate="email"/>
          <a:stretch>
            <a:fillRect/>
          </a:stretch>
        </p:blipFill>
        <p:spPr>
          <a:xfrm>
            <a:off x="2171700" y="360018"/>
            <a:ext cx="4845326" cy="6169991"/>
          </a:xfrm>
          <a:prstGeom prst="rect">
            <a:avLst/>
          </a:prstGeom>
        </p:spPr>
      </p:pic>
      <p:sp>
        <p:nvSpPr>
          <p:cNvPr id="5" name="Rectangle 4"/>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170819776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BACKGRND.jpg"/>
          <p:cNvPicPr>
            <a:picLocks noChangeAspect="1"/>
          </p:cNvPicPr>
          <p:nvPr/>
        </p:nvPicPr>
        <p:blipFill>
          <a:blip r:embed="rId2" cstate="email"/>
          <a:srcRect/>
          <a:stretch>
            <a:fillRect/>
          </a:stretch>
        </p:blipFill>
        <p:spPr bwMode="auto">
          <a:xfrm>
            <a:off x="0" y="0"/>
            <a:ext cx="9144000" cy="6858000"/>
          </a:xfrm>
          <a:prstGeom prst="rect">
            <a:avLst/>
          </a:prstGeom>
          <a:noFill/>
          <a:ln w="9525">
            <a:noFill/>
            <a:miter lim="800000"/>
            <a:headEnd/>
            <a:tailEnd/>
          </a:ln>
        </p:spPr>
      </p:pic>
      <p:sp>
        <p:nvSpPr>
          <p:cNvPr id="7" name="Rectangle 6"/>
          <p:cNvSpPr/>
          <p:nvPr/>
        </p:nvSpPr>
        <p:spPr>
          <a:xfrm>
            <a:off x="1428728" y="500720"/>
            <a:ext cx="6357982" cy="5856560"/>
          </a:xfrm>
          <a:prstGeom prst="rect">
            <a:avLst/>
          </a:prstGeom>
          <a:solidFill>
            <a:srgbClr val="FFFF99">
              <a:alpha val="9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83971" name="Picture 2" descr="C:\data\documents\main documents 2011\HEAVY DOCUMENTS\all new designed material pjk\cover pages\3 pigs.jpg"/>
          <p:cNvPicPr>
            <a:picLocks noChangeAspect="1" noChangeArrowheads="1"/>
          </p:cNvPicPr>
          <p:nvPr/>
        </p:nvPicPr>
        <p:blipFill>
          <a:blip r:embed="rId3" cstate="email"/>
          <a:srcRect/>
          <a:stretch>
            <a:fillRect/>
          </a:stretch>
        </p:blipFill>
        <p:spPr bwMode="auto">
          <a:xfrm>
            <a:off x="1714481" y="643564"/>
            <a:ext cx="2674045" cy="2676435"/>
          </a:xfrm>
          <a:prstGeom prst="rect">
            <a:avLst/>
          </a:prstGeom>
          <a:noFill/>
          <a:ln w="25400">
            <a:solidFill>
              <a:schemeClr val="tx1"/>
            </a:solidFill>
            <a:miter lim="800000"/>
            <a:headEnd/>
            <a:tailEnd/>
          </a:ln>
        </p:spPr>
      </p:pic>
      <p:pic>
        <p:nvPicPr>
          <p:cNvPr id="4" name="Picture 2" descr="C:\data\documents\main documents 2011\HEAVY DOCUMENTS\all new designed material pjk\cover pages\COVER PAGE.jpg"/>
          <p:cNvPicPr>
            <a:picLocks noChangeAspect="1" noChangeArrowheads="1"/>
          </p:cNvPicPr>
          <p:nvPr/>
        </p:nvPicPr>
        <p:blipFill>
          <a:blip r:embed="rId4" cstate="email"/>
          <a:srcRect/>
          <a:stretch>
            <a:fillRect/>
          </a:stretch>
        </p:blipFill>
        <p:spPr bwMode="auto">
          <a:xfrm>
            <a:off x="4786314" y="643563"/>
            <a:ext cx="2714644" cy="2714778"/>
          </a:xfrm>
          <a:prstGeom prst="rect">
            <a:avLst/>
          </a:prstGeom>
          <a:noFill/>
          <a:ln w="9525">
            <a:noFill/>
            <a:miter lim="800000"/>
            <a:headEnd/>
            <a:tailEnd/>
          </a:ln>
        </p:spPr>
      </p:pic>
      <p:pic>
        <p:nvPicPr>
          <p:cNvPr id="5" name="Picture 2" descr="C:\data\documents\main documents 2011\HEAVY DOCUMENTS\all new designed material pjk\cover pages\Hansel and gretel.jpg"/>
          <p:cNvPicPr>
            <a:picLocks noChangeAspect="1" noChangeArrowheads="1"/>
          </p:cNvPicPr>
          <p:nvPr/>
        </p:nvPicPr>
        <p:blipFill>
          <a:blip r:embed="rId5" cstate="email"/>
          <a:srcRect/>
          <a:stretch>
            <a:fillRect/>
          </a:stretch>
        </p:blipFill>
        <p:spPr bwMode="auto">
          <a:xfrm>
            <a:off x="1714481" y="3500422"/>
            <a:ext cx="2741743" cy="2741860"/>
          </a:xfrm>
          <a:prstGeom prst="rect">
            <a:avLst/>
          </a:prstGeom>
          <a:noFill/>
          <a:ln w="25400">
            <a:solidFill>
              <a:schemeClr val="tx1"/>
            </a:solidFill>
            <a:miter lim="800000"/>
            <a:headEnd/>
            <a:tailEnd/>
          </a:ln>
        </p:spPr>
      </p:pic>
      <p:pic>
        <p:nvPicPr>
          <p:cNvPr id="6" name="Picture 2" descr="C:\data\documents\main documents 2011\HEAVY DOCUMENTS\all new designed material pjk\cover pages\RRH.jpg"/>
          <p:cNvPicPr>
            <a:picLocks noChangeAspect="1" noChangeArrowheads="1"/>
          </p:cNvPicPr>
          <p:nvPr/>
        </p:nvPicPr>
        <p:blipFill>
          <a:blip r:embed="rId6" cstate="email"/>
          <a:srcRect/>
          <a:stretch>
            <a:fillRect/>
          </a:stretch>
        </p:blipFill>
        <p:spPr bwMode="auto">
          <a:xfrm>
            <a:off x="4786315" y="3500279"/>
            <a:ext cx="2709379" cy="2714159"/>
          </a:xfrm>
          <a:prstGeom prst="rect">
            <a:avLst/>
          </a:prstGeom>
          <a:noFill/>
          <a:ln w="25400">
            <a:solidFill>
              <a:schemeClr val="tx1"/>
            </a:solidFill>
            <a:miter lim="800000"/>
            <a:headEnd/>
            <a:tailEnd/>
          </a:ln>
        </p:spPr>
      </p:pic>
      <p:sp>
        <p:nvSpPr>
          <p:cNvPr id="10" name="Rectangle 9"/>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184446154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27.jpg"/>
          <p:cNvPicPr>
            <a:picLocks noChangeAspect="1"/>
          </p:cNvPicPr>
          <p:nvPr/>
        </p:nvPicPr>
        <p:blipFill>
          <a:blip r:embed="rId2" cstate="email"/>
          <a:stretch>
            <a:fillRect/>
          </a:stretch>
        </p:blipFill>
        <p:spPr>
          <a:xfrm>
            <a:off x="0" y="0"/>
            <a:ext cx="9144000" cy="6858000"/>
          </a:xfrm>
          <a:prstGeom prst="rect">
            <a:avLst/>
          </a:prstGeom>
        </p:spPr>
      </p:pic>
      <p:sp>
        <p:nvSpPr>
          <p:cNvPr id="3" name="Rectangle 2"/>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10364052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28.jpg"/>
          <p:cNvPicPr>
            <a:picLocks noChangeAspect="1"/>
          </p:cNvPicPr>
          <p:nvPr/>
        </p:nvPicPr>
        <p:blipFill>
          <a:blip r:embed="rId2" cstate="email"/>
          <a:stretch>
            <a:fillRect/>
          </a:stretch>
        </p:blipFill>
        <p:spPr>
          <a:xfrm>
            <a:off x="0" y="0"/>
            <a:ext cx="9144000" cy="6858000"/>
          </a:xfrm>
          <a:prstGeom prst="rect">
            <a:avLst/>
          </a:prstGeom>
        </p:spPr>
      </p:pic>
      <p:sp>
        <p:nvSpPr>
          <p:cNvPr id="3" name="Rectangle 2"/>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345422568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cstate="email">
            <a:lum contrast="20000"/>
          </a:blip>
          <a:stretch>
            <a:fillRect/>
          </a:stretch>
        </p:blipFill>
        <p:spPr>
          <a:xfrm>
            <a:off x="1735479" y="289708"/>
            <a:ext cx="5241788" cy="6299936"/>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96054904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3" descr="BACKGRND.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
        <p:nvSpPr>
          <p:cNvPr id="89090" name="Title 1"/>
          <p:cNvSpPr>
            <a:spLocks noGrp="1"/>
          </p:cNvSpPr>
          <p:nvPr>
            <p:ph type="title"/>
          </p:nvPr>
        </p:nvSpPr>
        <p:spPr>
          <a:xfrm>
            <a:off x="428625" y="428526"/>
            <a:ext cx="8286750" cy="944344"/>
          </a:xfrm>
        </p:spPr>
        <p:txBody>
          <a:bodyPr/>
          <a:lstStyle/>
          <a:p>
            <a:pPr algn="ctr">
              <a:defRPr/>
            </a:pPr>
            <a:r>
              <a:rPr lang="en-US" sz="3000" dirty="0" smtClean="0">
                <a:solidFill>
                  <a:srgbClr val="C00000"/>
                </a:solidFill>
                <a:effectLst>
                  <a:outerShdw blurRad="38100" dist="38100" dir="2700000" algn="tl">
                    <a:srgbClr val="000000">
                      <a:alpha val="43137"/>
                    </a:srgbClr>
                  </a:outerShdw>
                </a:effectLst>
              </a:rPr>
              <a:t>AND SCIENCE SAYS THE SAME-</a:t>
            </a:r>
          </a:p>
        </p:txBody>
      </p:sp>
      <p:pic>
        <p:nvPicPr>
          <p:cNvPr id="101380" name="Picture 2" descr="F:\Teachers beware Grading with red ink can upset ink.jpg"/>
          <p:cNvPicPr>
            <a:picLocks noGrp="1" noChangeAspect="1" noChangeArrowheads="1"/>
          </p:cNvPicPr>
          <p:nvPr>
            <p:ph idx="1"/>
          </p:nvPr>
        </p:nvPicPr>
        <p:blipFill>
          <a:blip r:embed="rId4" cstate="email"/>
          <a:srcRect/>
          <a:stretch>
            <a:fillRect/>
          </a:stretch>
        </p:blipFill>
        <p:spPr bwMode="auto">
          <a:xfrm>
            <a:off x="2571759" y="1214159"/>
            <a:ext cx="3586163" cy="5021687"/>
          </a:xfrm>
          <a:noFill/>
          <a:ln w="25400">
            <a:solidFill>
              <a:schemeClr val="tx1"/>
            </a:solidFill>
          </a:ln>
        </p:spPr>
      </p:pic>
      <p:sp>
        <p:nvSpPr>
          <p:cNvPr id="7" name="Rectangle 6"/>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345169457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cstate="email"/>
          <a:stretch>
            <a:fillRect/>
          </a:stretch>
        </p:blipFill>
        <p:spPr>
          <a:xfrm>
            <a:off x="473417" y="974036"/>
            <a:ext cx="8292895" cy="4990086"/>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58813596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cstate="email"/>
          <a:stretch>
            <a:fillRect/>
          </a:stretch>
        </p:blipFill>
        <p:spPr>
          <a:xfrm>
            <a:off x="2325197" y="270101"/>
            <a:ext cx="4493039" cy="6354796"/>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372156644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cstate="email"/>
          <a:stretch>
            <a:fillRect/>
          </a:stretch>
        </p:blipFill>
        <p:spPr>
          <a:xfrm>
            <a:off x="2341769" y="263202"/>
            <a:ext cx="4744831" cy="6326441"/>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66644196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KGND 1.jpg"/>
          <p:cNvPicPr>
            <a:picLocks noChangeAspect="1"/>
          </p:cNvPicPr>
          <p:nvPr/>
        </p:nvPicPr>
        <p:blipFill>
          <a:blip r:embed="rId2" cstate="email"/>
          <a:stretch>
            <a:fillRect/>
          </a:stretch>
        </p:blipFill>
        <p:spPr>
          <a:xfrm>
            <a:off x="0" y="0"/>
            <a:ext cx="9144000" cy="6856412"/>
          </a:xfrm>
          <a:prstGeom prst="rect">
            <a:avLst/>
          </a:prstGeom>
        </p:spPr>
      </p:pic>
      <p:sp>
        <p:nvSpPr>
          <p:cNvPr id="13" name="Rectangle 12"/>
          <p:cNvSpPr/>
          <p:nvPr/>
        </p:nvSpPr>
        <p:spPr>
          <a:xfrm>
            <a:off x="4661671" y="1646237"/>
            <a:ext cx="3948929" cy="452596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2"/>
          <p:cNvSpPr txBox="1">
            <a:spLocks noChangeArrowheads="1"/>
          </p:cNvSpPr>
          <p:nvPr/>
        </p:nvSpPr>
        <p:spPr>
          <a:xfrm>
            <a:off x="609600" y="731837"/>
            <a:ext cx="8001000" cy="914400"/>
          </a:xfrm>
          <a:prstGeom prst="rect">
            <a:avLst/>
          </a:prstGeom>
          <a:solidFill>
            <a:srgbClr val="C00000"/>
          </a:solidFill>
        </p:spPr>
        <p:txBody>
          <a:bodyPr vert="horz" lIns="91440" tIns="45720" rIns="91440" bIns="45720" rtlCol="0" anchor="ctr">
            <a:noAutofit/>
          </a:bodyPr>
          <a:lstStyle/>
          <a:p>
            <a:pPr lvl="0" algn="ctr">
              <a:spcBef>
                <a:spcPct val="0"/>
              </a:spcBef>
            </a:pPr>
            <a:r>
              <a:rPr lang="en-US" sz="2400" b="1" dirty="0" smtClean="0">
                <a:solidFill>
                  <a:schemeClr val="bg1"/>
                </a:solidFill>
                <a:latin typeface="Arial" pitchFamily="34" charset="0"/>
                <a:cs typeface="Arial" pitchFamily="34" charset="0"/>
              </a:rPr>
              <a:t>Why parents should not compare two worksheets or performance with another child? </a:t>
            </a:r>
            <a:endParaRPr kumimoji="0" lang="en-US" sz="2400" b="1" strike="noStrike" kern="1200" cap="none" spc="0" normalizeH="0" baseline="0" noProof="0" dirty="0">
              <a:ln>
                <a:noFill/>
              </a:ln>
              <a:solidFill>
                <a:schemeClr val="bg1"/>
              </a:solidFill>
              <a:effectLst/>
              <a:uLnTx/>
              <a:uFillTx/>
              <a:latin typeface="Arial" pitchFamily="34" charset="0"/>
              <a:ea typeface="+mj-ea"/>
              <a:cs typeface="Arial" pitchFamily="34" charset="0"/>
            </a:endParaRPr>
          </a:p>
        </p:txBody>
      </p:sp>
      <p:sp>
        <p:nvSpPr>
          <p:cNvPr id="12" name="Rectangle 11"/>
          <p:cNvSpPr/>
          <p:nvPr/>
        </p:nvSpPr>
        <p:spPr>
          <a:xfrm>
            <a:off x="626245" y="1646237"/>
            <a:ext cx="4035426" cy="452596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 Placeholder 5"/>
          <p:cNvSpPr>
            <a:spLocks noGrp="1"/>
          </p:cNvSpPr>
          <p:nvPr>
            <p:ph type="body" idx="1"/>
          </p:nvPr>
        </p:nvSpPr>
        <p:spPr>
          <a:xfrm>
            <a:off x="630976" y="5410200"/>
            <a:ext cx="4040188" cy="762000"/>
          </a:xfrm>
          <a:solidFill>
            <a:schemeClr val="bg2">
              <a:lumMod val="25000"/>
            </a:schemeClr>
          </a:solidFill>
        </p:spPr>
        <p:txBody>
          <a:bodyPr>
            <a:normAutofit/>
          </a:bodyPr>
          <a:lstStyle/>
          <a:p>
            <a:pPr algn="ctr"/>
            <a:r>
              <a:rPr lang="en-US" sz="2800" b="1" dirty="0" smtClean="0">
                <a:solidFill>
                  <a:schemeClr val="bg1"/>
                </a:solidFill>
                <a:latin typeface="Arial" pitchFamily="34" charset="0"/>
                <a:cs typeface="Arial" pitchFamily="34" charset="0"/>
              </a:rPr>
              <a:t>Dob- 18-9-2010</a:t>
            </a:r>
            <a:endParaRPr lang="en-US" sz="2800" b="1" dirty="0">
              <a:solidFill>
                <a:schemeClr val="bg1"/>
              </a:solidFill>
              <a:latin typeface="Arial" pitchFamily="34" charset="0"/>
              <a:cs typeface="Arial" pitchFamily="34" charset="0"/>
            </a:endParaRPr>
          </a:p>
        </p:txBody>
      </p:sp>
      <p:sp>
        <p:nvSpPr>
          <p:cNvPr id="8" name="Text Placeholder 7"/>
          <p:cNvSpPr>
            <a:spLocks noGrp="1"/>
          </p:cNvSpPr>
          <p:nvPr>
            <p:ph type="body" sz="half" idx="3"/>
          </p:nvPr>
        </p:nvSpPr>
        <p:spPr>
          <a:xfrm>
            <a:off x="4671164" y="5410200"/>
            <a:ext cx="3939371" cy="762000"/>
          </a:xfrm>
          <a:solidFill>
            <a:schemeClr val="accent3">
              <a:lumMod val="75000"/>
            </a:schemeClr>
          </a:solidFill>
        </p:spPr>
        <p:txBody>
          <a:bodyPr/>
          <a:lstStyle/>
          <a:p>
            <a:pPr algn="ctr"/>
            <a:r>
              <a:rPr lang="en-US" b="1" dirty="0" smtClean="0">
                <a:solidFill>
                  <a:schemeClr val="bg1"/>
                </a:solidFill>
                <a:latin typeface="Arial" pitchFamily="34" charset="0"/>
                <a:cs typeface="Arial" pitchFamily="34" charset="0"/>
              </a:rPr>
              <a:t>Dob- 8-3-2010 </a:t>
            </a:r>
            <a:endParaRPr lang="en-US" b="1" dirty="0">
              <a:solidFill>
                <a:schemeClr val="bg1"/>
              </a:solidFill>
              <a:latin typeface="Arial" pitchFamily="34" charset="0"/>
              <a:cs typeface="Arial" pitchFamily="34" charset="0"/>
            </a:endParaRPr>
          </a:p>
        </p:txBody>
      </p:sp>
      <p:pic>
        <p:nvPicPr>
          <p:cNvPr id="10" name="Content Placeholder 4" descr="Page 3.jpg"/>
          <p:cNvPicPr>
            <a:picLocks noGrp="1" noChangeAspect="1"/>
          </p:cNvPicPr>
          <p:nvPr>
            <p:ph sz="quarter" idx="2"/>
          </p:nvPr>
        </p:nvPicPr>
        <p:blipFill>
          <a:blip r:embed="rId3" cstate="email"/>
          <a:stretch>
            <a:fillRect/>
          </a:stretch>
        </p:blipFill>
        <p:spPr>
          <a:xfrm>
            <a:off x="837354" y="2143704"/>
            <a:ext cx="3727269" cy="2868548"/>
          </a:xfrm>
          <a:ln w="25400" cmpd="sng">
            <a:solidFill>
              <a:schemeClr val="tx1"/>
            </a:solidFill>
            <a:prstDash val="solid"/>
          </a:ln>
        </p:spPr>
      </p:pic>
      <p:pic>
        <p:nvPicPr>
          <p:cNvPr id="11" name="Content Placeholder 3" descr="Page 4.jpg"/>
          <p:cNvPicPr>
            <a:picLocks noGrp="1" noChangeAspect="1"/>
          </p:cNvPicPr>
          <p:nvPr>
            <p:ph sz="quarter" idx="4"/>
          </p:nvPr>
        </p:nvPicPr>
        <p:blipFill>
          <a:blip r:embed="rId4" cstate="email"/>
          <a:stretch>
            <a:fillRect/>
          </a:stretch>
        </p:blipFill>
        <p:spPr>
          <a:xfrm>
            <a:off x="4778740" y="2159557"/>
            <a:ext cx="3712029" cy="2799445"/>
          </a:xfrm>
          <a:ln w="25400" cmpd="sng">
            <a:solidFill>
              <a:schemeClr val="tx1"/>
            </a:solidFill>
            <a:prstDash val="solid"/>
          </a:ln>
        </p:spPr>
      </p:pic>
      <p:sp>
        <p:nvSpPr>
          <p:cNvPr id="14" name="Rectangle 1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70310606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cstate="email"/>
          <a:stretch>
            <a:fillRect/>
          </a:stretch>
        </p:blipFill>
        <p:spPr>
          <a:xfrm>
            <a:off x="0" y="0"/>
            <a:ext cx="9144000" cy="6858000"/>
          </a:xfrm>
          <a:prstGeom prst="rect">
            <a:avLst/>
          </a:prstGeom>
        </p:spPr>
      </p:pic>
      <p:sp>
        <p:nvSpPr>
          <p:cNvPr id="5" name="Rectangle 2"/>
          <p:cNvSpPr txBox="1">
            <a:spLocks noChangeArrowheads="1"/>
          </p:cNvSpPr>
          <p:nvPr/>
        </p:nvSpPr>
        <p:spPr>
          <a:xfrm>
            <a:off x="609600" y="1380071"/>
            <a:ext cx="8001000" cy="858501"/>
          </a:xfrm>
          <a:prstGeom prst="rect">
            <a:avLst/>
          </a:prstGeom>
          <a:solidFill>
            <a:schemeClr val="accent4">
              <a:lumMod val="75000"/>
            </a:schemeClr>
          </a:solidFill>
        </p:spPr>
        <p:txBody>
          <a:bodyPr vert="horz" lIns="91440" tIns="45720" rIns="91440" bIns="45720" rtlCol="0" anchor="ctr">
            <a:noAutofit/>
          </a:bodyPr>
          <a:lstStyle/>
          <a:p>
            <a:pPr lvl="0" algn="ctr" defTabSz="914400">
              <a:spcBef>
                <a:spcPct val="0"/>
              </a:spcBef>
            </a:pPr>
            <a:endParaRPr kumimoji="0" lang="en-US" sz="3600" b="1" i="0" u="none" strike="noStrike" kern="1200" cap="none" spc="-100" normalizeH="0" baseline="0" noProof="0" dirty="0">
              <a:ln>
                <a:noFill/>
              </a:ln>
              <a:solidFill>
                <a:schemeClr val="bg1"/>
              </a:solidFill>
              <a:effectLst/>
              <a:uLnTx/>
              <a:uFillTx/>
              <a:latin typeface="+mj-lt"/>
              <a:ea typeface="+mj-ea"/>
              <a:cs typeface="+mj-cs"/>
            </a:endParaRPr>
          </a:p>
        </p:txBody>
      </p:sp>
      <p:sp>
        <p:nvSpPr>
          <p:cNvPr id="6" name="Rectangle 5"/>
          <p:cNvSpPr/>
          <p:nvPr/>
        </p:nvSpPr>
        <p:spPr>
          <a:xfrm>
            <a:off x="609600" y="2238573"/>
            <a:ext cx="8001000" cy="349630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title"/>
          </p:nvPr>
        </p:nvSpPr>
        <p:spPr>
          <a:xfrm>
            <a:off x="796065" y="1501992"/>
            <a:ext cx="7024744" cy="572333"/>
          </a:xfrm>
        </p:spPr>
        <p:txBody>
          <a:bodyPr>
            <a:noAutofit/>
          </a:bodyPr>
          <a:lstStyle/>
          <a:p>
            <a:r>
              <a:rPr lang="en-US" b="1" dirty="0" smtClean="0">
                <a:solidFill>
                  <a:schemeClr val="bg1"/>
                </a:solidFill>
                <a:latin typeface="Calibri" pitchFamily="34" charset="0"/>
                <a:cs typeface="Calibri" pitchFamily="34" charset="0"/>
              </a:rPr>
              <a:t>Left-right brain learning </a:t>
            </a:r>
            <a:endParaRPr lang="en-US" b="1" dirty="0">
              <a:solidFill>
                <a:schemeClr val="bg1"/>
              </a:solidFill>
              <a:latin typeface="Calibri" pitchFamily="34" charset="0"/>
              <a:cs typeface="Calibri" pitchFamily="34" charset="0"/>
            </a:endParaRPr>
          </a:p>
        </p:txBody>
      </p:sp>
      <p:sp>
        <p:nvSpPr>
          <p:cNvPr id="3" name="Content Placeholder 2"/>
          <p:cNvSpPr>
            <a:spLocks noGrp="1"/>
          </p:cNvSpPr>
          <p:nvPr>
            <p:ph idx="1"/>
          </p:nvPr>
        </p:nvSpPr>
        <p:spPr>
          <a:xfrm>
            <a:off x="796065" y="2323652"/>
            <a:ext cx="7404769" cy="3508977"/>
          </a:xfrm>
        </p:spPr>
        <p:txBody>
          <a:bodyPr>
            <a:normAutofit fontScale="92500" lnSpcReduction="10000"/>
          </a:bodyPr>
          <a:lstStyle/>
          <a:p>
            <a:pPr>
              <a:spcAft>
                <a:spcPts val="1000"/>
              </a:spcAft>
              <a:buClr>
                <a:schemeClr val="tx1"/>
              </a:buClr>
              <a:buSzPct val="60000"/>
            </a:pPr>
            <a:r>
              <a:rPr lang="en-US" b="1" dirty="0" smtClean="0">
                <a:solidFill>
                  <a:schemeClr val="tx1"/>
                </a:solidFill>
                <a:latin typeface="Calibri" pitchFamily="34" charset="0"/>
                <a:cs typeface="Calibri" pitchFamily="34" charset="0"/>
              </a:rPr>
              <a:t>There is a </a:t>
            </a:r>
            <a:r>
              <a:rPr lang="en-US" b="1" dirty="0">
                <a:solidFill>
                  <a:schemeClr val="tx1"/>
                </a:solidFill>
                <a:latin typeface="Calibri" pitchFamily="34" charset="0"/>
                <a:cs typeface="Calibri" pitchFamily="34" charset="0"/>
              </a:rPr>
              <a:t>connection between how the brain transitions from right-brained learning (creative, emotions) to </a:t>
            </a:r>
            <a:r>
              <a:rPr lang="en-US" b="1" dirty="0" smtClean="0">
                <a:solidFill>
                  <a:schemeClr val="tx1"/>
                </a:solidFill>
                <a:latin typeface="Calibri" pitchFamily="34" charset="0"/>
                <a:cs typeface="Calibri" pitchFamily="34" charset="0"/>
              </a:rPr>
              <a:t>left</a:t>
            </a:r>
            <a:r>
              <a:rPr lang="en-US" b="1" dirty="0">
                <a:solidFill>
                  <a:schemeClr val="tx1"/>
                </a:solidFill>
                <a:latin typeface="Calibri" pitchFamily="34" charset="0"/>
                <a:cs typeface="Calibri" pitchFamily="34" charset="0"/>
              </a:rPr>
              <a:t>-brained learning (logical, critical thinking). </a:t>
            </a:r>
            <a:endParaRPr lang="en-US" b="1" dirty="0" smtClean="0">
              <a:solidFill>
                <a:schemeClr val="tx1"/>
              </a:solidFill>
              <a:latin typeface="Calibri" pitchFamily="34" charset="0"/>
              <a:cs typeface="Calibri" pitchFamily="34" charset="0"/>
            </a:endParaRPr>
          </a:p>
          <a:p>
            <a:pPr>
              <a:spcAft>
                <a:spcPts val="1000"/>
              </a:spcAft>
              <a:buClr>
                <a:schemeClr val="tx1"/>
              </a:buClr>
              <a:buSzPct val="60000"/>
            </a:pPr>
            <a:r>
              <a:rPr lang="en-US" b="1" dirty="0" smtClean="0">
                <a:solidFill>
                  <a:schemeClr val="tx1"/>
                </a:solidFill>
                <a:latin typeface="Calibri" pitchFamily="34" charset="0"/>
                <a:cs typeface="Calibri" pitchFamily="34" charset="0"/>
              </a:rPr>
              <a:t>If </a:t>
            </a:r>
            <a:r>
              <a:rPr lang="en-US" b="1" dirty="0">
                <a:solidFill>
                  <a:schemeClr val="tx1"/>
                </a:solidFill>
                <a:latin typeface="Calibri" pitchFamily="34" charset="0"/>
                <a:cs typeface="Calibri" pitchFamily="34" charset="0"/>
              </a:rPr>
              <a:t>the brain fails to transition from right-brained learning to left-brained learning, children become more emotional instead of logical as they get older. </a:t>
            </a:r>
            <a:endParaRPr lang="en-US" b="1" dirty="0" smtClean="0">
              <a:solidFill>
                <a:schemeClr val="tx1"/>
              </a:solidFill>
              <a:latin typeface="Calibri" pitchFamily="34" charset="0"/>
              <a:cs typeface="Calibri" pitchFamily="34" charset="0"/>
            </a:endParaRPr>
          </a:p>
          <a:p>
            <a:pPr>
              <a:spcAft>
                <a:spcPts val="1000"/>
              </a:spcAft>
              <a:buClr>
                <a:schemeClr val="tx1"/>
              </a:buClr>
              <a:buSzPct val="60000"/>
            </a:pPr>
            <a:r>
              <a:rPr lang="en-US" b="1" dirty="0" smtClean="0">
                <a:solidFill>
                  <a:schemeClr val="tx1"/>
                </a:solidFill>
                <a:latin typeface="Calibri" pitchFamily="34" charset="0"/>
                <a:cs typeface="Calibri" pitchFamily="34" charset="0"/>
              </a:rPr>
              <a:t>That </a:t>
            </a:r>
            <a:r>
              <a:rPr lang="en-US" b="1" dirty="0">
                <a:solidFill>
                  <a:schemeClr val="tx1"/>
                </a:solidFill>
                <a:latin typeface="Calibri" pitchFamily="34" charset="0"/>
                <a:cs typeface="Calibri" pitchFamily="34" charset="0"/>
              </a:rPr>
              <a:t>is why many parents and teachers today see more attention issues in the classroom, sensory struggles, meltdowns , anxiety and emotional grounding issues.</a:t>
            </a:r>
          </a:p>
          <a:p>
            <a:pPr>
              <a:spcAft>
                <a:spcPts val="1000"/>
              </a:spcAft>
              <a:buClr>
                <a:schemeClr val="tx1"/>
              </a:buClr>
              <a:buSzPct val="60000"/>
            </a:pPr>
            <a:endParaRPr lang="en-US" b="1" dirty="0">
              <a:solidFill>
                <a:schemeClr val="tx1"/>
              </a:solidFill>
              <a:latin typeface="Calibri" pitchFamily="34" charset="0"/>
              <a:cs typeface="Calibri" pitchFamily="34" charset="0"/>
            </a:endParaRPr>
          </a:p>
          <a:p>
            <a:pPr>
              <a:spcAft>
                <a:spcPts val="1000"/>
              </a:spcAft>
              <a:buClr>
                <a:schemeClr val="tx1"/>
              </a:buClr>
              <a:buSzPct val="60000"/>
            </a:pPr>
            <a:endParaRPr lang="en-US" b="1" dirty="0">
              <a:solidFill>
                <a:schemeClr val="tx1"/>
              </a:solidFill>
              <a:latin typeface="Calibri" pitchFamily="34" charset="0"/>
              <a:cs typeface="Calibri" pitchFamily="34" charset="0"/>
            </a:endParaRPr>
          </a:p>
        </p:txBody>
      </p:sp>
      <p:sp>
        <p:nvSpPr>
          <p:cNvPr id="7" name="Rectangle 6"/>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71863917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4" name="Picture 3"/>
          <p:cNvPicPr>
            <a:picLocks noChangeAspect="1"/>
          </p:cNvPicPr>
          <p:nvPr/>
        </p:nvPicPr>
        <p:blipFill>
          <a:blip r:embed="rId3" cstate="email"/>
          <a:stretch>
            <a:fillRect/>
          </a:stretch>
        </p:blipFill>
        <p:spPr>
          <a:xfrm>
            <a:off x="1113183" y="345420"/>
            <a:ext cx="6917634" cy="6065320"/>
          </a:xfrm>
          <a:prstGeom prst="rect">
            <a:avLst/>
          </a:prstGeom>
        </p:spPr>
      </p:pic>
      <p:sp>
        <p:nvSpPr>
          <p:cNvPr id="5" name="Rectangle 4"/>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197042376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4098" name="Picture 4" descr="scan0001 copy"/>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06894" y="526602"/>
            <a:ext cx="8130210" cy="57847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49169205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7170" name="Picture 4" descr="scan0004 copy"/>
          <p:cNvPicPr>
            <a:picLocks noChangeAspect="1" noChangeArrowheads="1"/>
          </p:cNvPicPr>
          <p:nvPr/>
        </p:nvPicPr>
        <p:blipFill>
          <a:blip r:embed="rId3">
            <a:lum contrast="-20000"/>
            <a:extLst>
              <a:ext uri="{28A0092B-C50C-407E-A947-70E740481C1C}">
                <a14:useLocalDpi xmlns="" xmlns:a14="http://schemas.microsoft.com/office/drawing/2010/main" val="0"/>
              </a:ext>
            </a:extLst>
          </a:blip>
          <a:srcRect/>
          <a:stretch>
            <a:fillRect/>
          </a:stretch>
        </p:blipFill>
        <p:spPr bwMode="auto">
          <a:xfrm>
            <a:off x="675861" y="491373"/>
            <a:ext cx="7891669" cy="58497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67436508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3554" name="Picture 2"/>
          <p:cNvPicPr>
            <a:picLocks noChangeAspect="1" noChangeArrowheads="1"/>
          </p:cNvPicPr>
          <p:nvPr/>
        </p:nvPicPr>
        <p:blipFill>
          <a:blip r:embed="rId3" cstate="email">
            <a:extLst>
              <a:ext uri="{28A0092B-C50C-407E-A947-70E740481C1C}">
                <a14:useLocalDpi xmlns="" xmlns:a14="http://schemas.microsoft.com/office/drawing/2010/main" val="0"/>
              </a:ext>
            </a:extLst>
          </a:blip>
          <a:srcRect/>
          <a:stretch>
            <a:fillRect/>
          </a:stretch>
        </p:blipFill>
        <p:spPr bwMode="auto">
          <a:xfrm>
            <a:off x="586407" y="565463"/>
            <a:ext cx="7921487" cy="57558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393739004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a:stretch>
            <a:fillRect/>
          </a:stretch>
        </p:blipFill>
        <p:spPr>
          <a:xfrm>
            <a:off x="655982" y="1197911"/>
            <a:ext cx="8009149" cy="4546906"/>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51134128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3" name="Picture 2"/>
          <p:cNvPicPr>
            <a:picLocks noChangeAspect="1"/>
          </p:cNvPicPr>
          <p:nvPr/>
        </p:nvPicPr>
        <p:blipFill>
          <a:blip r:embed="rId3"/>
          <a:stretch>
            <a:fillRect/>
          </a:stretch>
        </p:blipFill>
        <p:spPr>
          <a:xfrm>
            <a:off x="4518922" y="596347"/>
            <a:ext cx="4098304" cy="5754757"/>
          </a:xfrm>
          <a:prstGeom prst="rect">
            <a:avLst/>
          </a:prstGeom>
        </p:spPr>
      </p:pic>
      <p:pic>
        <p:nvPicPr>
          <p:cNvPr id="4" name="Picture 3"/>
          <p:cNvPicPr>
            <a:picLocks noChangeAspect="1"/>
          </p:cNvPicPr>
          <p:nvPr/>
        </p:nvPicPr>
        <p:blipFill>
          <a:blip r:embed="rId4" cstate="email"/>
          <a:stretch>
            <a:fillRect/>
          </a:stretch>
        </p:blipFill>
        <p:spPr>
          <a:xfrm>
            <a:off x="655414" y="596347"/>
            <a:ext cx="3999293" cy="5760877"/>
          </a:xfrm>
          <a:prstGeom prst="rect">
            <a:avLst/>
          </a:prstGeom>
        </p:spPr>
      </p:pic>
      <p:sp>
        <p:nvSpPr>
          <p:cNvPr id="6" name="Rectangle 5"/>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43649663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cstate="email"/>
          <a:stretch>
            <a:fillRect/>
          </a:stretch>
        </p:blipFill>
        <p:spPr>
          <a:xfrm>
            <a:off x="735494" y="449273"/>
            <a:ext cx="7643192" cy="5921709"/>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392650687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cstate="email"/>
          <a:stretch>
            <a:fillRect/>
          </a:stretch>
        </p:blipFill>
        <p:spPr>
          <a:xfrm>
            <a:off x="845856" y="350875"/>
            <a:ext cx="7403622" cy="6105454"/>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6602058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p:cNvPicPr>
            <a:picLocks noChangeAspect="1"/>
          </p:cNvPicPr>
          <p:nvPr/>
        </p:nvPicPr>
        <p:blipFill>
          <a:blip r:embed="rId3" cstate="email"/>
          <a:stretch>
            <a:fillRect/>
          </a:stretch>
        </p:blipFill>
        <p:spPr>
          <a:xfrm>
            <a:off x="506894" y="467138"/>
            <a:ext cx="4425177" cy="5886550"/>
          </a:xfrm>
          <a:prstGeom prst="rect">
            <a:avLst/>
          </a:prstGeom>
        </p:spPr>
      </p:pic>
      <p:pic>
        <p:nvPicPr>
          <p:cNvPr id="3" name="Picture 2"/>
          <p:cNvPicPr>
            <a:picLocks noChangeAspect="1"/>
          </p:cNvPicPr>
          <p:nvPr/>
        </p:nvPicPr>
        <p:blipFill>
          <a:blip r:embed="rId4" cstate="email"/>
          <a:stretch>
            <a:fillRect/>
          </a:stretch>
        </p:blipFill>
        <p:spPr>
          <a:xfrm>
            <a:off x="4575609" y="467138"/>
            <a:ext cx="4111190" cy="5886550"/>
          </a:xfrm>
          <a:prstGeom prst="rect">
            <a:avLst/>
          </a:prstGeom>
        </p:spPr>
      </p:pic>
      <p:sp>
        <p:nvSpPr>
          <p:cNvPr id="5" name="Rectangle 4"/>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309201802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BACKGROUND.jpg"/>
          <p:cNvPicPr>
            <a:picLocks noChangeAspect="1"/>
          </p:cNvPicPr>
          <p:nvPr/>
        </p:nvPicPr>
        <p:blipFill>
          <a:blip r:embed="rId2" cstate="email"/>
          <a:stretch>
            <a:fillRect/>
          </a:stretch>
        </p:blipFill>
        <p:spPr>
          <a:xfrm>
            <a:off x="0" y="0"/>
            <a:ext cx="9144000" cy="6858000"/>
          </a:xfrm>
          <a:prstGeom prst="rect">
            <a:avLst/>
          </a:prstGeom>
        </p:spPr>
      </p:pic>
      <p:sp>
        <p:nvSpPr>
          <p:cNvPr id="2" name="Title 1"/>
          <p:cNvSpPr>
            <a:spLocks noGrp="1"/>
          </p:cNvSpPr>
          <p:nvPr>
            <p:ph type="ctrTitle"/>
          </p:nvPr>
        </p:nvSpPr>
        <p:spPr>
          <a:xfrm>
            <a:off x="735495" y="1948071"/>
            <a:ext cx="7543800" cy="1898374"/>
          </a:xfrm>
          <a:solidFill>
            <a:srgbClr val="D55405"/>
          </a:solidFill>
        </p:spPr>
        <p:txBody>
          <a:bodyPr>
            <a:normAutofit fontScale="90000"/>
          </a:bodyPr>
          <a:lstStyle/>
          <a:p>
            <a:pPr algn="ctr"/>
            <a:r>
              <a:rPr lang="en-US" b="1" dirty="0" smtClean="0">
                <a:solidFill>
                  <a:schemeClr val="bg1"/>
                </a:solidFill>
                <a:latin typeface="+mn-lt"/>
              </a:rPr>
              <a:t>Teaching through stories</a:t>
            </a:r>
            <a:r>
              <a:rPr lang="mr-IN" b="1" dirty="0" smtClean="0">
                <a:solidFill>
                  <a:schemeClr val="bg1"/>
                </a:solidFill>
                <a:latin typeface="+mn-lt"/>
              </a:rPr>
              <a:t>…</a:t>
            </a:r>
            <a:endParaRPr lang="en-US" b="1" dirty="0">
              <a:solidFill>
                <a:schemeClr val="bg1"/>
              </a:solidFill>
              <a:latin typeface="+mn-lt"/>
            </a:endParaRPr>
          </a:p>
        </p:txBody>
      </p:sp>
      <p:sp>
        <p:nvSpPr>
          <p:cNvPr id="3" name="Subtitle 2"/>
          <p:cNvSpPr>
            <a:spLocks noGrp="1"/>
          </p:cNvSpPr>
          <p:nvPr>
            <p:ph type="subTitle" idx="1"/>
          </p:nvPr>
        </p:nvSpPr>
        <p:spPr>
          <a:xfrm>
            <a:off x="1451112" y="3846445"/>
            <a:ext cx="6461760" cy="1066800"/>
          </a:xfrm>
        </p:spPr>
        <p:txBody>
          <a:bodyPr>
            <a:normAutofit/>
          </a:bodyPr>
          <a:lstStyle/>
          <a:p>
            <a:pPr algn="ctr"/>
            <a:r>
              <a:rPr lang="en-US" sz="2800" b="1" dirty="0" smtClean="0">
                <a:solidFill>
                  <a:schemeClr val="tx1"/>
                </a:solidFill>
              </a:rPr>
              <a:t>It helps both left and right brain learning.</a:t>
            </a:r>
            <a:endParaRPr lang="en-US" sz="2800" b="1" dirty="0">
              <a:solidFill>
                <a:schemeClr val="tx1"/>
              </a:solidFill>
            </a:endParaRPr>
          </a:p>
        </p:txBody>
      </p:sp>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353487460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descr="BACKGROUND.jpg"/>
          <p:cNvPicPr>
            <a:picLocks noChangeAspect="1"/>
          </p:cNvPicPr>
          <p:nvPr/>
        </p:nvPicPr>
        <p:blipFill>
          <a:blip r:embed="rId2" cstate="email"/>
          <a:stretch>
            <a:fillRect/>
          </a:stretch>
        </p:blipFill>
        <p:spPr>
          <a:xfrm>
            <a:off x="0" y="0"/>
            <a:ext cx="9144000" cy="6858000"/>
          </a:xfrm>
          <a:prstGeom prst="rect">
            <a:avLst/>
          </a:prstGeom>
        </p:spPr>
      </p:pic>
      <p:sp>
        <p:nvSpPr>
          <p:cNvPr id="6" name="Rectangle 2"/>
          <p:cNvSpPr txBox="1">
            <a:spLocks noChangeArrowheads="1"/>
          </p:cNvSpPr>
          <p:nvPr/>
        </p:nvSpPr>
        <p:spPr>
          <a:xfrm>
            <a:off x="609600" y="1055817"/>
            <a:ext cx="8001000" cy="1267835"/>
          </a:xfrm>
          <a:prstGeom prst="rect">
            <a:avLst/>
          </a:prstGeom>
          <a:solidFill>
            <a:srgbClr val="CA5208"/>
          </a:solidFill>
        </p:spPr>
        <p:txBody>
          <a:bodyPr vert="horz" lIns="91440" tIns="45720" rIns="91440" bIns="45720" rtlCol="0" anchor="ctr">
            <a:noAutofit/>
          </a:bodyPr>
          <a:lstStyle/>
          <a:p>
            <a:pPr lvl="0" algn="ctr" defTabSz="914400">
              <a:spcBef>
                <a:spcPct val="0"/>
              </a:spcBef>
            </a:pPr>
            <a:r>
              <a:rPr lang="en-US" sz="3600" b="1" dirty="0" smtClean="0">
                <a:solidFill>
                  <a:schemeClr val="bg1"/>
                </a:solidFill>
                <a:latin typeface="Calibri" pitchFamily="34" charset="0"/>
                <a:cs typeface="Calibri" pitchFamily="34" charset="0"/>
              </a:rPr>
              <a:t>Bringing the learning maxims to life for learning to make sense</a:t>
            </a:r>
            <a:r>
              <a:rPr lang="mr-IN" sz="3600" b="1" dirty="0" smtClean="0">
                <a:solidFill>
                  <a:schemeClr val="bg1"/>
                </a:solidFill>
                <a:latin typeface="Calibri" pitchFamily="34" charset="0"/>
              </a:rPr>
              <a:t>…</a:t>
            </a:r>
            <a:endParaRPr kumimoji="0" lang="en-US" sz="3600" b="1" i="0" u="none" strike="noStrike" kern="1200" cap="none" spc="-100" normalizeH="0" baseline="0" noProof="0" dirty="0">
              <a:ln>
                <a:noFill/>
              </a:ln>
              <a:solidFill>
                <a:schemeClr val="bg1"/>
              </a:solidFill>
              <a:effectLst/>
              <a:uLnTx/>
              <a:uFillTx/>
              <a:latin typeface="+mj-lt"/>
              <a:ea typeface="+mj-ea"/>
              <a:cs typeface="+mj-cs"/>
            </a:endParaRPr>
          </a:p>
        </p:txBody>
      </p:sp>
      <p:sp>
        <p:nvSpPr>
          <p:cNvPr id="7" name="Rectangle 6"/>
          <p:cNvSpPr/>
          <p:nvPr/>
        </p:nvSpPr>
        <p:spPr>
          <a:xfrm>
            <a:off x="609600" y="2323652"/>
            <a:ext cx="8001000" cy="313292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Content Placeholder 2"/>
          <p:cNvSpPr>
            <a:spLocks noGrp="1"/>
          </p:cNvSpPr>
          <p:nvPr>
            <p:ph idx="1"/>
          </p:nvPr>
        </p:nvSpPr>
        <p:spPr>
          <a:xfrm>
            <a:off x="1043492" y="1947604"/>
            <a:ext cx="6777317" cy="3508977"/>
          </a:xfrm>
        </p:spPr>
        <p:txBody>
          <a:bodyPr>
            <a:noAutofit/>
          </a:bodyPr>
          <a:lstStyle/>
          <a:p>
            <a:pPr marL="0" indent="0">
              <a:lnSpc>
                <a:spcPct val="150000"/>
              </a:lnSpc>
              <a:spcAft>
                <a:spcPts val="1000"/>
              </a:spcAft>
              <a:buClrTx/>
              <a:buSzPct val="60000"/>
              <a:buNone/>
            </a:pPr>
            <a:endParaRPr lang="en-US" sz="2800" b="1" dirty="0">
              <a:solidFill>
                <a:schemeClr val="tx1"/>
              </a:solidFill>
              <a:latin typeface="Calibri" pitchFamily="34" charset="0"/>
              <a:cs typeface="Calibri" pitchFamily="34" charset="0"/>
            </a:endParaRPr>
          </a:p>
          <a:p>
            <a:pPr>
              <a:lnSpc>
                <a:spcPct val="150000"/>
              </a:lnSpc>
              <a:spcAft>
                <a:spcPts val="1000"/>
              </a:spcAft>
              <a:buClrTx/>
              <a:buSzPct val="60000"/>
            </a:pPr>
            <a:r>
              <a:rPr lang="en-US" sz="2800" b="1" dirty="0" smtClean="0">
                <a:solidFill>
                  <a:schemeClr val="tx1"/>
                </a:solidFill>
                <a:latin typeface="Calibri" pitchFamily="34" charset="0"/>
                <a:cs typeface="Calibri" pitchFamily="34" charset="0"/>
              </a:rPr>
              <a:t>Known to unknown</a:t>
            </a:r>
          </a:p>
          <a:p>
            <a:pPr>
              <a:lnSpc>
                <a:spcPct val="150000"/>
              </a:lnSpc>
              <a:spcAft>
                <a:spcPts val="1000"/>
              </a:spcAft>
              <a:buClrTx/>
              <a:buSzPct val="60000"/>
            </a:pPr>
            <a:r>
              <a:rPr lang="en-US" sz="2800" b="1" dirty="0" smtClean="0">
                <a:solidFill>
                  <a:schemeClr val="tx1"/>
                </a:solidFill>
                <a:latin typeface="Calibri" pitchFamily="34" charset="0"/>
                <a:cs typeface="Calibri" pitchFamily="34" charset="0"/>
              </a:rPr>
              <a:t>Simple to complex</a:t>
            </a:r>
          </a:p>
          <a:p>
            <a:pPr>
              <a:lnSpc>
                <a:spcPct val="150000"/>
              </a:lnSpc>
              <a:spcAft>
                <a:spcPts val="1000"/>
              </a:spcAft>
              <a:buClrTx/>
              <a:buSzPct val="60000"/>
            </a:pPr>
            <a:r>
              <a:rPr lang="en-US" sz="2800" b="1" dirty="0" smtClean="0">
                <a:solidFill>
                  <a:schemeClr val="tx1"/>
                </a:solidFill>
                <a:latin typeface="Calibri" pitchFamily="34" charset="0"/>
                <a:cs typeface="Calibri" pitchFamily="34" charset="0"/>
              </a:rPr>
              <a:t>Concrete to abstract </a:t>
            </a:r>
            <a:endParaRPr lang="en-US" sz="2800" b="1" dirty="0">
              <a:solidFill>
                <a:schemeClr val="tx1"/>
              </a:solidFill>
              <a:latin typeface="Calibri" pitchFamily="34" charset="0"/>
              <a:cs typeface="Calibri" pitchFamily="34" charset="0"/>
            </a:endParaRPr>
          </a:p>
        </p:txBody>
      </p:sp>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300120463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5" name="Picture 4" descr="IMAGE.jpg"/>
          <p:cNvPicPr>
            <a:picLocks noChangeAspect="1"/>
          </p:cNvPicPr>
          <p:nvPr/>
        </p:nvPicPr>
        <p:blipFill>
          <a:blip r:embed="rId3" cstate="email"/>
          <a:stretch>
            <a:fillRect/>
          </a:stretch>
        </p:blipFill>
        <p:spPr>
          <a:xfrm>
            <a:off x="496957" y="443484"/>
            <a:ext cx="8150085" cy="5971032"/>
          </a:xfrm>
          <a:prstGeom prst="rect">
            <a:avLst/>
          </a:prstGeom>
        </p:spPr>
      </p:pic>
      <p:sp>
        <p:nvSpPr>
          <p:cNvPr id="6" name="Rectangle 5"/>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119331380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6" name="Picture 5" descr="IMAGE 2.jpg"/>
          <p:cNvPicPr>
            <a:picLocks noChangeAspect="1"/>
          </p:cNvPicPr>
          <p:nvPr/>
        </p:nvPicPr>
        <p:blipFill>
          <a:blip r:embed="rId3" cstate="email"/>
          <a:stretch>
            <a:fillRect/>
          </a:stretch>
        </p:blipFill>
        <p:spPr>
          <a:xfrm>
            <a:off x="403860" y="387096"/>
            <a:ext cx="8336280" cy="6083808"/>
          </a:xfrm>
          <a:prstGeom prst="rect">
            <a:avLst/>
          </a:prstGeom>
        </p:spPr>
      </p:pic>
      <p:sp>
        <p:nvSpPr>
          <p:cNvPr id="7" name="Rectangle 6"/>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164937593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5" name="Picture 4" descr="IMAGE 3.jpg"/>
          <p:cNvPicPr>
            <a:picLocks noChangeAspect="1"/>
          </p:cNvPicPr>
          <p:nvPr/>
        </p:nvPicPr>
        <p:blipFill>
          <a:blip r:embed="rId3" cstate="email"/>
          <a:stretch>
            <a:fillRect/>
          </a:stretch>
        </p:blipFill>
        <p:spPr>
          <a:xfrm>
            <a:off x="489801" y="391204"/>
            <a:ext cx="8236756" cy="6099048"/>
          </a:xfrm>
          <a:prstGeom prst="rect">
            <a:avLst/>
          </a:prstGeom>
        </p:spPr>
      </p:pic>
      <p:sp>
        <p:nvSpPr>
          <p:cNvPr id="6" name="Rectangle 5"/>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169891433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7" name="Picture 6" descr="IMAGE 4.jpg"/>
          <p:cNvPicPr>
            <a:picLocks noChangeAspect="1"/>
          </p:cNvPicPr>
          <p:nvPr/>
        </p:nvPicPr>
        <p:blipFill>
          <a:blip r:embed="rId3" cstate="email"/>
          <a:stretch>
            <a:fillRect/>
          </a:stretch>
        </p:blipFill>
        <p:spPr>
          <a:xfrm>
            <a:off x="507358" y="464820"/>
            <a:ext cx="8070111" cy="5928360"/>
          </a:xfrm>
          <a:prstGeom prst="rect">
            <a:avLst/>
          </a:prstGeom>
        </p:spPr>
      </p:pic>
      <p:sp>
        <p:nvSpPr>
          <p:cNvPr id="8" name="Rectangle 7"/>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56287077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5" name="Picture 4" descr="IMAGE 5.jpg"/>
          <p:cNvPicPr>
            <a:picLocks noChangeAspect="1"/>
          </p:cNvPicPr>
          <p:nvPr/>
        </p:nvPicPr>
        <p:blipFill>
          <a:blip r:embed="rId3" cstate="email"/>
          <a:stretch>
            <a:fillRect/>
          </a:stretch>
        </p:blipFill>
        <p:spPr>
          <a:xfrm>
            <a:off x="489137" y="448728"/>
            <a:ext cx="8147967" cy="5971949"/>
          </a:xfrm>
          <a:prstGeom prst="rect">
            <a:avLst/>
          </a:prstGeom>
        </p:spPr>
      </p:pic>
      <p:sp>
        <p:nvSpPr>
          <p:cNvPr id="6" name="Rectangle 5"/>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327093320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9" name="Picture 8" descr="IMAGE 6A.jpg"/>
          <p:cNvPicPr>
            <a:picLocks noChangeAspect="1"/>
          </p:cNvPicPr>
          <p:nvPr/>
        </p:nvPicPr>
        <p:blipFill>
          <a:blip r:embed="rId3" cstate="email"/>
          <a:stretch>
            <a:fillRect/>
          </a:stretch>
        </p:blipFill>
        <p:spPr>
          <a:xfrm>
            <a:off x="606287" y="532405"/>
            <a:ext cx="7901609" cy="5866736"/>
          </a:xfrm>
          <a:prstGeom prst="rect">
            <a:avLst/>
          </a:prstGeom>
        </p:spPr>
      </p:pic>
      <p:sp>
        <p:nvSpPr>
          <p:cNvPr id="10" name="Rectangle 9"/>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83769109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5" name="Picture 4" descr="IMAGE 6.jpg"/>
          <p:cNvPicPr>
            <a:picLocks noChangeAspect="1"/>
          </p:cNvPicPr>
          <p:nvPr/>
        </p:nvPicPr>
        <p:blipFill>
          <a:blip r:embed="rId3" cstate="email"/>
          <a:stretch>
            <a:fillRect/>
          </a:stretch>
        </p:blipFill>
        <p:spPr>
          <a:xfrm>
            <a:off x="458194" y="396240"/>
            <a:ext cx="8109336" cy="6065520"/>
          </a:xfrm>
          <a:prstGeom prst="rect">
            <a:avLst/>
          </a:prstGeom>
        </p:spPr>
      </p:pic>
      <p:sp>
        <p:nvSpPr>
          <p:cNvPr id="6" name="Rectangle 5"/>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366835831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5" name="Picture 4" descr="IMAGE 7.jpg"/>
          <p:cNvPicPr>
            <a:picLocks noChangeAspect="1"/>
          </p:cNvPicPr>
          <p:nvPr/>
        </p:nvPicPr>
        <p:blipFill>
          <a:blip r:embed="rId3" cstate="email"/>
          <a:stretch>
            <a:fillRect/>
          </a:stretch>
        </p:blipFill>
        <p:spPr>
          <a:xfrm>
            <a:off x="585879" y="479636"/>
            <a:ext cx="8011469" cy="5881408"/>
          </a:xfrm>
          <a:prstGeom prst="rect">
            <a:avLst/>
          </a:prstGeom>
        </p:spPr>
      </p:pic>
      <p:sp>
        <p:nvSpPr>
          <p:cNvPr id="6" name="Rectangle 5"/>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63187212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5" name="Picture 4" descr="IMAGE 8.jpg"/>
          <p:cNvPicPr>
            <a:picLocks noChangeAspect="1"/>
          </p:cNvPicPr>
          <p:nvPr/>
        </p:nvPicPr>
        <p:blipFill>
          <a:blip r:embed="rId3" cstate="email"/>
          <a:stretch>
            <a:fillRect/>
          </a:stretch>
        </p:blipFill>
        <p:spPr>
          <a:xfrm>
            <a:off x="448481" y="395114"/>
            <a:ext cx="8213668" cy="6095139"/>
          </a:xfrm>
          <a:prstGeom prst="rect">
            <a:avLst/>
          </a:prstGeom>
        </p:spPr>
      </p:pic>
      <p:sp>
        <p:nvSpPr>
          <p:cNvPr id="6" name="Rectangle 5"/>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346951563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5" name="Picture 4" descr="IMAGE 9.jpg"/>
          <p:cNvPicPr>
            <a:picLocks noChangeAspect="1"/>
          </p:cNvPicPr>
          <p:nvPr/>
        </p:nvPicPr>
        <p:blipFill>
          <a:blip r:embed="rId3" cstate="email"/>
          <a:stretch>
            <a:fillRect/>
          </a:stretch>
        </p:blipFill>
        <p:spPr>
          <a:xfrm>
            <a:off x="507492" y="397567"/>
            <a:ext cx="8129016" cy="6061544"/>
          </a:xfrm>
          <a:prstGeom prst="rect">
            <a:avLst/>
          </a:prstGeom>
        </p:spPr>
      </p:pic>
      <p:sp>
        <p:nvSpPr>
          <p:cNvPr id="6" name="Rectangle 5"/>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15200083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4" name="Picture 3" descr="IMAGE 10.jpg"/>
          <p:cNvPicPr>
            <a:picLocks noChangeAspect="1"/>
          </p:cNvPicPr>
          <p:nvPr/>
        </p:nvPicPr>
        <p:blipFill>
          <a:blip r:embed="rId3" cstate="email"/>
          <a:stretch>
            <a:fillRect/>
          </a:stretch>
        </p:blipFill>
        <p:spPr>
          <a:xfrm>
            <a:off x="407503" y="363969"/>
            <a:ext cx="8246762" cy="6135741"/>
          </a:xfrm>
          <a:prstGeom prst="rect">
            <a:avLst/>
          </a:prstGeom>
        </p:spPr>
      </p:pic>
      <p:sp>
        <p:nvSpPr>
          <p:cNvPr id="6" name="Rectangle 5"/>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68972486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BACKGROUND.jpg"/>
          <p:cNvPicPr>
            <a:picLocks noChangeAspect="1"/>
          </p:cNvPicPr>
          <p:nvPr/>
        </p:nvPicPr>
        <p:blipFill>
          <a:blip r:embed="rId2" cstate="email"/>
          <a:stretch>
            <a:fillRect/>
          </a:stretch>
        </p:blipFill>
        <p:spPr>
          <a:xfrm>
            <a:off x="0" y="0"/>
            <a:ext cx="9144000" cy="6858000"/>
          </a:xfrm>
          <a:prstGeom prst="rect">
            <a:avLst/>
          </a:prstGeom>
        </p:spPr>
      </p:pic>
      <p:sp>
        <p:nvSpPr>
          <p:cNvPr id="8" name="Title 2"/>
          <p:cNvSpPr txBox="1">
            <a:spLocks/>
          </p:cNvSpPr>
          <p:nvPr/>
        </p:nvSpPr>
        <p:spPr>
          <a:xfrm>
            <a:off x="814893" y="1123128"/>
            <a:ext cx="7567110" cy="672852"/>
          </a:xfrm>
          <a:prstGeom prst="rect">
            <a:avLst/>
          </a:prstGeom>
          <a:solidFill>
            <a:schemeClr val="accent3">
              <a:lumMod val="50000"/>
            </a:schemeClr>
          </a:solidFill>
        </p:spPr>
        <p:txBody>
          <a:bodyPr vert="horz" lIns="91440" tIns="45720" rIns="91440" bIns="45720" rtlCol="0" anchor="b">
            <a:noAutofit/>
          </a:bodyPr>
          <a:lstStyle/>
          <a:p>
            <a:pPr lvl="0" algn="ctr" defTabSz="914400">
              <a:spcBef>
                <a:spcPct val="0"/>
              </a:spcBef>
            </a:pPr>
            <a:r>
              <a:rPr lang="en-US" sz="4000" b="1" dirty="0" smtClean="0">
                <a:solidFill>
                  <a:schemeClr val="bg1"/>
                </a:solidFill>
                <a:latin typeface="Calibri" pitchFamily="34" charset="0"/>
                <a:cs typeface="Calibri" pitchFamily="34" charset="0"/>
              </a:rPr>
              <a:t>Once upon a story…</a:t>
            </a:r>
            <a:endParaRPr kumimoji="0" lang="en-US" sz="4000" b="1" i="0" u="none" strike="noStrike" kern="1200" cap="none" spc="0" normalizeH="0" baseline="0" noProof="0" dirty="0">
              <a:ln>
                <a:noFill/>
              </a:ln>
              <a:solidFill>
                <a:schemeClr val="bg1"/>
              </a:solidFill>
              <a:effectLst/>
              <a:uLnTx/>
              <a:uFillTx/>
              <a:latin typeface="Calibri" pitchFamily="34" charset="0"/>
              <a:ea typeface="+mj-ea"/>
              <a:cs typeface="Calibri" pitchFamily="34" charset="0"/>
            </a:endParaRPr>
          </a:p>
        </p:txBody>
      </p:sp>
      <p:sp>
        <p:nvSpPr>
          <p:cNvPr id="9" name="Rectangle 8"/>
          <p:cNvSpPr/>
          <p:nvPr/>
        </p:nvSpPr>
        <p:spPr>
          <a:xfrm>
            <a:off x="814893" y="1741624"/>
            <a:ext cx="7567110" cy="415228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Content Placeholder 2"/>
          <p:cNvSpPr>
            <a:spLocks noGrp="1"/>
          </p:cNvSpPr>
          <p:nvPr>
            <p:ph idx="1"/>
          </p:nvPr>
        </p:nvSpPr>
        <p:spPr>
          <a:xfrm>
            <a:off x="983858" y="1487871"/>
            <a:ext cx="7156291" cy="3508977"/>
          </a:xfrm>
        </p:spPr>
        <p:txBody>
          <a:bodyPr>
            <a:noAutofit/>
          </a:bodyPr>
          <a:lstStyle/>
          <a:p>
            <a:pPr marL="0" indent="0">
              <a:spcAft>
                <a:spcPts val="1000"/>
              </a:spcAft>
              <a:buClrTx/>
              <a:buNone/>
            </a:pPr>
            <a:endParaRPr lang="en-US" sz="2000" dirty="0">
              <a:solidFill>
                <a:schemeClr val="tx1"/>
              </a:solidFill>
              <a:latin typeface="Calibri" pitchFamily="34" charset="0"/>
              <a:cs typeface="Calibri" pitchFamily="34" charset="0"/>
            </a:endParaRPr>
          </a:p>
          <a:p>
            <a:pPr lvl="0">
              <a:spcAft>
                <a:spcPts val="1000"/>
              </a:spcAft>
              <a:buClrTx/>
            </a:pPr>
            <a:r>
              <a:rPr lang="en-US" sz="2000" b="1" dirty="0">
                <a:solidFill>
                  <a:schemeClr val="tx1"/>
                </a:solidFill>
                <a:latin typeface="Calibri" pitchFamily="34" charset="0"/>
                <a:cs typeface="Calibri" pitchFamily="34" charset="0"/>
              </a:rPr>
              <a:t>They developed focus and self control- </a:t>
            </a:r>
            <a:r>
              <a:rPr lang="en-US" sz="2000" dirty="0">
                <a:solidFill>
                  <a:schemeClr val="tx1"/>
                </a:solidFill>
                <a:latin typeface="Calibri" pitchFamily="34" charset="0"/>
                <a:cs typeface="Calibri" pitchFamily="34" charset="0"/>
              </a:rPr>
              <a:t>Gijubhai would retell the story by changing certain key facts but because the students were focused they were able to </a:t>
            </a:r>
            <a:r>
              <a:rPr lang="en-US" sz="2000" dirty="0" smtClean="0">
                <a:solidFill>
                  <a:schemeClr val="tx1"/>
                </a:solidFill>
                <a:latin typeface="Calibri" pitchFamily="34" charset="0"/>
                <a:cs typeface="Calibri" pitchFamily="34" charset="0"/>
              </a:rPr>
              <a:t>identify </a:t>
            </a:r>
            <a:r>
              <a:rPr lang="en-US" sz="2000" dirty="0">
                <a:solidFill>
                  <a:schemeClr val="tx1"/>
                </a:solidFill>
                <a:latin typeface="Calibri" pitchFamily="34" charset="0"/>
                <a:cs typeface="Calibri" pitchFamily="34" charset="0"/>
              </a:rPr>
              <a:t>and point out these errors to Gijubhai. They learnt to sit in an organized manner just to listen to stories. This is focus and self control.</a:t>
            </a:r>
          </a:p>
          <a:p>
            <a:pPr lvl="0">
              <a:spcAft>
                <a:spcPts val="1000"/>
              </a:spcAft>
              <a:buClrTx/>
            </a:pPr>
            <a:r>
              <a:rPr lang="en-US" sz="2000" b="1" dirty="0">
                <a:solidFill>
                  <a:schemeClr val="tx1"/>
                </a:solidFill>
                <a:latin typeface="Calibri" pitchFamily="34" charset="0"/>
                <a:cs typeface="Calibri" pitchFamily="34" charset="0"/>
              </a:rPr>
              <a:t>They developed the skill of perspective taking</a:t>
            </a:r>
            <a:r>
              <a:rPr lang="en-US" sz="2000" dirty="0">
                <a:solidFill>
                  <a:schemeClr val="tx1"/>
                </a:solidFill>
                <a:latin typeface="Calibri" pitchFamily="34" charset="0"/>
                <a:cs typeface="Calibri" pitchFamily="34" charset="0"/>
              </a:rPr>
              <a:t>- by listening to the stories the students learnt to be happy, sad, angry along with the characters of the story, they learnt to be </a:t>
            </a:r>
            <a:r>
              <a:rPr lang="en-US" sz="2000" dirty="0" smtClean="0">
                <a:solidFill>
                  <a:schemeClr val="tx1"/>
                </a:solidFill>
                <a:latin typeface="Calibri" pitchFamily="34" charset="0"/>
                <a:cs typeface="Calibri" pitchFamily="34" charset="0"/>
              </a:rPr>
              <a:t>empathetic. </a:t>
            </a:r>
            <a:r>
              <a:rPr lang="en-US" sz="2000" dirty="0">
                <a:solidFill>
                  <a:schemeClr val="tx1"/>
                </a:solidFill>
                <a:latin typeface="Calibri" pitchFamily="34" charset="0"/>
                <a:cs typeface="Calibri" pitchFamily="34" charset="0"/>
              </a:rPr>
              <a:t>And that is perspective taking, when you put yourself in the shoes of another person and start to understand how it feels to be that person. </a:t>
            </a:r>
          </a:p>
          <a:p>
            <a:pPr>
              <a:spcAft>
                <a:spcPts val="1000"/>
              </a:spcAft>
              <a:buClrTx/>
            </a:pPr>
            <a:endParaRPr lang="en-US" sz="2000" dirty="0">
              <a:solidFill>
                <a:schemeClr val="tx1"/>
              </a:solidFill>
              <a:latin typeface="Calibri" pitchFamily="34" charset="0"/>
              <a:cs typeface="Calibri" pitchFamily="34" charset="0"/>
            </a:endParaRPr>
          </a:p>
        </p:txBody>
      </p:sp>
      <p:sp>
        <p:nvSpPr>
          <p:cNvPr id="10" name="Rectangle 9"/>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277896406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cstate="email"/>
          <a:stretch>
            <a:fillRect/>
          </a:stretch>
        </p:blipFill>
        <p:spPr>
          <a:xfrm>
            <a:off x="0" y="0"/>
            <a:ext cx="9144000" cy="6858000"/>
          </a:xfrm>
          <a:prstGeom prst="rect">
            <a:avLst/>
          </a:prstGeom>
        </p:spPr>
      </p:pic>
      <p:sp>
        <p:nvSpPr>
          <p:cNvPr id="5" name="Title 2"/>
          <p:cNvSpPr txBox="1">
            <a:spLocks/>
          </p:cNvSpPr>
          <p:nvPr/>
        </p:nvSpPr>
        <p:spPr>
          <a:xfrm>
            <a:off x="814893" y="1123128"/>
            <a:ext cx="7567110" cy="672852"/>
          </a:xfrm>
          <a:prstGeom prst="rect">
            <a:avLst/>
          </a:prstGeom>
          <a:solidFill>
            <a:schemeClr val="accent3">
              <a:lumMod val="50000"/>
            </a:schemeClr>
          </a:solidFill>
        </p:spPr>
        <p:txBody>
          <a:bodyPr vert="horz" lIns="91440" tIns="45720" rIns="91440" bIns="45720" rtlCol="0" anchor="b">
            <a:noAutofit/>
          </a:bodyPr>
          <a:lstStyle/>
          <a:p>
            <a:pPr lvl="0" algn="ctr" defTabSz="914400">
              <a:spcBef>
                <a:spcPct val="0"/>
              </a:spcBef>
            </a:pPr>
            <a:r>
              <a:rPr lang="en-US" sz="4000" b="1" dirty="0" smtClean="0">
                <a:solidFill>
                  <a:schemeClr val="bg1"/>
                </a:solidFill>
                <a:latin typeface="Calibri" pitchFamily="34" charset="0"/>
                <a:cs typeface="Calibri" pitchFamily="34" charset="0"/>
              </a:rPr>
              <a:t>Once upon a story…</a:t>
            </a:r>
            <a:endParaRPr kumimoji="0" lang="en-US" sz="4000" b="1" i="0" u="none" strike="noStrike" kern="1200" cap="none" spc="0" normalizeH="0" baseline="0" noProof="0" dirty="0">
              <a:ln>
                <a:noFill/>
              </a:ln>
              <a:solidFill>
                <a:schemeClr val="bg1"/>
              </a:solidFill>
              <a:effectLst/>
              <a:uLnTx/>
              <a:uFillTx/>
              <a:latin typeface="Calibri" pitchFamily="34" charset="0"/>
              <a:ea typeface="+mj-ea"/>
              <a:cs typeface="Calibri" pitchFamily="34" charset="0"/>
            </a:endParaRPr>
          </a:p>
        </p:txBody>
      </p:sp>
      <p:sp>
        <p:nvSpPr>
          <p:cNvPr id="6" name="Rectangle 5"/>
          <p:cNvSpPr/>
          <p:nvPr/>
        </p:nvSpPr>
        <p:spPr>
          <a:xfrm>
            <a:off x="814893" y="1741624"/>
            <a:ext cx="7567110" cy="368560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Content Placeholder 2"/>
          <p:cNvSpPr>
            <a:spLocks noGrp="1"/>
          </p:cNvSpPr>
          <p:nvPr>
            <p:ph idx="1"/>
          </p:nvPr>
        </p:nvSpPr>
        <p:spPr>
          <a:xfrm>
            <a:off x="1043492" y="1918253"/>
            <a:ext cx="7116534" cy="3508977"/>
          </a:xfrm>
        </p:spPr>
        <p:txBody>
          <a:bodyPr>
            <a:normAutofit fontScale="92500" lnSpcReduction="20000"/>
          </a:bodyPr>
          <a:lstStyle/>
          <a:p>
            <a:pPr lvl="0">
              <a:spcAft>
                <a:spcPts val="1000"/>
              </a:spcAft>
              <a:buClr>
                <a:schemeClr val="tx1"/>
              </a:buClr>
              <a:buSzPct val="60000"/>
            </a:pPr>
            <a:r>
              <a:rPr lang="en-US" b="1" dirty="0" smtClean="0">
                <a:solidFill>
                  <a:schemeClr val="tx1"/>
                </a:solidFill>
                <a:latin typeface="Calibri" pitchFamily="34" charset="0"/>
                <a:cs typeface="Calibri" pitchFamily="34" charset="0"/>
              </a:rPr>
              <a:t>Communication-</a:t>
            </a:r>
            <a:r>
              <a:rPr lang="en-US" dirty="0" smtClean="0">
                <a:solidFill>
                  <a:schemeClr val="tx1"/>
                </a:solidFill>
                <a:latin typeface="Calibri" pitchFamily="34" charset="0"/>
                <a:cs typeface="Calibri" pitchFamily="34" charset="0"/>
              </a:rPr>
              <a:t> because of the stories that Gijubhai told in his class, his class started to communicate with him, also communicate their needs, like and dislikes, thoughts and ideas to him. </a:t>
            </a:r>
          </a:p>
          <a:p>
            <a:pPr lvl="0">
              <a:spcAft>
                <a:spcPts val="1000"/>
              </a:spcAft>
              <a:buClr>
                <a:schemeClr val="tx1"/>
              </a:buClr>
              <a:buSzPct val="60000"/>
            </a:pPr>
            <a:r>
              <a:rPr lang="en-US" b="1" dirty="0" smtClean="0">
                <a:solidFill>
                  <a:schemeClr val="tx1"/>
                </a:solidFill>
                <a:latin typeface="Calibri" pitchFamily="34" charset="0"/>
                <a:cs typeface="Calibri" pitchFamily="34" charset="0"/>
              </a:rPr>
              <a:t>Cognitive flexibility-</a:t>
            </a:r>
            <a:r>
              <a:rPr lang="en-US" dirty="0" smtClean="0">
                <a:solidFill>
                  <a:schemeClr val="tx1"/>
                </a:solidFill>
                <a:latin typeface="Calibri" pitchFamily="34" charset="0"/>
                <a:cs typeface="Calibri" pitchFamily="34" charset="0"/>
              </a:rPr>
              <a:t> the ability to switch from one situation to another, from one emotion to another, the ability to believe that the story is leading in a particular direction and then the story teller gets in an element of surprise and you have to change your direction of thoughts and start on the other tangent, this is cognitive flexibility which Gijubhai nurtured in his students.</a:t>
            </a:r>
          </a:p>
        </p:txBody>
      </p:sp>
      <p:sp>
        <p:nvSpPr>
          <p:cNvPr id="7" name="Rectangle 6"/>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156885443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BACKGROUND.jpg"/>
          <p:cNvPicPr>
            <a:picLocks noChangeAspect="1"/>
          </p:cNvPicPr>
          <p:nvPr/>
        </p:nvPicPr>
        <p:blipFill>
          <a:blip r:embed="rId2" cstate="email"/>
          <a:stretch>
            <a:fillRect/>
          </a:stretch>
        </p:blipFill>
        <p:spPr>
          <a:xfrm>
            <a:off x="0" y="0"/>
            <a:ext cx="9144000" cy="6858000"/>
          </a:xfrm>
          <a:prstGeom prst="rect">
            <a:avLst/>
          </a:prstGeom>
        </p:spPr>
      </p:pic>
      <p:sp>
        <p:nvSpPr>
          <p:cNvPr id="7" name="Title 2"/>
          <p:cNvSpPr txBox="1">
            <a:spLocks/>
          </p:cNvSpPr>
          <p:nvPr/>
        </p:nvSpPr>
        <p:spPr>
          <a:xfrm>
            <a:off x="814893" y="1421298"/>
            <a:ext cx="7567110" cy="672852"/>
          </a:xfrm>
          <a:prstGeom prst="rect">
            <a:avLst/>
          </a:prstGeom>
          <a:solidFill>
            <a:schemeClr val="accent3">
              <a:lumMod val="50000"/>
            </a:schemeClr>
          </a:solidFill>
        </p:spPr>
        <p:txBody>
          <a:bodyPr vert="horz" lIns="91440" tIns="45720" rIns="91440" bIns="45720" rtlCol="0" anchor="b">
            <a:noAutofit/>
          </a:bodyPr>
          <a:lstStyle/>
          <a:p>
            <a:pPr lvl="0" algn="ctr" defTabSz="914400">
              <a:spcBef>
                <a:spcPct val="0"/>
              </a:spcBef>
            </a:pPr>
            <a:r>
              <a:rPr lang="en-US" sz="4000" b="1" dirty="0" smtClean="0">
                <a:solidFill>
                  <a:schemeClr val="bg1"/>
                </a:solidFill>
                <a:latin typeface="Calibri" pitchFamily="34" charset="0"/>
                <a:cs typeface="Calibri" pitchFamily="34" charset="0"/>
              </a:rPr>
              <a:t>Once upon a story…</a:t>
            </a:r>
            <a:endParaRPr kumimoji="0" lang="en-US" sz="4000" b="1" i="0" u="none" strike="noStrike" kern="1200" cap="none" spc="0" normalizeH="0" baseline="0" noProof="0" dirty="0">
              <a:ln>
                <a:noFill/>
              </a:ln>
              <a:solidFill>
                <a:schemeClr val="bg1"/>
              </a:solidFill>
              <a:effectLst/>
              <a:uLnTx/>
              <a:uFillTx/>
              <a:latin typeface="Calibri" pitchFamily="34" charset="0"/>
              <a:ea typeface="+mj-ea"/>
              <a:cs typeface="Calibri" pitchFamily="34" charset="0"/>
            </a:endParaRPr>
          </a:p>
        </p:txBody>
      </p:sp>
      <p:sp>
        <p:nvSpPr>
          <p:cNvPr id="8" name="Rectangle 7"/>
          <p:cNvSpPr/>
          <p:nvPr/>
        </p:nvSpPr>
        <p:spPr>
          <a:xfrm>
            <a:off x="814893" y="2039794"/>
            <a:ext cx="7567110" cy="335715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Content Placeholder 2"/>
          <p:cNvSpPr>
            <a:spLocks noGrp="1"/>
          </p:cNvSpPr>
          <p:nvPr>
            <p:ph idx="1"/>
          </p:nvPr>
        </p:nvSpPr>
        <p:spPr>
          <a:xfrm>
            <a:off x="1043492" y="2236300"/>
            <a:ext cx="7086717" cy="3508977"/>
          </a:xfrm>
        </p:spPr>
        <p:txBody>
          <a:bodyPr>
            <a:normAutofit/>
          </a:bodyPr>
          <a:lstStyle/>
          <a:p>
            <a:pPr lvl="0">
              <a:buClr>
                <a:schemeClr val="tx1"/>
              </a:buClr>
              <a:buSzPct val="60000"/>
            </a:pPr>
            <a:r>
              <a:rPr lang="en-US" b="1" dirty="0" smtClean="0">
                <a:solidFill>
                  <a:schemeClr val="tx1"/>
                </a:solidFill>
                <a:latin typeface="Calibri" pitchFamily="34" charset="0"/>
                <a:cs typeface="Calibri" pitchFamily="34" charset="0"/>
              </a:rPr>
              <a:t>Ability to defer gratification</a:t>
            </a:r>
            <a:r>
              <a:rPr lang="en-US" dirty="0" smtClean="0">
                <a:solidFill>
                  <a:schemeClr val="tx1"/>
                </a:solidFill>
                <a:latin typeface="Calibri" pitchFamily="34" charset="0"/>
                <a:cs typeface="Calibri" pitchFamily="34" charset="0"/>
              </a:rPr>
              <a:t>- this is the ability to be patient and wait for what you want.  Research has proven that those who are able to defer gratification are more successful in life. Well, students of Gijubhai’s class also deferred gratification when Gijubhai had to stop the story because time was up and asked the children to wait till the next day. </a:t>
            </a:r>
          </a:p>
          <a:p>
            <a:pPr>
              <a:buClr>
                <a:schemeClr val="tx1"/>
              </a:buClr>
              <a:buSzPct val="60000"/>
            </a:pPr>
            <a:endParaRPr lang="en-US" dirty="0" smtClean="0">
              <a:solidFill>
                <a:schemeClr val="tx1"/>
              </a:solidFill>
              <a:latin typeface="Calibri" pitchFamily="34" charset="0"/>
              <a:cs typeface="Calibri" pitchFamily="34" charset="0"/>
            </a:endParaRPr>
          </a:p>
          <a:p>
            <a:pPr>
              <a:buClr>
                <a:schemeClr val="tx1"/>
              </a:buClr>
              <a:buSzPct val="60000"/>
            </a:pPr>
            <a:endParaRPr lang="en-US" dirty="0">
              <a:solidFill>
                <a:schemeClr val="tx1"/>
              </a:solidFill>
              <a:latin typeface="Calibri" pitchFamily="34" charset="0"/>
              <a:cs typeface="Calibri" pitchFamily="34" charset="0"/>
            </a:endParaRPr>
          </a:p>
        </p:txBody>
      </p:sp>
      <p:sp>
        <p:nvSpPr>
          <p:cNvPr id="12" name="Rectangle 11"/>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370345415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BACKGROUND.jpg"/>
          <p:cNvPicPr>
            <a:picLocks noChangeAspect="1"/>
          </p:cNvPicPr>
          <p:nvPr/>
        </p:nvPicPr>
        <p:blipFill>
          <a:blip r:embed="rId2" cstate="email"/>
          <a:stretch>
            <a:fillRect/>
          </a:stretch>
        </p:blipFill>
        <p:spPr>
          <a:xfrm>
            <a:off x="0" y="0"/>
            <a:ext cx="9144000" cy="6858000"/>
          </a:xfrm>
          <a:prstGeom prst="rect">
            <a:avLst/>
          </a:prstGeom>
        </p:spPr>
      </p:pic>
      <p:sp>
        <p:nvSpPr>
          <p:cNvPr id="7" name="Title 2"/>
          <p:cNvSpPr txBox="1">
            <a:spLocks/>
          </p:cNvSpPr>
          <p:nvPr/>
        </p:nvSpPr>
        <p:spPr>
          <a:xfrm>
            <a:off x="814893" y="1292091"/>
            <a:ext cx="7567110" cy="672852"/>
          </a:xfrm>
          <a:prstGeom prst="rect">
            <a:avLst/>
          </a:prstGeom>
          <a:solidFill>
            <a:schemeClr val="accent3">
              <a:lumMod val="50000"/>
            </a:schemeClr>
          </a:solidFill>
        </p:spPr>
        <p:txBody>
          <a:bodyPr vert="horz" lIns="91440" tIns="45720" rIns="91440" bIns="45720" rtlCol="0" anchor="b">
            <a:noAutofit/>
          </a:bodyPr>
          <a:lstStyle/>
          <a:p>
            <a:pPr lvl="0" algn="ctr" defTabSz="914400">
              <a:spcBef>
                <a:spcPct val="0"/>
              </a:spcBef>
            </a:pPr>
            <a:r>
              <a:rPr lang="en-US" sz="4000" b="1" dirty="0" smtClean="0">
                <a:solidFill>
                  <a:schemeClr val="bg1"/>
                </a:solidFill>
                <a:latin typeface="Calibri" pitchFamily="34" charset="0"/>
                <a:cs typeface="Calibri" pitchFamily="34" charset="0"/>
              </a:rPr>
              <a:t>Once upon a story…</a:t>
            </a:r>
            <a:endParaRPr kumimoji="0" lang="en-US" sz="4000" b="1" i="0" u="none" strike="noStrike" kern="1200" cap="none" spc="0" normalizeH="0" baseline="0" noProof="0" dirty="0">
              <a:ln>
                <a:noFill/>
              </a:ln>
              <a:solidFill>
                <a:schemeClr val="bg1"/>
              </a:solidFill>
              <a:effectLst/>
              <a:uLnTx/>
              <a:uFillTx/>
              <a:latin typeface="Calibri" pitchFamily="34" charset="0"/>
              <a:ea typeface="+mj-ea"/>
              <a:cs typeface="Calibri" pitchFamily="34" charset="0"/>
            </a:endParaRPr>
          </a:p>
        </p:txBody>
      </p:sp>
      <p:sp>
        <p:nvSpPr>
          <p:cNvPr id="8" name="Rectangle 7"/>
          <p:cNvSpPr/>
          <p:nvPr/>
        </p:nvSpPr>
        <p:spPr>
          <a:xfrm>
            <a:off x="814893" y="1910586"/>
            <a:ext cx="7567110" cy="379283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Content Placeholder 2"/>
          <p:cNvSpPr>
            <a:spLocks noGrp="1"/>
          </p:cNvSpPr>
          <p:nvPr>
            <p:ph idx="1"/>
          </p:nvPr>
        </p:nvSpPr>
        <p:spPr>
          <a:xfrm>
            <a:off x="1043492" y="2194445"/>
            <a:ext cx="6977386" cy="3508977"/>
          </a:xfrm>
        </p:spPr>
        <p:txBody>
          <a:bodyPr>
            <a:normAutofit fontScale="92500" lnSpcReduction="20000"/>
          </a:bodyPr>
          <a:lstStyle/>
          <a:p>
            <a:pPr lvl="0">
              <a:spcAft>
                <a:spcPts val="1000"/>
              </a:spcAft>
              <a:buClrTx/>
              <a:buSzPct val="60000"/>
            </a:pPr>
            <a:r>
              <a:rPr lang="en-US" dirty="0" smtClean="0">
                <a:solidFill>
                  <a:schemeClr val="tx1"/>
                </a:solidFill>
                <a:latin typeface="Calibri" pitchFamily="34" charset="0"/>
                <a:cs typeface="Calibri" pitchFamily="34" charset="0"/>
              </a:rPr>
              <a:t>waiting for the next day to complete the story, the students ‘</a:t>
            </a:r>
            <a:r>
              <a:rPr lang="en-US" b="1" dirty="0" smtClean="0">
                <a:solidFill>
                  <a:schemeClr val="tx1"/>
                </a:solidFill>
                <a:latin typeface="Calibri" pitchFamily="34" charset="0"/>
                <a:cs typeface="Calibri" pitchFamily="34" charset="0"/>
              </a:rPr>
              <a:t>working memory</a:t>
            </a:r>
            <a:r>
              <a:rPr lang="en-US" dirty="0" smtClean="0">
                <a:solidFill>
                  <a:schemeClr val="tx1"/>
                </a:solidFill>
                <a:latin typeface="Calibri" pitchFamily="34" charset="0"/>
                <a:cs typeface="Calibri" pitchFamily="34" charset="0"/>
              </a:rPr>
              <a:t>’ and ‘</a:t>
            </a:r>
            <a:r>
              <a:rPr lang="en-US" b="1" dirty="0" smtClean="0">
                <a:solidFill>
                  <a:schemeClr val="tx1"/>
                </a:solidFill>
                <a:latin typeface="Calibri" pitchFamily="34" charset="0"/>
                <a:cs typeface="Calibri" pitchFamily="34" charset="0"/>
              </a:rPr>
              <a:t>inhibition’ </a:t>
            </a:r>
            <a:r>
              <a:rPr lang="en-US" dirty="0" smtClean="0">
                <a:solidFill>
                  <a:schemeClr val="tx1"/>
                </a:solidFill>
                <a:latin typeface="Calibri" pitchFamily="34" charset="0"/>
                <a:cs typeface="Calibri" pitchFamily="34" charset="0"/>
              </a:rPr>
              <a:t>both were nurtured. Students had to remember where the story stopped the previous day and remember the facts of the story. </a:t>
            </a:r>
          </a:p>
          <a:p>
            <a:pPr lvl="0">
              <a:spcAft>
                <a:spcPts val="1000"/>
              </a:spcAft>
              <a:buClrTx/>
              <a:buSzPct val="60000"/>
            </a:pPr>
            <a:r>
              <a:rPr lang="en-US" b="1" dirty="0" smtClean="0">
                <a:solidFill>
                  <a:schemeClr val="tx1"/>
                </a:solidFill>
                <a:latin typeface="Calibri" pitchFamily="34" charset="0"/>
                <a:cs typeface="Calibri" pitchFamily="34" charset="0"/>
              </a:rPr>
              <a:t>Estimation of time </a:t>
            </a:r>
            <a:r>
              <a:rPr lang="en-US" dirty="0" smtClean="0">
                <a:solidFill>
                  <a:schemeClr val="tx1"/>
                </a:solidFill>
                <a:latin typeface="Calibri" pitchFamily="34" charset="0"/>
                <a:cs typeface="Calibri" pitchFamily="34" charset="0"/>
              </a:rPr>
              <a:t>also is something that is developed during story telling, if the teacher makes the children conscious of the time left for a particular session, this can be done with visual cues like using a sand timer or by a warning bell that they hear which tells them that in the next 10 minutes the story time will be over. </a:t>
            </a:r>
          </a:p>
          <a:p>
            <a:pPr>
              <a:spcAft>
                <a:spcPts val="1000"/>
              </a:spcAft>
              <a:buClrTx/>
              <a:buSzPct val="60000"/>
            </a:pPr>
            <a:endParaRPr lang="en-US" dirty="0">
              <a:solidFill>
                <a:schemeClr val="tx1"/>
              </a:solidFill>
              <a:latin typeface="Calibri" pitchFamily="34" charset="0"/>
              <a:cs typeface="Calibri" pitchFamily="34" charset="0"/>
            </a:endParaRPr>
          </a:p>
        </p:txBody>
      </p:sp>
      <p:sp>
        <p:nvSpPr>
          <p:cNvPr id="11" name="Rectangle 10"/>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latin typeface="Calibri" pitchFamily="34" charset="0"/>
                <a:cs typeface="Calibri" pitchFamily="34" charset="0"/>
              </a:rPr>
              <a:t>copyright@swatipopatvats</a:t>
            </a:r>
            <a:endParaRPr lang="en-IN" sz="1300" b="1" dirty="0">
              <a:latin typeface="Calibri" pitchFamily="34" charset="0"/>
              <a:cs typeface="Calibri" pitchFamily="34" charset="0"/>
            </a:endParaRPr>
          </a:p>
        </p:txBody>
      </p:sp>
    </p:spTree>
    <p:extLst>
      <p:ext uri="{BB962C8B-B14F-4D97-AF65-F5344CB8AC3E}">
        <p14:creationId xmlns="" xmlns:p14="http://schemas.microsoft.com/office/powerpoint/2010/main" val="401472803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ACKGROUND.jpg"/>
          <p:cNvPicPr>
            <a:picLocks noChangeAspect="1"/>
          </p:cNvPicPr>
          <p:nvPr/>
        </p:nvPicPr>
        <p:blipFill>
          <a:blip r:embed="rId2" cstate="email"/>
          <a:stretch>
            <a:fillRect/>
          </a:stretch>
        </p:blipFill>
        <p:spPr>
          <a:xfrm>
            <a:off x="0" y="0"/>
            <a:ext cx="9144000" cy="6858000"/>
          </a:xfrm>
          <a:prstGeom prst="rect">
            <a:avLst/>
          </a:prstGeom>
        </p:spPr>
      </p:pic>
      <p:sp>
        <p:nvSpPr>
          <p:cNvPr id="5" name="Title 4"/>
          <p:cNvSpPr>
            <a:spLocks noGrp="1"/>
          </p:cNvSpPr>
          <p:nvPr>
            <p:ph type="title"/>
          </p:nvPr>
        </p:nvSpPr>
        <p:spPr>
          <a:xfrm>
            <a:off x="211684" y="105827"/>
            <a:ext cx="8573209" cy="1496703"/>
          </a:xfrm>
        </p:spPr>
        <p:txBody>
          <a:bodyPr>
            <a:normAutofit/>
          </a:bodyPr>
          <a:lstStyle/>
          <a:p>
            <a:r>
              <a:rPr lang="en-US" sz="3600" b="1" dirty="0" smtClean="0"/>
              <a:t>Now available on Amazon and at Crosswords bookstore. </a:t>
            </a:r>
            <a:endParaRPr lang="en-US" sz="4000" b="1" dirty="0"/>
          </a:p>
        </p:txBody>
      </p:sp>
      <p:pic>
        <p:nvPicPr>
          <p:cNvPr id="7" name="Picture 6" descr="IMAGE 11.jpg"/>
          <p:cNvPicPr>
            <a:picLocks noChangeAspect="1"/>
          </p:cNvPicPr>
          <p:nvPr/>
        </p:nvPicPr>
        <p:blipFill>
          <a:blip r:embed="rId3" cstate="email"/>
          <a:stretch>
            <a:fillRect/>
          </a:stretch>
        </p:blipFill>
        <p:spPr>
          <a:xfrm>
            <a:off x="422109" y="1469666"/>
            <a:ext cx="8362784" cy="5011739"/>
          </a:xfrm>
          <a:prstGeom prst="rect">
            <a:avLst/>
          </a:prstGeom>
        </p:spPr>
      </p:pic>
      <p:sp>
        <p:nvSpPr>
          <p:cNvPr id="9" name="Rectangle 8"/>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t>copyright@swatipopatvats</a:t>
            </a:r>
            <a:endParaRPr lang="en-IN" sz="1300" b="1" dirty="0"/>
          </a:p>
        </p:txBody>
      </p:sp>
    </p:spTree>
    <p:extLst>
      <p:ext uri="{BB962C8B-B14F-4D97-AF65-F5344CB8AC3E}">
        <p14:creationId xmlns="" xmlns:p14="http://schemas.microsoft.com/office/powerpoint/2010/main" val="420128665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3" name="Picture 2"/>
          <p:cNvPicPr>
            <a:picLocks noChangeAspect="1"/>
          </p:cNvPicPr>
          <p:nvPr/>
        </p:nvPicPr>
        <p:blipFill>
          <a:blip r:embed="rId3"/>
          <a:stretch>
            <a:fillRect/>
          </a:stretch>
        </p:blipFill>
        <p:spPr>
          <a:xfrm>
            <a:off x="506896" y="419100"/>
            <a:ext cx="8189843" cy="6007100"/>
          </a:xfrm>
          <a:prstGeom prst="rect">
            <a:avLst/>
          </a:prstGeom>
        </p:spPr>
      </p:pic>
      <p:sp>
        <p:nvSpPr>
          <p:cNvPr id="5" name="Rectangle 4"/>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t>copyright@swatipopatvats</a:t>
            </a:r>
            <a:endParaRPr lang="en-IN" sz="1300" b="1" dirty="0"/>
          </a:p>
        </p:txBody>
      </p:sp>
    </p:spTree>
    <p:extLst>
      <p:ext uri="{BB962C8B-B14F-4D97-AF65-F5344CB8AC3E}">
        <p14:creationId xmlns="" xmlns:p14="http://schemas.microsoft.com/office/powerpoint/2010/main" val="405401612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4" name="Picture 3" descr="Tiger slide.jpg"/>
          <p:cNvPicPr>
            <a:picLocks noChangeAspect="1"/>
          </p:cNvPicPr>
          <p:nvPr/>
        </p:nvPicPr>
        <p:blipFill>
          <a:blip r:embed="rId3" cstate="email"/>
          <a:stretch>
            <a:fillRect/>
          </a:stretch>
        </p:blipFill>
        <p:spPr>
          <a:xfrm>
            <a:off x="347869" y="319315"/>
            <a:ext cx="8468139" cy="6180875"/>
          </a:xfrm>
          <a:prstGeom prst="rect">
            <a:avLst/>
          </a:prstGeom>
        </p:spPr>
      </p:pic>
      <p:sp>
        <p:nvSpPr>
          <p:cNvPr id="5" name="Rectangle 4"/>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t>copyright@swatipopatvats</a:t>
            </a:r>
            <a:endParaRPr lang="en-IN" sz="1300" b="1" dirty="0"/>
          </a:p>
        </p:txBody>
      </p:sp>
    </p:spTree>
    <p:extLst>
      <p:ext uri="{BB962C8B-B14F-4D97-AF65-F5344CB8AC3E}">
        <p14:creationId xmlns="" xmlns:p14="http://schemas.microsoft.com/office/powerpoint/2010/main" val="153535506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descr="Bee slide.jpg"/>
          <p:cNvPicPr>
            <a:picLocks noChangeAspect="1"/>
          </p:cNvPicPr>
          <p:nvPr/>
        </p:nvPicPr>
        <p:blipFill>
          <a:blip r:embed="rId3" cstate="email"/>
          <a:stretch>
            <a:fillRect/>
          </a:stretch>
        </p:blipFill>
        <p:spPr>
          <a:xfrm>
            <a:off x="407503" y="330475"/>
            <a:ext cx="8358809" cy="6219412"/>
          </a:xfrm>
          <a:prstGeom prst="rect">
            <a:avLst/>
          </a:prstGeom>
        </p:spPr>
      </p:pic>
      <p:sp>
        <p:nvSpPr>
          <p:cNvPr id="5" name="Rectangle 4"/>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t>copyright@swatipopatvats</a:t>
            </a:r>
            <a:endParaRPr lang="en-IN" sz="1300" b="1" dirty="0"/>
          </a:p>
        </p:txBody>
      </p:sp>
    </p:spTree>
    <p:extLst>
      <p:ext uri="{BB962C8B-B14F-4D97-AF65-F5344CB8AC3E}">
        <p14:creationId xmlns="" xmlns:p14="http://schemas.microsoft.com/office/powerpoint/2010/main" val="283610096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2" name="Picture 1" descr="Sparrow slide.jpg"/>
          <p:cNvPicPr>
            <a:picLocks noChangeAspect="1"/>
          </p:cNvPicPr>
          <p:nvPr/>
        </p:nvPicPr>
        <p:blipFill>
          <a:blip r:embed="rId3" cstate="email"/>
          <a:stretch>
            <a:fillRect/>
          </a:stretch>
        </p:blipFill>
        <p:spPr>
          <a:xfrm>
            <a:off x="437321" y="407503"/>
            <a:ext cx="8249480" cy="6082749"/>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t>copyright@swatipopatvats</a:t>
            </a:r>
            <a:endParaRPr lang="en-IN" sz="1300" b="1" dirty="0"/>
          </a:p>
        </p:txBody>
      </p:sp>
    </p:spTree>
    <p:extLst>
      <p:ext uri="{BB962C8B-B14F-4D97-AF65-F5344CB8AC3E}">
        <p14:creationId xmlns="" xmlns:p14="http://schemas.microsoft.com/office/powerpoint/2010/main" val="329305158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1235" name="Picture 1234" descr="front - back.jpg"/>
          <p:cNvPicPr>
            <a:picLocks noChangeAspect="1"/>
          </p:cNvPicPr>
          <p:nvPr/>
        </p:nvPicPr>
        <p:blipFill>
          <a:blip r:embed="rId3" cstate="email"/>
          <a:stretch>
            <a:fillRect/>
          </a:stretch>
        </p:blipFill>
        <p:spPr>
          <a:xfrm>
            <a:off x="397566" y="365263"/>
            <a:ext cx="8179904" cy="6134928"/>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t>copyright@swatipopatvats</a:t>
            </a:r>
            <a:endParaRPr lang="en-IN" sz="1300" b="1" dirty="0"/>
          </a:p>
        </p:txBody>
      </p:sp>
    </p:spTree>
    <p:extLst>
      <p:ext uri="{BB962C8B-B14F-4D97-AF65-F5344CB8AC3E}">
        <p14:creationId xmlns="" xmlns:p14="http://schemas.microsoft.com/office/powerpoint/2010/main" val="11629128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 name="Picture 123"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123" name="Picture 122" descr="CODING BOOK COVER PAGE.jpg"/>
          <p:cNvPicPr>
            <a:picLocks noChangeAspect="1"/>
          </p:cNvPicPr>
          <p:nvPr/>
        </p:nvPicPr>
        <p:blipFill>
          <a:blip r:embed="rId3" cstate="email"/>
          <a:stretch>
            <a:fillRect/>
          </a:stretch>
        </p:blipFill>
        <p:spPr>
          <a:xfrm>
            <a:off x="467139" y="377687"/>
            <a:ext cx="8229601" cy="6132444"/>
          </a:xfrm>
          <a:prstGeom prst="rect">
            <a:avLst/>
          </a:prstGeom>
        </p:spPr>
      </p:pic>
      <p:sp>
        <p:nvSpPr>
          <p:cNvPr id="125" name="Rectangle 124"/>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t>copyright@swatipopatvats</a:t>
            </a:r>
            <a:endParaRPr lang="en-IN" sz="1300" b="1" dirty="0"/>
          </a:p>
        </p:txBody>
      </p:sp>
    </p:spTree>
    <p:extLst>
      <p:ext uri="{BB962C8B-B14F-4D97-AF65-F5344CB8AC3E}">
        <p14:creationId xmlns="" xmlns:p14="http://schemas.microsoft.com/office/powerpoint/2010/main" val="181454772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Picture 100"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102" name="Picture 101" descr="CODING BOOK 1.jpg"/>
          <p:cNvPicPr>
            <a:picLocks noChangeAspect="1"/>
          </p:cNvPicPr>
          <p:nvPr/>
        </p:nvPicPr>
        <p:blipFill>
          <a:blip r:embed="rId3" cstate="email"/>
          <a:stretch>
            <a:fillRect/>
          </a:stretch>
        </p:blipFill>
        <p:spPr>
          <a:xfrm>
            <a:off x="437322" y="467139"/>
            <a:ext cx="8289235" cy="5983357"/>
          </a:xfrm>
          <a:prstGeom prst="rect">
            <a:avLst/>
          </a:prstGeom>
        </p:spPr>
      </p:pic>
      <p:sp>
        <p:nvSpPr>
          <p:cNvPr id="103" name="Rectangle 102"/>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t>copyright@swatipopatvats</a:t>
            </a:r>
            <a:endParaRPr lang="en-IN" sz="1300" b="1" dirty="0"/>
          </a:p>
        </p:txBody>
      </p:sp>
    </p:spTree>
    <p:extLst>
      <p:ext uri="{BB962C8B-B14F-4D97-AF65-F5344CB8AC3E}">
        <p14:creationId xmlns="" xmlns:p14="http://schemas.microsoft.com/office/powerpoint/2010/main" val="10512212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ftr" sz="quarter" idx="4294967295"/>
          </p:nvPr>
        </p:nvSpPr>
        <p:spPr>
          <a:xfrm>
            <a:off x="125935" y="6570325"/>
            <a:ext cx="81576" cy="4719615"/>
          </a:xfrm>
          <a:prstGeom prst="rect">
            <a:avLst/>
          </a:prstGeom>
        </p:spPr>
        <p:txBody>
          <a:bodyPr vert="horz" wrap="square" lIns="0" tIns="9768" rIns="0" bIns="0" rtlCol="0">
            <a:spAutoFit/>
          </a:bodyPr>
          <a:lstStyle/>
          <a:p>
            <a:pPr marL="7235">
              <a:spcBef>
                <a:spcPts val="77"/>
              </a:spcBef>
            </a:pPr>
            <a:r>
              <a:rPr spc="-3" dirty="0"/>
              <a:t>1</a:t>
            </a:r>
            <a:r>
              <a:rPr spc="6" dirty="0"/>
              <a:t>10100101</a:t>
            </a:r>
          </a:p>
          <a:p>
            <a:pPr marL="7235">
              <a:spcBef>
                <a:spcPts val="6"/>
              </a:spcBef>
            </a:pPr>
            <a:r>
              <a:rPr spc="6" dirty="0"/>
              <a:t>0011001</a:t>
            </a:r>
          </a:p>
        </p:txBody>
      </p:sp>
      <p:pic>
        <p:nvPicPr>
          <p:cNvPr id="10" name="Picture 9"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11" name="Picture 10" descr="CODING BOOK 2.jpg"/>
          <p:cNvPicPr>
            <a:picLocks noChangeAspect="1"/>
          </p:cNvPicPr>
          <p:nvPr/>
        </p:nvPicPr>
        <p:blipFill>
          <a:blip r:embed="rId3" cstate="email"/>
          <a:stretch>
            <a:fillRect/>
          </a:stretch>
        </p:blipFill>
        <p:spPr>
          <a:xfrm>
            <a:off x="457200" y="417443"/>
            <a:ext cx="8309113" cy="6042992"/>
          </a:xfrm>
          <a:prstGeom prst="rect">
            <a:avLst/>
          </a:prstGeom>
        </p:spPr>
      </p:pic>
      <p:sp>
        <p:nvSpPr>
          <p:cNvPr id="12" name="Rectangle 11"/>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t>copyright@swatipopatvats</a:t>
            </a:r>
            <a:endParaRPr lang="en-IN" sz="1300" b="1" dirty="0"/>
          </a:p>
        </p:txBody>
      </p:sp>
    </p:spTree>
    <p:extLst>
      <p:ext uri="{BB962C8B-B14F-4D97-AF65-F5344CB8AC3E}">
        <p14:creationId xmlns="" xmlns:p14="http://schemas.microsoft.com/office/powerpoint/2010/main" val="81406063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jpg"/>
          <p:cNvPicPr>
            <a:picLocks noChangeAspect="1"/>
          </p:cNvPicPr>
          <p:nvPr/>
        </p:nvPicPr>
        <p:blipFill>
          <a:blip r:embed="rId2" cstate="email"/>
          <a:stretch>
            <a:fillRect/>
          </a:stretch>
        </p:blipFill>
        <p:spPr>
          <a:xfrm>
            <a:off x="0" y="0"/>
            <a:ext cx="9144000" cy="6858000"/>
          </a:xfrm>
          <a:prstGeom prst="rect">
            <a:avLst/>
          </a:prstGeom>
        </p:spPr>
      </p:pic>
      <p:pic>
        <p:nvPicPr>
          <p:cNvPr id="4" name="Picture 3"/>
          <p:cNvPicPr>
            <a:picLocks noChangeAspect="1"/>
          </p:cNvPicPr>
          <p:nvPr/>
        </p:nvPicPr>
        <p:blipFill>
          <a:blip r:embed="rId3" cstate="email"/>
          <a:stretch>
            <a:fillRect/>
          </a:stretch>
        </p:blipFill>
        <p:spPr>
          <a:xfrm>
            <a:off x="447260" y="404647"/>
            <a:ext cx="8219661" cy="6006091"/>
          </a:xfrm>
          <a:prstGeom prst="rect">
            <a:avLst/>
          </a:prstGeom>
        </p:spPr>
      </p:pic>
      <p:sp>
        <p:nvSpPr>
          <p:cNvPr id="5" name="Rectangle 4"/>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t>copyright@swatipopatvats</a:t>
            </a:r>
            <a:endParaRPr lang="en-IN" sz="1300" b="1" dirty="0"/>
          </a:p>
        </p:txBody>
      </p:sp>
    </p:spTree>
    <p:extLst>
      <p:ext uri="{BB962C8B-B14F-4D97-AF65-F5344CB8AC3E}">
        <p14:creationId xmlns="" xmlns:p14="http://schemas.microsoft.com/office/powerpoint/2010/main" val="43979975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9.jpg"/>
          <p:cNvPicPr>
            <a:picLocks noChangeAspect="1"/>
          </p:cNvPicPr>
          <p:nvPr/>
        </p:nvPicPr>
        <p:blipFill>
          <a:blip r:embed="rId2" cstate="email"/>
          <a:stretch>
            <a:fillRect/>
          </a:stretch>
        </p:blipFill>
        <p:spPr>
          <a:xfrm>
            <a:off x="0" y="0"/>
            <a:ext cx="9144000" cy="6858000"/>
          </a:xfrm>
          <a:prstGeom prst="rect">
            <a:avLst/>
          </a:prstGeom>
        </p:spPr>
      </p:pic>
      <p:sp>
        <p:nvSpPr>
          <p:cNvPr id="4" name="Rectangle 3"/>
          <p:cNvSpPr/>
          <p:nvPr/>
        </p:nvSpPr>
        <p:spPr>
          <a:xfrm>
            <a:off x="7104787" y="6565612"/>
            <a:ext cx="2039213" cy="292388"/>
          </a:xfrm>
          <a:prstGeom prst="rect">
            <a:avLst/>
          </a:prstGeom>
          <a:solidFill>
            <a:schemeClr val="bg1">
              <a:alpha val="50000"/>
            </a:schemeClr>
          </a:solidFill>
        </p:spPr>
        <p:txBody>
          <a:bodyPr wrap="none">
            <a:spAutoFit/>
          </a:bodyPr>
          <a:lstStyle/>
          <a:p>
            <a:r>
              <a:rPr lang="en-IN" sz="1300" b="1" dirty="0" err="1" smtClean="0"/>
              <a:t>copyright@swatipopatvats</a:t>
            </a:r>
            <a:endParaRPr lang="en-IN" sz="1300" b="1" dirty="0"/>
          </a:p>
        </p:txBody>
      </p:sp>
    </p:spTree>
    <p:extLst>
      <p:ext uri="{BB962C8B-B14F-4D97-AF65-F5344CB8AC3E}">
        <p14:creationId xmlns="" xmlns:p14="http://schemas.microsoft.com/office/powerpoint/2010/main" val="1738902123"/>
      </p:ext>
    </p:extLst>
  </p:cSld>
  <p:clrMapOvr>
    <a:masterClrMapping/>
  </p:clrMapOvr>
  <p:timing>
    <p:tnLst>
      <p:par>
        <p:cTn id="1" dur="indefinite" restart="never" nodeType="tmRoot"/>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4.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1_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6.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397</TotalTime>
  <Words>1526</Words>
  <Application>Microsoft Macintosh PowerPoint</Application>
  <PresentationFormat>On-screen Show (4:3)</PresentationFormat>
  <Paragraphs>268</Paragraphs>
  <Slides>94</Slides>
  <Notes>3</Notes>
  <HiddenSlides>0</HiddenSlides>
  <MMClips>0</MMClips>
  <ScaleCrop>false</ScaleCrop>
  <HeadingPairs>
    <vt:vector size="4" baseType="variant">
      <vt:variant>
        <vt:lpstr>Theme</vt:lpstr>
      </vt:variant>
      <vt:variant>
        <vt:i4>6</vt:i4>
      </vt:variant>
      <vt:variant>
        <vt:lpstr>Slide Titles</vt:lpstr>
      </vt:variant>
      <vt:variant>
        <vt:i4>94</vt:i4>
      </vt:variant>
    </vt:vector>
  </HeadingPairs>
  <TitlesOfParts>
    <vt:vector size="100" baseType="lpstr">
      <vt:lpstr>Office Theme</vt:lpstr>
      <vt:lpstr>Black</vt:lpstr>
      <vt:lpstr>Adjacency</vt:lpstr>
      <vt:lpstr>Austin</vt:lpstr>
      <vt:lpstr>1_Adjacency</vt:lpstr>
      <vt:lpstr>Civic</vt:lpstr>
      <vt:lpstr>ECCE Management. Instructional Design and Pedagogy</vt:lpstr>
      <vt:lpstr>Slide 2</vt:lpstr>
      <vt:lpstr>Slide 3</vt:lpstr>
      <vt:lpstr>Slide 4</vt:lpstr>
      <vt:lpstr>Slide 5</vt:lpstr>
      <vt:lpstr>Slide 6</vt:lpstr>
      <vt:lpstr>Slide 7</vt:lpstr>
      <vt:lpstr>Slide 8</vt:lpstr>
      <vt:lpstr>IF WE TEACH THROUGH ‘PLAY’, DO WE TEACH LESS?</vt:lpstr>
      <vt:lpstr>Slide 10</vt:lpstr>
      <vt:lpstr>Slide 11</vt:lpstr>
      <vt:lpstr>Slide 12</vt:lpstr>
      <vt:lpstr>Short term-left Long term- right </vt:lpstr>
      <vt:lpstr>A RIGHT BRAIN LEARNER STUCK IN A LEFT BRAIN CURRICULUM </vt:lpstr>
      <vt:lpstr>     How can teachers make this transfer more efficient? </vt:lpstr>
      <vt:lpstr>Left and Right brain </vt:lpstr>
      <vt:lpstr>Slide 17</vt:lpstr>
      <vt:lpstr>Slide 18</vt:lpstr>
      <vt:lpstr>Slide 19</vt:lpstr>
      <vt:lpstr>Slide 20</vt:lpstr>
      <vt:lpstr>Slide 21</vt:lpstr>
      <vt:lpstr>Slide 22</vt:lpstr>
      <vt:lpstr>Slide 23</vt:lpstr>
      <vt:lpstr>Learning requires senses</vt:lpstr>
      <vt:lpstr>Slide 25</vt:lpstr>
      <vt:lpstr>Slide 26</vt:lpstr>
      <vt:lpstr>Slide 27</vt:lpstr>
      <vt:lpstr>Art for creating not competing!</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Are we teaching contradictory concepts?</vt:lpstr>
      <vt:lpstr>Slide 44</vt:lpstr>
      <vt:lpstr>Slide 45</vt:lpstr>
      <vt:lpstr>Slide 46</vt:lpstr>
      <vt:lpstr>Slide 47</vt:lpstr>
      <vt:lpstr>Slide 48</vt:lpstr>
      <vt:lpstr>Slide 49</vt:lpstr>
      <vt:lpstr>Slide 50</vt:lpstr>
      <vt:lpstr>Slide 51</vt:lpstr>
      <vt:lpstr>AND SCIENCE SAYS THE SAME-</vt:lpstr>
      <vt:lpstr>Slide 53</vt:lpstr>
      <vt:lpstr>Slide 54</vt:lpstr>
      <vt:lpstr>Slide 55</vt:lpstr>
      <vt:lpstr>Slide 56</vt:lpstr>
      <vt:lpstr>Left-right brain learning </vt:lpstr>
      <vt:lpstr>Slide 58</vt:lpstr>
      <vt:lpstr>Slide 59</vt:lpstr>
      <vt:lpstr>Slide 60</vt:lpstr>
      <vt:lpstr>Slide 61</vt:lpstr>
      <vt:lpstr>Slide 62</vt:lpstr>
      <vt:lpstr>Slide 63</vt:lpstr>
      <vt:lpstr>Slide 64</vt:lpstr>
      <vt:lpstr>Slide 65</vt:lpstr>
      <vt:lpstr>Slide 66</vt:lpstr>
      <vt:lpstr>Teaching through stories…</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Now available on Amazon and at Crosswords bookstore. </vt:lpstr>
      <vt:lpstr>Slide 85</vt:lpstr>
      <vt:lpstr>Slide 86</vt:lpstr>
      <vt:lpstr>Slide 87</vt:lpstr>
      <vt:lpstr>Slide 88</vt:lpstr>
      <vt:lpstr>Slide 89</vt:lpstr>
      <vt:lpstr>Slide 90</vt:lpstr>
      <vt:lpstr>Slide 91</vt:lpstr>
      <vt:lpstr>Slide 92</vt:lpstr>
      <vt:lpstr>Slide 93</vt:lpstr>
      <vt:lpstr>Slide 94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Swati</dc:creator>
  <cp:lastModifiedBy>User</cp:lastModifiedBy>
  <cp:revision>55</cp:revision>
  <dcterms:created xsi:type="dcterms:W3CDTF">2020-12-09T16:28:47Z</dcterms:created>
  <dcterms:modified xsi:type="dcterms:W3CDTF">2021-01-11T10:23:46Z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5008515</vt:lpwstr>
  </property>
  <property fmtid="{D5CDD505-2E9C-101B-9397-08002B2CF9AE}" pid="3" name="NXPowerLiteSettings">
    <vt:lpwstr>C7000400038000</vt:lpwstr>
  </property>
  <property fmtid="{D5CDD505-2E9C-101B-9397-08002B2CF9AE}" pid="4" name="NXPowerLiteVersion">
    <vt:lpwstr>S9.0.3</vt:lpwstr>
  </property>
  <property fmtid="{D5CDD505-2E9C-101B-9397-08002B2CF9AE}" pid="5" name="_MarkAsFinal">
    <vt:bool>true</vt:bool>
  </property>
</Properties>
</file>