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1430000" cy="7188200"/>
  <p:notesSz cx="11430000" cy="7188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4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5866" y="2084609"/>
            <a:ext cx="5937884" cy="57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367532"/>
            <a:ext cx="8001000" cy="15033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383093"/>
            <a:ext cx="4972050" cy="3968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383093"/>
            <a:ext cx="4972050" cy="3968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866" y="455834"/>
            <a:ext cx="8343900" cy="1134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421" y="1231550"/>
            <a:ext cx="5356860" cy="2043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chemeClr val="tx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592508"/>
            <a:ext cx="3657600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592508"/>
            <a:ext cx="2628900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5592508"/>
            <a:ext cx="2628900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14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ts val="5330"/>
              </a:lnSpc>
              <a:spcBef>
                <a:spcPts val="135"/>
              </a:spcBef>
            </a:pPr>
            <a:r>
              <a:rPr spc="-254" dirty="0"/>
              <a:t>Exploring</a:t>
            </a:r>
            <a:r>
              <a:rPr spc="-280" dirty="0"/>
              <a:t> </a:t>
            </a:r>
            <a:r>
              <a:rPr spc="-275" dirty="0"/>
              <a:t>Vygotsky's </a:t>
            </a:r>
            <a:r>
              <a:rPr spc="-200" dirty="0"/>
              <a:t>Theories</a:t>
            </a:r>
            <a:r>
              <a:rPr spc="-245" dirty="0"/>
              <a:t> </a:t>
            </a:r>
            <a:r>
              <a:rPr spc="-310" dirty="0"/>
              <a:t>and</a:t>
            </a:r>
            <a:r>
              <a:rPr spc="-290" dirty="0"/>
              <a:t> </a:t>
            </a:r>
            <a:r>
              <a:rPr spc="-385" dirty="0"/>
              <a:t>NCF</a:t>
            </a:r>
            <a:r>
              <a:rPr spc="-275" dirty="0"/>
              <a:t> </a:t>
            </a:r>
            <a:r>
              <a:rPr spc="155" dirty="0"/>
              <a:t>2022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of</a:t>
            </a:r>
            <a:r>
              <a:rPr spc="-280" dirty="0"/>
              <a:t> </a:t>
            </a:r>
            <a:r>
              <a:rPr spc="-340" dirty="0"/>
              <a:t>India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0421" y="3538448"/>
            <a:ext cx="5593715" cy="673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1800"/>
              </a:lnSpc>
              <a:spcBef>
                <a:spcPts val="90"/>
              </a:spcBef>
            </a:pP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Join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us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on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</a:t>
            </a:r>
            <a:r>
              <a:rPr sz="1400" spc="-7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journey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through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intricacies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of</a:t>
            </a:r>
            <a:r>
              <a:rPr sz="1400" spc="9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theories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their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connection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National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Curriculum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Framework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of</a:t>
            </a:r>
            <a:r>
              <a:rPr sz="1400" spc="1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India.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2909" y="4398327"/>
            <a:ext cx="145605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30" dirty="0">
                <a:solidFill>
                  <a:srgbClr val="262525"/>
                </a:solidFill>
                <a:latin typeface="Source Sans Pro"/>
                <a:cs typeface="Source Sans Pro"/>
              </a:rPr>
              <a:t>by</a:t>
            </a:r>
            <a:r>
              <a:rPr sz="1800" b="1" spc="-7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800" b="1" spc="-25" dirty="0">
                <a:solidFill>
                  <a:srgbClr val="262525"/>
                </a:solidFill>
                <a:latin typeface="Source Sans Pro"/>
                <a:cs typeface="Source Sans Pro"/>
              </a:rPr>
              <a:t>swati</a:t>
            </a:r>
            <a:r>
              <a:rPr sz="1800" b="1" spc="-8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800" b="1" spc="-45" dirty="0">
                <a:solidFill>
                  <a:srgbClr val="262525"/>
                </a:solidFill>
                <a:latin typeface="Source Sans Pro"/>
                <a:cs typeface="Source Sans Pro"/>
              </a:rPr>
              <a:t>Popat</a:t>
            </a:r>
            <a:endParaRPr sz="1800">
              <a:latin typeface="Source Sans Pro"/>
              <a:cs typeface="Source Sans Pr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6175" y="4379976"/>
            <a:ext cx="365760" cy="375285"/>
            <a:chOff x="646175" y="4379976"/>
            <a:chExt cx="365760" cy="375285"/>
          </a:xfrm>
        </p:grpSpPr>
        <p:sp>
          <p:nvSpPr>
            <p:cNvPr id="8" name="object 8"/>
            <p:cNvSpPr/>
            <p:nvPr/>
          </p:nvSpPr>
          <p:spPr>
            <a:xfrm>
              <a:off x="658367" y="4392168"/>
              <a:ext cx="341630" cy="350520"/>
            </a:xfrm>
            <a:custGeom>
              <a:avLst/>
              <a:gdLst/>
              <a:ahLst/>
              <a:cxnLst/>
              <a:rect l="l" t="t" r="r" b="b"/>
              <a:pathLst>
                <a:path w="341630" h="350520">
                  <a:moveTo>
                    <a:pt x="341375" y="350519"/>
                  </a:moveTo>
                  <a:lnTo>
                    <a:pt x="0" y="350519"/>
                  </a:lnTo>
                  <a:lnTo>
                    <a:pt x="0" y="0"/>
                  </a:lnTo>
                  <a:lnTo>
                    <a:pt x="341375" y="0"/>
                  </a:lnTo>
                  <a:lnTo>
                    <a:pt x="341375" y="27431"/>
                  </a:lnTo>
                  <a:lnTo>
                    <a:pt x="170306" y="27431"/>
                  </a:lnTo>
                  <a:lnTo>
                    <a:pt x="157171" y="28066"/>
                  </a:lnTo>
                  <a:lnTo>
                    <a:pt x="119276" y="37582"/>
                  </a:lnTo>
                  <a:lnTo>
                    <a:pt x="85751" y="57648"/>
                  </a:lnTo>
                  <a:lnTo>
                    <a:pt x="59409" y="86681"/>
                  </a:lnTo>
                  <a:lnTo>
                    <a:pt x="42666" y="122129"/>
                  </a:lnTo>
                  <a:lnTo>
                    <a:pt x="36956" y="160781"/>
                  </a:lnTo>
                  <a:lnTo>
                    <a:pt x="36956" y="170306"/>
                  </a:lnTo>
                  <a:lnTo>
                    <a:pt x="42666" y="208958"/>
                  </a:lnTo>
                  <a:lnTo>
                    <a:pt x="59409" y="244405"/>
                  </a:lnTo>
                  <a:lnTo>
                    <a:pt x="85751" y="273439"/>
                  </a:lnTo>
                  <a:lnTo>
                    <a:pt x="119276" y="293505"/>
                  </a:lnTo>
                  <a:lnTo>
                    <a:pt x="157170" y="303022"/>
                  </a:lnTo>
                  <a:lnTo>
                    <a:pt x="170306" y="303656"/>
                  </a:lnTo>
                  <a:lnTo>
                    <a:pt x="341375" y="303656"/>
                  </a:lnTo>
                  <a:lnTo>
                    <a:pt x="341375" y="350519"/>
                  </a:lnTo>
                  <a:close/>
                </a:path>
                <a:path w="341630" h="350520">
                  <a:moveTo>
                    <a:pt x="341375" y="303656"/>
                  </a:moveTo>
                  <a:lnTo>
                    <a:pt x="170306" y="303656"/>
                  </a:lnTo>
                  <a:lnTo>
                    <a:pt x="183443" y="303022"/>
                  </a:lnTo>
                  <a:lnTo>
                    <a:pt x="196326" y="301118"/>
                  </a:lnTo>
                  <a:lnTo>
                    <a:pt x="233231" y="287892"/>
                  </a:lnTo>
                  <a:lnTo>
                    <a:pt x="264599" y="264599"/>
                  </a:lnTo>
                  <a:lnTo>
                    <a:pt x="287893" y="233230"/>
                  </a:lnTo>
                  <a:lnTo>
                    <a:pt x="301119" y="196326"/>
                  </a:lnTo>
                  <a:lnTo>
                    <a:pt x="303656" y="170306"/>
                  </a:lnTo>
                  <a:lnTo>
                    <a:pt x="303656" y="160781"/>
                  </a:lnTo>
                  <a:lnTo>
                    <a:pt x="297947" y="122129"/>
                  </a:lnTo>
                  <a:lnTo>
                    <a:pt x="281204" y="86681"/>
                  </a:lnTo>
                  <a:lnTo>
                    <a:pt x="254862" y="57648"/>
                  </a:lnTo>
                  <a:lnTo>
                    <a:pt x="221337" y="37582"/>
                  </a:lnTo>
                  <a:lnTo>
                    <a:pt x="183442" y="28066"/>
                  </a:lnTo>
                  <a:lnTo>
                    <a:pt x="170306" y="27431"/>
                  </a:lnTo>
                  <a:lnTo>
                    <a:pt x="341375" y="27431"/>
                  </a:lnTo>
                  <a:lnTo>
                    <a:pt x="341375" y="303656"/>
                  </a:lnTo>
                  <a:close/>
                </a:path>
              </a:pathLst>
            </a:custGeom>
            <a:solidFill>
              <a:srgbClr val="000000">
                <a:alpha val="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6175" y="4379976"/>
              <a:ext cx="365760" cy="375285"/>
            </a:xfrm>
            <a:custGeom>
              <a:avLst/>
              <a:gdLst/>
              <a:ahLst/>
              <a:cxnLst/>
              <a:rect l="l" t="t" r="r" b="b"/>
              <a:pathLst>
                <a:path w="365759" h="375285">
                  <a:moveTo>
                    <a:pt x="365759" y="374903"/>
                  </a:moveTo>
                  <a:lnTo>
                    <a:pt x="0" y="374903"/>
                  </a:lnTo>
                  <a:lnTo>
                    <a:pt x="0" y="0"/>
                  </a:lnTo>
                  <a:lnTo>
                    <a:pt x="365759" y="0"/>
                  </a:lnTo>
                  <a:lnTo>
                    <a:pt x="365759" y="39623"/>
                  </a:lnTo>
                  <a:lnTo>
                    <a:pt x="182498" y="39623"/>
                  </a:lnTo>
                  <a:lnTo>
                    <a:pt x="169363" y="40258"/>
                  </a:lnTo>
                  <a:lnTo>
                    <a:pt x="131468" y="49774"/>
                  </a:lnTo>
                  <a:lnTo>
                    <a:pt x="97943" y="69840"/>
                  </a:lnTo>
                  <a:lnTo>
                    <a:pt x="71601" y="98873"/>
                  </a:lnTo>
                  <a:lnTo>
                    <a:pt x="54858" y="134321"/>
                  </a:lnTo>
                  <a:lnTo>
                    <a:pt x="49148" y="172973"/>
                  </a:lnTo>
                  <a:lnTo>
                    <a:pt x="49148" y="182498"/>
                  </a:lnTo>
                  <a:lnTo>
                    <a:pt x="54858" y="221150"/>
                  </a:lnTo>
                  <a:lnTo>
                    <a:pt x="71601" y="256597"/>
                  </a:lnTo>
                  <a:lnTo>
                    <a:pt x="97943" y="285631"/>
                  </a:lnTo>
                  <a:lnTo>
                    <a:pt x="131468" y="305697"/>
                  </a:lnTo>
                  <a:lnTo>
                    <a:pt x="169362" y="315214"/>
                  </a:lnTo>
                  <a:lnTo>
                    <a:pt x="182498" y="315848"/>
                  </a:lnTo>
                  <a:lnTo>
                    <a:pt x="365759" y="315848"/>
                  </a:lnTo>
                  <a:lnTo>
                    <a:pt x="365759" y="374903"/>
                  </a:lnTo>
                  <a:close/>
                </a:path>
                <a:path w="365759" h="375285">
                  <a:moveTo>
                    <a:pt x="365759" y="315848"/>
                  </a:moveTo>
                  <a:lnTo>
                    <a:pt x="182498" y="315848"/>
                  </a:lnTo>
                  <a:lnTo>
                    <a:pt x="195635" y="315214"/>
                  </a:lnTo>
                  <a:lnTo>
                    <a:pt x="208518" y="313310"/>
                  </a:lnTo>
                  <a:lnTo>
                    <a:pt x="245423" y="300084"/>
                  </a:lnTo>
                  <a:lnTo>
                    <a:pt x="276791" y="276791"/>
                  </a:lnTo>
                  <a:lnTo>
                    <a:pt x="300085" y="245422"/>
                  </a:lnTo>
                  <a:lnTo>
                    <a:pt x="313311" y="208518"/>
                  </a:lnTo>
                  <a:lnTo>
                    <a:pt x="315848" y="182498"/>
                  </a:lnTo>
                  <a:lnTo>
                    <a:pt x="315848" y="172973"/>
                  </a:lnTo>
                  <a:lnTo>
                    <a:pt x="310139" y="134321"/>
                  </a:lnTo>
                  <a:lnTo>
                    <a:pt x="293396" y="98873"/>
                  </a:lnTo>
                  <a:lnTo>
                    <a:pt x="267054" y="69840"/>
                  </a:lnTo>
                  <a:lnTo>
                    <a:pt x="233529" y="49774"/>
                  </a:lnTo>
                  <a:lnTo>
                    <a:pt x="195634" y="40258"/>
                  </a:lnTo>
                  <a:lnTo>
                    <a:pt x="182498" y="39623"/>
                  </a:lnTo>
                  <a:lnTo>
                    <a:pt x="365759" y="39623"/>
                  </a:lnTo>
                  <a:lnTo>
                    <a:pt x="365759" y="315848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0562" y="4414837"/>
              <a:ext cx="276225" cy="285750"/>
            </a:xfrm>
            <a:custGeom>
              <a:avLst/>
              <a:gdLst/>
              <a:ahLst/>
              <a:cxnLst/>
              <a:rect l="l" t="t" r="r" b="b"/>
              <a:pathLst>
                <a:path w="276225" h="285750">
                  <a:moveTo>
                    <a:pt x="138112" y="285749"/>
                  </a:moveTo>
                  <a:lnTo>
                    <a:pt x="98020" y="279803"/>
                  </a:lnTo>
                  <a:lnTo>
                    <a:pt x="61381" y="262473"/>
                  </a:lnTo>
                  <a:lnTo>
                    <a:pt x="31348" y="235255"/>
                  </a:lnTo>
                  <a:lnTo>
                    <a:pt x="10513" y="200489"/>
                  </a:lnTo>
                  <a:lnTo>
                    <a:pt x="663" y="161174"/>
                  </a:lnTo>
                  <a:lnTo>
                    <a:pt x="0" y="147637"/>
                  </a:lnTo>
                  <a:lnTo>
                    <a:pt x="0" y="138112"/>
                  </a:lnTo>
                  <a:lnTo>
                    <a:pt x="5945" y="98019"/>
                  </a:lnTo>
                  <a:lnTo>
                    <a:pt x="23276" y="61381"/>
                  </a:lnTo>
                  <a:lnTo>
                    <a:pt x="50493" y="31348"/>
                  </a:lnTo>
                  <a:lnTo>
                    <a:pt x="85259" y="10513"/>
                  </a:lnTo>
                  <a:lnTo>
                    <a:pt x="124574" y="663"/>
                  </a:lnTo>
                  <a:lnTo>
                    <a:pt x="138112" y="0"/>
                  </a:lnTo>
                  <a:lnTo>
                    <a:pt x="144897" y="165"/>
                  </a:lnTo>
                  <a:lnTo>
                    <a:pt x="184633" y="8069"/>
                  </a:lnTo>
                  <a:lnTo>
                    <a:pt x="220392" y="27183"/>
                  </a:lnTo>
                  <a:lnTo>
                    <a:pt x="249041" y="55831"/>
                  </a:lnTo>
                  <a:lnTo>
                    <a:pt x="268154" y="91590"/>
                  </a:lnTo>
                  <a:lnTo>
                    <a:pt x="276059" y="131327"/>
                  </a:lnTo>
                  <a:lnTo>
                    <a:pt x="276224" y="138112"/>
                  </a:lnTo>
                  <a:lnTo>
                    <a:pt x="276224" y="147637"/>
                  </a:lnTo>
                  <a:lnTo>
                    <a:pt x="270279" y="187728"/>
                  </a:lnTo>
                  <a:lnTo>
                    <a:pt x="252948" y="224367"/>
                  </a:lnTo>
                  <a:lnTo>
                    <a:pt x="225731" y="254400"/>
                  </a:lnTo>
                  <a:lnTo>
                    <a:pt x="190965" y="275236"/>
                  </a:lnTo>
                  <a:lnTo>
                    <a:pt x="151649" y="285086"/>
                  </a:lnTo>
                  <a:lnTo>
                    <a:pt x="138112" y="285749"/>
                  </a:lnTo>
                  <a:close/>
                </a:path>
              </a:pathLst>
            </a:custGeom>
            <a:solidFill>
              <a:srgbClr val="A2E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0562" y="4414837"/>
              <a:ext cx="276225" cy="285750"/>
            </a:xfrm>
            <a:custGeom>
              <a:avLst/>
              <a:gdLst/>
              <a:ahLst/>
              <a:cxnLst/>
              <a:rect l="l" t="t" r="r" b="b"/>
              <a:pathLst>
                <a:path w="276225" h="285750">
                  <a:moveTo>
                    <a:pt x="0" y="147637"/>
                  </a:moveTo>
                  <a:lnTo>
                    <a:pt x="0" y="138112"/>
                  </a:lnTo>
                  <a:lnTo>
                    <a:pt x="165" y="131327"/>
                  </a:lnTo>
                  <a:lnTo>
                    <a:pt x="8069" y="91591"/>
                  </a:lnTo>
                  <a:lnTo>
                    <a:pt x="27183" y="55831"/>
                  </a:lnTo>
                  <a:lnTo>
                    <a:pt x="55831" y="27183"/>
                  </a:lnTo>
                  <a:lnTo>
                    <a:pt x="91591" y="8069"/>
                  </a:lnTo>
                  <a:lnTo>
                    <a:pt x="131327" y="165"/>
                  </a:lnTo>
                  <a:lnTo>
                    <a:pt x="138112" y="0"/>
                  </a:lnTo>
                  <a:lnTo>
                    <a:pt x="144897" y="165"/>
                  </a:lnTo>
                  <a:lnTo>
                    <a:pt x="184633" y="8069"/>
                  </a:lnTo>
                  <a:lnTo>
                    <a:pt x="220392" y="27183"/>
                  </a:lnTo>
                  <a:lnTo>
                    <a:pt x="249041" y="55831"/>
                  </a:lnTo>
                  <a:lnTo>
                    <a:pt x="268154" y="91590"/>
                  </a:lnTo>
                  <a:lnTo>
                    <a:pt x="276059" y="131327"/>
                  </a:lnTo>
                  <a:lnTo>
                    <a:pt x="276224" y="138112"/>
                  </a:lnTo>
                  <a:lnTo>
                    <a:pt x="276224" y="147637"/>
                  </a:lnTo>
                  <a:lnTo>
                    <a:pt x="270279" y="187728"/>
                  </a:lnTo>
                  <a:lnTo>
                    <a:pt x="252948" y="224367"/>
                  </a:lnTo>
                  <a:lnTo>
                    <a:pt x="225731" y="254400"/>
                  </a:lnTo>
                  <a:lnTo>
                    <a:pt x="190965" y="275236"/>
                  </a:lnTo>
                  <a:lnTo>
                    <a:pt x="151649" y="285086"/>
                  </a:lnTo>
                  <a:lnTo>
                    <a:pt x="138112" y="285749"/>
                  </a:lnTo>
                  <a:lnTo>
                    <a:pt x="131327" y="285583"/>
                  </a:lnTo>
                  <a:lnTo>
                    <a:pt x="91591" y="277679"/>
                  </a:lnTo>
                  <a:lnTo>
                    <a:pt x="55831" y="258565"/>
                  </a:lnTo>
                  <a:lnTo>
                    <a:pt x="27183" y="229917"/>
                  </a:lnTo>
                  <a:lnTo>
                    <a:pt x="8069" y="194157"/>
                  </a:lnTo>
                  <a:lnTo>
                    <a:pt x="165" y="154422"/>
                  </a:lnTo>
                  <a:lnTo>
                    <a:pt x="0" y="147637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19683" y="4433569"/>
            <a:ext cx="22097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25" dirty="0">
                <a:solidFill>
                  <a:srgbClr val="3C3737"/>
                </a:solidFill>
                <a:latin typeface="Source Sans Pro"/>
                <a:cs typeface="Source Sans Pro"/>
              </a:rPr>
              <a:t>SP</a:t>
            </a:r>
            <a:endParaRPr sz="145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9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5866" y="1332134"/>
            <a:ext cx="6836409" cy="572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65" dirty="0"/>
              <a:t>Introduction</a:t>
            </a:r>
            <a:r>
              <a:rPr spc="-210" dirty="0"/>
              <a:t> </a:t>
            </a:r>
            <a:r>
              <a:rPr spc="-10" dirty="0"/>
              <a:t>to</a:t>
            </a:r>
            <a:r>
              <a:rPr spc="-150" dirty="0"/>
              <a:t> </a:t>
            </a:r>
            <a:r>
              <a:rPr spc="-175" dirty="0"/>
              <a:t>Vygotsky's</a:t>
            </a:r>
            <a:r>
              <a:rPr spc="-140" dirty="0"/>
              <a:t> </a:t>
            </a:r>
            <a:r>
              <a:rPr spc="-80" dirty="0"/>
              <a:t>Theories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5866" y="2276348"/>
            <a:ext cx="2535555" cy="18307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339090">
              <a:lnSpc>
                <a:spcPct val="101699"/>
              </a:lnSpc>
              <a:spcBef>
                <a:spcPts val="55"/>
              </a:spcBef>
            </a:pPr>
            <a:r>
              <a:rPr sz="2150" b="1" spc="-95" dirty="0">
                <a:latin typeface="Book Antiqua"/>
                <a:cs typeface="Book Antiqua"/>
              </a:rPr>
              <a:t>Cultural-</a:t>
            </a:r>
            <a:r>
              <a:rPr sz="2150" b="1" spc="-80" dirty="0">
                <a:latin typeface="Book Antiqua"/>
                <a:cs typeface="Book Antiqua"/>
              </a:rPr>
              <a:t>Historical </a:t>
            </a:r>
            <a:r>
              <a:rPr sz="2150" b="1" spc="-10" dirty="0">
                <a:latin typeface="Book Antiqua"/>
                <a:cs typeface="Book Antiqua"/>
              </a:rPr>
              <a:t>Theory</a:t>
            </a:r>
            <a:endParaRPr sz="2150">
              <a:latin typeface="Book Antiqua"/>
              <a:cs typeface="Book Antiqua"/>
            </a:endParaRPr>
          </a:p>
          <a:p>
            <a:pPr marL="12700" marR="5080" algn="just">
              <a:lnSpc>
                <a:spcPct val="154000"/>
              </a:lnSpc>
              <a:spcBef>
                <a:spcPts val="124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stressed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the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importance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of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social</a:t>
            </a:r>
            <a:r>
              <a:rPr sz="1400" spc="-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cultural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factors</a:t>
            </a:r>
            <a:r>
              <a:rPr sz="1400" spc="-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cognitive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development.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466" y="2276348"/>
            <a:ext cx="2338070" cy="216408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353060">
              <a:lnSpc>
                <a:spcPct val="101699"/>
              </a:lnSpc>
              <a:spcBef>
                <a:spcPts val="55"/>
              </a:spcBef>
            </a:pPr>
            <a:r>
              <a:rPr sz="2150" b="1" spc="-135" dirty="0">
                <a:latin typeface="Book Antiqua"/>
                <a:cs typeface="Book Antiqua"/>
              </a:rPr>
              <a:t>Zone</a:t>
            </a:r>
            <a:r>
              <a:rPr sz="2150" b="1" spc="-95" dirty="0">
                <a:latin typeface="Book Antiqua"/>
                <a:cs typeface="Book Antiqua"/>
              </a:rPr>
              <a:t> </a:t>
            </a:r>
            <a:r>
              <a:rPr sz="2150" b="1" spc="-75" dirty="0">
                <a:latin typeface="Book Antiqua"/>
                <a:cs typeface="Book Antiqua"/>
              </a:rPr>
              <a:t>of</a:t>
            </a:r>
            <a:r>
              <a:rPr sz="2150" b="1" spc="-100" dirty="0">
                <a:latin typeface="Book Antiqua"/>
                <a:cs typeface="Book Antiqua"/>
              </a:rPr>
              <a:t> </a:t>
            </a:r>
            <a:r>
              <a:rPr sz="2150" b="1" spc="-90" dirty="0">
                <a:latin typeface="Book Antiqua"/>
                <a:cs typeface="Book Antiqua"/>
              </a:rPr>
              <a:t>Proximal </a:t>
            </a:r>
            <a:r>
              <a:rPr sz="2150" b="1" spc="-40" dirty="0">
                <a:latin typeface="Book Antiqua"/>
                <a:cs typeface="Book Antiqua"/>
              </a:rPr>
              <a:t>Development</a:t>
            </a:r>
            <a:endParaRPr sz="2150">
              <a:latin typeface="Book Antiqua"/>
              <a:cs typeface="Book Antiqua"/>
            </a:endParaRPr>
          </a:p>
          <a:p>
            <a:pPr marL="12700" marR="5080">
              <a:lnSpc>
                <a:spcPct val="154800"/>
              </a:lnSpc>
              <a:spcBef>
                <a:spcPts val="122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Explore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Vygotsky's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framework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can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help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us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understand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what a</a:t>
            </a:r>
            <a:r>
              <a:rPr sz="1400" spc="-9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can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cannot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do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on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their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own.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59067" y="2276348"/>
            <a:ext cx="2595880" cy="182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10" dirty="0">
                <a:latin typeface="Book Antiqua"/>
                <a:cs typeface="Book Antiqua"/>
              </a:rPr>
              <a:t>Scaffolding</a:t>
            </a:r>
            <a:endParaRPr sz="2150">
              <a:latin typeface="Book Antiqua"/>
              <a:cs typeface="Book Antiqua"/>
            </a:endParaRPr>
          </a:p>
          <a:p>
            <a:pPr marL="12700" marR="5080">
              <a:lnSpc>
                <a:spcPct val="153300"/>
              </a:lnSpc>
              <a:spcBef>
                <a:spcPts val="125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Discover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Vygotsky's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scaffolding</a:t>
            </a:r>
            <a:r>
              <a:rPr sz="1400" spc="6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method</a:t>
            </a:r>
            <a:r>
              <a:rPr sz="1400" spc="6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helps</a:t>
            </a:r>
            <a:r>
              <a:rPr sz="1400" spc="50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students</a:t>
            </a:r>
            <a:r>
              <a:rPr sz="1400" spc="-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by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building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on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what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they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already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know.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23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56670" y="455834"/>
            <a:ext cx="5485765" cy="17056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140"/>
              </a:spcBef>
            </a:pPr>
            <a:r>
              <a:rPr spc="-215" dirty="0"/>
              <a:t>Overview</a:t>
            </a:r>
            <a:r>
              <a:rPr spc="-160" dirty="0"/>
              <a:t> </a:t>
            </a:r>
            <a:r>
              <a:rPr spc="-130" dirty="0"/>
              <a:t>of</a:t>
            </a:r>
            <a:r>
              <a:rPr spc="-170" dirty="0"/>
              <a:t> </a:t>
            </a:r>
            <a:r>
              <a:rPr spc="-114" dirty="0"/>
              <a:t>the</a:t>
            </a:r>
            <a:r>
              <a:rPr spc="-145" dirty="0"/>
              <a:t> </a:t>
            </a:r>
            <a:r>
              <a:rPr spc="-65" dirty="0"/>
              <a:t>National </a:t>
            </a:r>
            <a:r>
              <a:rPr spc="-225" dirty="0"/>
              <a:t>Curriculum</a:t>
            </a:r>
            <a:r>
              <a:rPr spc="-180" dirty="0"/>
              <a:t> </a:t>
            </a:r>
            <a:r>
              <a:rPr spc="-215" dirty="0"/>
              <a:t>Framework</a:t>
            </a:r>
            <a:r>
              <a:rPr spc="-120" dirty="0"/>
              <a:t> </a:t>
            </a:r>
            <a:r>
              <a:rPr spc="160" dirty="0"/>
              <a:t>2022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30" dirty="0"/>
              <a:t>of</a:t>
            </a:r>
            <a:r>
              <a:rPr spc="-180" dirty="0"/>
              <a:t> </a:t>
            </a:r>
            <a:r>
              <a:rPr spc="-50" dirty="0"/>
              <a:t>India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972049" y="2466974"/>
            <a:ext cx="409575" cy="409575"/>
            <a:chOff x="4972049" y="2466974"/>
            <a:chExt cx="409575" cy="409575"/>
          </a:xfrm>
        </p:grpSpPr>
        <p:sp>
          <p:nvSpPr>
            <p:cNvPr id="6" name="object 6"/>
            <p:cNvSpPr/>
            <p:nvPr/>
          </p:nvSpPr>
          <p:spPr>
            <a:xfrm>
              <a:off x="4976811" y="2471737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51102" y="400049"/>
                  </a:moveTo>
                  <a:lnTo>
                    <a:pt x="48948" y="400049"/>
                  </a:lnTo>
                  <a:lnTo>
                    <a:pt x="45541" y="399714"/>
                  </a:lnTo>
                  <a:lnTo>
                    <a:pt x="10739" y="379627"/>
                  </a:lnTo>
                  <a:lnTo>
                    <a:pt x="0" y="351102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5" y="12911"/>
                  </a:lnTo>
                  <a:lnTo>
                    <a:pt x="48948" y="0"/>
                  </a:lnTo>
                  <a:lnTo>
                    <a:pt x="351102" y="0"/>
                  </a:lnTo>
                  <a:lnTo>
                    <a:pt x="387137" y="17775"/>
                  </a:lnTo>
                  <a:lnTo>
                    <a:pt x="400050" y="48947"/>
                  </a:lnTo>
                  <a:lnTo>
                    <a:pt x="400050" y="351102"/>
                  </a:lnTo>
                  <a:lnTo>
                    <a:pt x="382273" y="387137"/>
                  </a:lnTo>
                  <a:lnTo>
                    <a:pt x="354509" y="399714"/>
                  </a:lnTo>
                  <a:lnTo>
                    <a:pt x="351102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6811" y="2471737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3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5"/>
                  </a:lnTo>
                  <a:lnTo>
                    <a:pt x="15343" y="15343"/>
                  </a:lnTo>
                  <a:lnTo>
                    <a:pt x="17775" y="12911"/>
                  </a:lnTo>
                  <a:lnTo>
                    <a:pt x="20421" y="10739"/>
                  </a:lnTo>
                  <a:lnTo>
                    <a:pt x="42167" y="1006"/>
                  </a:lnTo>
                  <a:lnTo>
                    <a:pt x="45541" y="335"/>
                  </a:lnTo>
                  <a:lnTo>
                    <a:pt x="48948" y="0"/>
                  </a:lnTo>
                  <a:lnTo>
                    <a:pt x="52388" y="0"/>
                  </a:lnTo>
                  <a:lnTo>
                    <a:pt x="347663" y="0"/>
                  </a:lnTo>
                  <a:lnTo>
                    <a:pt x="351102" y="0"/>
                  </a:lnTo>
                  <a:lnTo>
                    <a:pt x="354509" y="335"/>
                  </a:lnTo>
                  <a:lnTo>
                    <a:pt x="376766" y="8828"/>
                  </a:lnTo>
                  <a:lnTo>
                    <a:pt x="379627" y="10739"/>
                  </a:lnTo>
                  <a:lnTo>
                    <a:pt x="399043" y="42167"/>
                  </a:lnTo>
                  <a:lnTo>
                    <a:pt x="399714" y="45540"/>
                  </a:lnTo>
                  <a:lnTo>
                    <a:pt x="400050" y="48947"/>
                  </a:lnTo>
                  <a:lnTo>
                    <a:pt x="400050" y="52387"/>
                  </a:lnTo>
                  <a:lnTo>
                    <a:pt x="400050" y="347662"/>
                  </a:lnTo>
                  <a:lnTo>
                    <a:pt x="400050" y="351102"/>
                  </a:lnTo>
                  <a:lnTo>
                    <a:pt x="399714" y="354508"/>
                  </a:lnTo>
                  <a:lnTo>
                    <a:pt x="399043" y="357882"/>
                  </a:lnTo>
                  <a:lnTo>
                    <a:pt x="398372" y="361256"/>
                  </a:lnTo>
                  <a:lnTo>
                    <a:pt x="391220" y="376767"/>
                  </a:lnTo>
                  <a:lnTo>
                    <a:pt x="389309" y="379627"/>
                  </a:lnTo>
                  <a:lnTo>
                    <a:pt x="376767" y="391220"/>
                  </a:lnTo>
                  <a:lnTo>
                    <a:pt x="373906" y="393131"/>
                  </a:lnTo>
                  <a:lnTo>
                    <a:pt x="347663" y="400049"/>
                  </a:lnTo>
                  <a:lnTo>
                    <a:pt x="52388" y="400049"/>
                  </a:lnTo>
                  <a:lnTo>
                    <a:pt x="48948" y="400049"/>
                  </a:lnTo>
                  <a:lnTo>
                    <a:pt x="45541" y="399714"/>
                  </a:lnTo>
                  <a:lnTo>
                    <a:pt x="42167" y="399043"/>
                  </a:lnTo>
                  <a:lnTo>
                    <a:pt x="38793" y="398371"/>
                  </a:lnTo>
                  <a:lnTo>
                    <a:pt x="23282" y="391220"/>
                  </a:lnTo>
                  <a:lnTo>
                    <a:pt x="20421" y="389309"/>
                  </a:lnTo>
                  <a:lnTo>
                    <a:pt x="17775" y="387137"/>
                  </a:lnTo>
                  <a:lnTo>
                    <a:pt x="15343" y="384705"/>
                  </a:lnTo>
                  <a:lnTo>
                    <a:pt x="12911" y="382273"/>
                  </a:lnTo>
                  <a:lnTo>
                    <a:pt x="10739" y="379627"/>
                  </a:lnTo>
                  <a:lnTo>
                    <a:pt x="8828" y="376767"/>
                  </a:lnTo>
                  <a:lnTo>
                    <a:pt x="6917" y="373907"/>
                  </a:lnTo>
                  <a:lnTo>
                    <a:pt x="5303" y="370888"/>
                  </a:lnTo>
                  <a:lnTo>
                    <a:pt x="3987" y="367710"/>
                  </a:lnTo>
                  <a:lnTo>
                    <a:pt x="2671" y="364532"/>
                  </a:lnTo>
                  <a:lnTo>
                    <a:pt x="1677" y="361256"/>
                  </a:lnTo>
                  <a:lnTo>
                    <a:pt x="1006" y="357882"/>
                  </a:lnTo>
                  <a:lnTo>
                    <a:pt x="335" y="354508"/>
                  </a:lnTo>
                  <a:lnTo>
                    <a:pt x="0" y="351102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48708" y="3195548"/>
            <a:ext cx="2051685" cy="1349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54800"/>
              </a:lnSpc>
              <a:spcBef>
                <a:spcPts val="114"/>
              </a:spcBef>
            </a:pP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Examine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2022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shifts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8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focus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from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rote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to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student-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centric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holistic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3373" y="2466974"/>
            <a:ext cx="409575" cy="409575"/>
            <a:chOff x="7953373" y="2466974"/>
            <a:chExt cx="409575" cy="409575"/>
          </a:xfrm>
        </p:grpSpPr>
        <p:sp>
          <p:nvSpPr>
            <p:cNvPr id="10" name="object 10"/>
            <p:cNvSpPr/>
            <p:nvPr/>
          </p:nvSpPr>
          <p:spPr>
            <a:xfrm>
              <a:off x="7958135" y="2471737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51102" y="400049"/>
                  </a:moveTo>
                  <a:lnTo>
                    <a:pt x="48948" y="400049"/>
                  </a:lnTo>
                  <a:lnTo>
                    <a:pt x="45540" y="399714"/>
                  </a:lnTo>
                  <a:lnTo>
                    <a:pt x="10740" y="379627"/>
                  </a:lnTo>
                  <a:lnTo>
                    <a:pt x="0" y="351102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5" y="12911"/>
                  </a:lnTo>
                  <a:lnTo>
                    <a:pt x="48948" y="0"/>
                  </a:lnTo>
                  <a:lnTo>
                    <a:pt x="351102" y="0"/>
                  </a:lnTo>
                  <a:lnTo>
                    <a:pt x="387137" y="17775"/>
                  </a:lnTo>
                  <a:lnTo>
                    <a:pt x="400049" y="48947"/>
                  </a:lnTo>
                  <a:lnTo>
                    <a:pt x="400049" y="351102"/>
                  </a:lnTo>
                  <a:lnTo>
                    <a:pt x="382273" y="387137"/>
                  </a:lnTo>
                  <a:lnTo>
                    <a:pt x="354509" y="399714"/>
                  </a:lnTo>
                  <a:lnTo>
                    <a:pt x="351102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58135" y="2471737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3" y="29161"/>
                  </a:lnTo>
                  <a:lnTo>
                    <a:pt x="15343" y="15343"/>
                  </a:lnTo>
                  <a:lnTo>
                    <a:pt x="17775" y="12911"/>
                  </a:lnTo>
                  <a:lnTo>
                    <a:pt x="48948" y="0"/>
                  </a:lnTo>
                  <a:lnTo>
                    <a:pt x="52388" y="0"/>
                  </a:lnTo>
                  <a:lnTo>
                    <a:pt x="347663" y="0"/>
                  </a:lnTo>
                  <a:lnTo>
                    <a:pt x="351102" y="0"/>
                  </a:lnTo>
                  <a:lnTo>
                    <a:pt x="354509" y="335"/>
                  </a:lnTo>
                  <a:lnTo>
                    <a:pt x="389309" y="20422"/>
                  </a:lnTo>
                  <a:lnTo>
                    <a:pt x="400050" y="52387"/>
                  </a:lnTo>
                  <a:lnTo>
                    <a:pt x="400050" y="347662"/>
                  </a:lnTo>
                  <a:lnTo>
                    <a:pt x="391220" y="376767"/>
                  </a:lnTo>
                  <a:lnTo>
                    <a:pt x="389309" y="379627"/>
                  </a:lnTo>
                  <a:lnTo>
                    <a:pt x="354509" y="399714"/>
                  </a:lnTo>
                  <a:lnTo>
                    <a:pt x="347663" y="400049"/>
                  </a:lnTo>
                  <a:lnTo>
                    <a:pt x="52388" y="400049"/>
                  </a:lnTo>
                  <a:lnTo>
                    <a:pt x="23282" y="391220"/>
                  </a:lnTo>
                  <a:lnTo>
                    <a:pt x="20421" y="389309"/>
                  </a:lnTo>
                  <a:lnTo>
                    <a:pt x="3987" y="367710"/>
                  </a:lnTo>
                  <a:lnTo>
                    <a:pt x="2671" y="364532"/>
                  </a:lnTo>
                  <a:lnTo>
                    <a:pt x="1677" y="361256"/>
                  </a:lnTo>
                  <a:lnTo>
                    <a:pt x="1006" y="357882"/>
                  </a:lnTo>
                  <a:lnTo>
                    <a:pt x="335" y="354508"/>
                  </a:lnTo>
                  <a:lnTo>
                    <a:pt x="0" y="351102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83323" y="2466848"/>
            <a:ext cx="316103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2120" algn="l"/>
              </a:tabLst>
            </a:pPr>
            <a:r>
              <a:rPr sz="2150" b="1" spc="85" dirty="0">
                <a:solidFill>
                  <a:srgbClr val="262525"/>
                </a:solidFill>
                <a:latin typeface="Book Antiqua"/>
                <a:cs typeface="Book Antiqua"/>
              </a:rPr>
              <a:t>1</a:t>
            </a:r>
            <a:r>
              <a:rPr sz="2150" b="1" dirty="0">
                <a:solidFill>
                  <a:srgbClr val="262525"/>
                </a:solidFill>
                <a:latin typeface="Book Antiqua"/>
                <a:cs typeface="Book Antiqua"/>
              </a:rPr>
              <a:t>	</a:t>
            </a:r>
            <a:r>
              <a:rPr sz="2150" b="1" spc="85" dirty="0">
                <a:solidFill>
                  <a:srgbClr val="262525"/>
                </a:solidFill>
                <a:latin typeface="Book Antiqua"/>
                <a:cs typeface="Book Antiqua"/>
              </a:rPr>
              <a:t>2</a:t>
            </a:r>
            <a:endParaRPr sz="2150">
              <a:latin typeface="Book Antiqua"/>
              <a:cs typeface="Book Antiq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48708" y="2483802"/>
            <a:ext cx="440944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  <a:tabLst>
                <a:tab pos="2992120" algn="l"/>
              </a:tabLst>
            </a:pPr>
            <a:r>
              <a:rPr sz="1800" b="1" spc="-75" dirty="0">
                <a:solidFill>
                  <a:srgbClr val="262525"/>
                </a:solidFill>
                <a:latin typeface="Book Antiqua"/>
                <a:cs typeface="Book Antiqua"/>
              </a:rPr>
              <a:t>Student-</a:t>
            </a:r>
            <a:r>
              <a:rPr sz="1800" b="1" spc="-65" dirty="0">
                <a:solidFill>
                  <a:srgbClr val="262525"/>
                </a:solidFill>
                <a:latin typeface="Book Antiqua"/>
                <a:cs typeface="Book Antiqua"/>
              </a:rPr>
              <a:t>centred</a:t>
            </a:r>
            <a:r>
              <a:rPr sz="1800" b="1" spc="-1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25" dirty="0">
                <a:solidFill>
                  <a:srgbClr val="262525"/>
                </a:solidFill>
                <a:latin typeface="Book Antiqua"/>
                <a:cs typeface="Book Antiqua"/>
              </a:rPr>
              <a:t>and</a:t>
            </a:r>
            <a:r>
              <a:rPr sz="1800" b="1" dirty="0">
                <a:solidFill>
                  <a:srgbClr val="262525"/>
                </a:solidFill>
                <a:latin typeface="Book Antiqua"/>
                <a:cs typeface="Book Antiqua"/>
              </a:rPr>
              <a:t>	</a:t>
            </a:r>
            <a:r>
              <a:rPr sz="1800" b="1" spc="-100" dirty="0">
                <a:solidFill>
                  <a:srgbClr val="262525"/>
                </a:solidFill>
                <a:latin typeface="Book Antiqua"/>
                <a:cs typeface="Book Antiqua"/>
              </a:rPr>
              <a:t>Enquiry-</a:t>
            </a:r>
            <a:r>
              <a:rPr sz="1800" b="1" spc="-75" dirty="0">
                <a:solidFill>
                  <a:srgbClr val="262525"/>
                </a:solidFill>
                <a:latin typeface="Book Antiqua"/>
                <a:cs typeface="Book Antiqua"/>
              </a:rPr>
              <a:t>based </a:t>
            </a:r>
            <a:r>
              <a:rPr sz="1800" b="1" spc="-10" dirty="0">
                <a:solidFill>
                  <a:srgbClr val="262525"/>
                </a:solidFill>
                <a:latin typeface="Book Antiqua"/>
                <a:cs typeface="Book Antiqua"/>
              </a:rPr>
              <a:t>holistic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28546" y="2909798"/>
            <a:ext cx="1813560" cy="167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54000"/>
              </a:lnSpc>
              <a:spcBef>
                <a:spcPts val="13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Discover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2022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seeks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6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develop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critical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thinking</a:t>
            </a:r>
            <a:r>
              <a:rPr sz="1400" spc="-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creativity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through</a:t>
            </a:r>
            <a:r>
              <a:rPr sz="1400" spc="1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enquiry-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based education.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72049" y="4895849"/>
            <a:ext cx="409575" cy="409575"/>
            <a:chOff x="4972049" y="4895849"/>
            <a:chExt cx="409575" cy="409575"/>
          </a:xfrm>
        </p:grpSpPr>
        <p:sp>
          <p:nvSpPr>
            <p:cNvPr id="16" name="object 16"/>
            <p:cNvSpPr/>
            <p:nvPr/>
          </p:nvSpPr>
          <p:spPr>
            <a:xfrm>
              <a:off x="4976811" y="490061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51102" y="400049"/>
                  </a:moveTo>
                  <a:lnTo>
                    <a:pt x="48948" y="400049"/>
                  </a:lnTo>
                  <a:lnTo>
                    <a:pt x="45541" y="399713"/>
                  </a:lnTo>
                  <a:lnTo>
                    <a:pt x="10739" y="379626"/>
                  </a:lnTo>
                  <a:lnTo>
                    <a:pt x="0" y="351101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5" y="12910"/>
                  </a:lnTo>
                  <a:lnTo>
                    <a:pt x="48948" y="0"/>
                  </a:lnTo>
                  <a:lnTo>
                    <a:pt x="351102" y="0"/>
                  </a:lnTo>
                  <a:lnTo>
                    <a:pt x="387137" y="17775"/>
                  </a:lnTo>
                  <a:lnTo>
                    <a:pt x="400050" y="48947"/>
                  </a:lnTo>
                  <a:lnTo>
                    <a:pt x="400050" y="351101"/>
                  </a:lnTo>
                  <a:lnTo>
                    <a:pt x="382273" y="387137"/>
                  </a:lnTo>
                  <a:lnTo>
                    <a:pt x="354509" y="399713"/>
                  </a:lnTo>
                  <a:lnTo>
                    <a:pt x="351102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76811" y="490061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6"/>
                  </a:lnTo>
                  <a:lnTo>
                    <a:pt x="1677" y="38792"/>
                  </a:lnTo>
                  <a:lnTo>
                    <a:pt x="2671" y="35517"/>
                  </a:lnTo>
                  <a:lnTo>
                    <a:pt x="3987" y="32338"/>
                  </a:lnTo>
                  <a:lnTo>
                    <a:pt x="5303" y="29160"/>
                  </a:lnTo>
                  <a:lnTo>
                    <a:pt x="6917" y="26140"/>
                  </a:lnTo>
                  <a:lnTo>
                    <a:pt x="8828" y="23281"/>
                  </a:lnTo>
                  <a:lnTo>
                    <a:pt x="10739" y="20421"/>
                  </a:lnTo>
                  <a:lnTo>
                    <a:pt x="12911" y="17775"/>
                  </a:lnTo>
                  <a:lnTo>
                    <a:pt x="15343" y="15343"/>
                  </a:lnTo>
                  <a:lnTo>
                    <a:pt x="17775" y="12910"/>
                  </a:lnTo>
                  <a:lnTo>
                    <a:pt x="20421" y="10739"/>
                  </a:lnTo>
                  <a:lnTo>
                    <a:pt x="48948" y="0"/>
                  </a:lnTo>
                  <a:lnTo>
                    <a:pt x="52388" y="0"/>
                  </a:lnTo>
                  <a:lnTo>
                    <a:pt x="347663" y="0"/>
                  </a:lnTo>
                  <a:lnTo>
                    <a:pt x="351102" y="0"/>
                  </a:lnTo>
                  <a:lnTo>
                    <a:pt x="354509" y="335"/>
                  </a:lnTo>
                  <a:lnTo>
                    <a:pt x="376766" y="8828"/>
                  </a:lnTo>
                  <a:lnTo>
                    <a:pt x="379627" y="10739"/>
                  </a:lnTo>
                  <a:lnTo>
                    <a:pt x="382273" y="12910"/>
                  </a:lnTo>
                  <a:lnTo>
                    <a:pt x="384706" y="15343"/>
                  </a:lnTo>
                  <a:lnTo>
                    <a:pt x="387137" y="17775"/>
                  </a:lnTo>
                  <a:lnTo>
                    <a:pt x="399043" y="42166"/>
                  </a:lnTo>
                  <a:lnTo>
                    <a:pt x="399714" y="45540"/>
                  </a:lnTo>
                  <a:lnTo>
                    <a:pt x="400050" y="48947"/>
                  </a:lnTo>
                  <a:lnTo>
                    <a:pt x="400050" y="52387"/>
                  </a:lnTo>
                  <a:lnTo>
                    <a:pt x="400050" y="347662"/>
                  </a:lnTo>
                  <a:lnTo>
                    <a:pt x="400050" y="351101"/>
                  </a:lnTo>
                  <a:lnTo>
                    <a:pt x="399714" y="354508"/>
                  </a:lnTo>
                  <a:lnTo>
                    <a:pt x="399043" y="357882"/>
                  </a:lnTo>
                  <a:lnTo>
                    <a:pt x="398372" y="361255"/>
                  </a:lnTo>
                  <a:lnTo>
                    <a:pt x="391220" y="376766"/>
                  </a:lnTo>
                  <a:lnTo>
                    <a:pt x="389309" y="379626"/>
                  </a:lnTo>
                  <a:lnTo>
                    <a:pt x="354509" y="399713"/>
                  </a:lnTo>
                  <a:lnTo>
                    <a:pt x="347663" y="400049"/>
                  </a:lnTo>
                  <a:lnTo>
                    <a:pt x="52388" y="400049"/>
                  </a:lnTo>
                  <a:lnTo>
                    <a:pt x="15343" y="384705"/>
                  </a:lnTo>
                  <a:lnTo>
                    <a:pt x="12911" y="382273"/>
                  </a:lnTo>
                  <a:lnTo>
                    <a:pt x="10739" y="379626"/>
                  </a:lnTo>
                  <a:lnTo>
                    <a:pt x="8828" y="376766"/>
                  </a:lnTo>
                  <a:lnTo>
                    <a:pt x="6917" y="373906"/>
                  </a:lnTo>
                  <a:lnTo>
                    <a:pt x="5303" y="370887"/>
                  </a:lnTo>
                  <a:lnTo>
                    <a:pt x="3987" y="367710"/>
                  </a:lnTo>
                  <a:lnTo>
                    <a:pt x="2671" y="364531"/>
                  </a:lnTo>
                  <a:lnTo>
                    <a:pt x="1677" y="361255"/>
                  </a:lnTo>
                  <a:lnTo>
                    <a:pt x="1006" y="357882"/>
                  </a:lnTo>
                  <a:lnTo>
                    <a:pt x="335" y="354508"/>
                  </a:lnTo>
                  <a:lnTo>
                    <a:pt x="0" y="351101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083323" y="4895722"/>
            <a:ext cx="18097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85" dirty="0">
                <a:solidFill>
                  <a:srgbClr val="262525"/>
                </a:solidFill>
                <a:latin typeface="Book Antiqua"/>
                <a:cs typeface="Book Antiqua"/>
              </a:rPr>
              <a:t>3</a:t>
            </a:r>
            <a:endParaRPr sz="2150">
              <a:latin typeface="Book Antiqua"/>
              <a:cs typeface="Book Antiqu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48708" y="4912677"/>
            <a:ext cx="269875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95" dirty="0">
                <a:solidFill>
                  <a:srgbClr val="262525"/>
                </a:solidFill>
                <a:latin typeface="Book Antiqua"/>
                <a:cs typeface="Book Antiqua"/>
              </a:rPr>
              <a:t>Multi-</a:t>
            </a:r>
            <a:r>
              <a:rPr sz="1800" b="1" spc="-100" dirty="0">
                <a:solidFill>
                  <a:srgbClr val="262525"/>
                </a:solidFill>
                <a:latin typeface="Book Antiqua"/>
                <a:cs typeface="Book Antiqua"/>
              </a:rPr>
              <a:t>disciplinary</a:t>
            </a:r>
            <a:r>
              <a:rPr sz="1800" b="1" spc="-1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55" dirty="0">
                <a:solidFill>
                  <a:srgbClr val="262525"/>
                </a:solidFill>
                <a:latin typeface="Book Antiqua"/>
                <a:cs typeface="Book Antiqua"/>
              </a:rPr>
              <a:t>approach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8708" y="5348198"/>
            <a:ext cx="4996815" cy="673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1800"/>
              </a:lnSpc>
              <a:spcBef>
                <a:spcPts val="9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Explore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proposes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</a:t>
            </a:r>
            <a:r>
              <a:rPr sz="1400" spc="-6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multi-disciplinary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approach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to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enable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students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see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interconnectedness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of</a:t>
            </a:r>
            <a:r>
              <a:rPr sz="1400" spc="1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various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subjects.</a:t>
            </a:r>
            <a:endParaRPr sz="1400">
              <a:latin typeface="Source Sans Pro"/>
              <a:cs typeface="Source Sans Pro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712" cy="71818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65"/>
              </a:spcBef>
            </a:pPr>
            <a:r>
              <a:rPr spc="50" dirty="0">
                <a:latin typeface="Calibri"/>
                <a:cs typeface="Calibri"/>
              </a:rPr>
              <a:t>Connecting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60" dirty="0">
                <a:latin typeface="Calibri"/>
                <a:cs typeface="Calibri"/>
              </a:rPr>
              <a:t>Vygotsky's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60" dirty="0">
                <a:latin typeface="Calibri"/>
                <a:cs typeface="Calibri"/>
              </a:rPr>
              <a:t>Theories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with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spc="250" dirty="0">
                <a:latin typeface="Calibri"/>
                <a:cs typeface="Calibri"/>
              </a:rPr>
              <a:t>NCF </a:t>
            </a:r>
            <a:r>
              <a:rPr spc="145" dirty="0">
                <a:latin typeface="Calibri"/>
                <a:cs typeface="Calibri"/>
              </a:rPr>
              <a:t>2022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390649" y="3890590"/>
            <a:ext cx="8648700" cy="838200"/>
            <a:chOff x="1390649" y="3890590"/>
            <a:chExt cx="8648700" cy="838200"/>
          </a:xfrm>
        </p:grpSpPr>
        <p:sp>
          <p:nvSpPr>
            <p:cNvPr id="6" name="object 6"/>
            <p:cNvSpPr/>
            <p:nvPr/>
          </p:nvSpPr>
          <p:spPr>
            <a:xfrm>
              <a:off x="1390637" y="4090618"/>
              <a:ext cx="8648700" cy="638175"/>
            </a:xfrm>
            <a:custGeom>
              <a:avLst/>
              <a:gdLst/>
              <a:ahLst/>
              <a:cxnLst/>
              <a:rect l="l" t="t" r="r" b="b"/>
              <a:pathLst>
                <a:path w="8648700" h="638175">
                  <a:moveTo>
                    <a:pt x="8648700" y="5130"/>
                  </a:moveTo>
                  <a:lnTo>
                    <a:pt x="2134501" y="5130"/>
                  </a:lnTo>
                  <a:lnTo>
                    <a:pt x="2134501" y="0"/>
                  </a:lnTo>
                  <a:lnTo>
                    <a:pt x="2096401" y="0"/>
                  </a:lnTo>
                  <a:lnTo>
                    <a:pt x="2096401" y="5130"/>
                  </a:lnTo>
                  <a:lnTo>
                    <a:pt x="0" y="5130"/>
                  </a:lnTo>
                  <a:lnTo>
                    <a:pt x="0" y="33705"/>
                  </a:lnTo>
                  <a:lnTo>
                    <a:pt x="2096401" y="33705"/>
                  </a:lnTo>
                  <a:lnTo>
                    <a:pt x="2096401" y="638175"/>
                  </a:lnTo>
                  <a:lnTo>
                    <a:pt x="2134501" y="638175"/>
                  </a:lnTo>
                  <a:lnTo>
                    <a:pt x="2134501" y="33705"/>
                  </a:lnTo>
                  <a:lnTo>
                    <a:pt x="8648700" y="33705"/>
                  </a:lnTo>
                  <a:lnTo>
                    <a:pt x="8648700" y="5130"/>
                  </a:lnTo>
                  <a:close/>
                </a:path>
              </a:pathLst>
            </a:custGeom>
            <a:solidFill>
              <a:srgbClr val="DFA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09937" y="389535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51102" y="400049"/>
                  </a:moveTo>
                  <a:lnTo>
                    <a:pt x="48947" y="400049"/>
                  </a:lnTo>
                  <a:lnTo>
                    <a:pt x="45540" y="399714"/>
                  </a:lnTo>
                  <a:lnTo>
                    <a:pt x="10739" y="379627"/>
                  </a:lnTo>
                  <a:lnTo>
                    <a:pt x="0" y="351102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7" y="0"/>
                  </a:lnTo>
                  <a:lnTo>
                    <a:pt x="351102" y="0"/>
                  </a:lnTo>
                  <a:lnTo>
                    <a:pt x="387138" y="17776"/>
                  </a:lnTo>
                  <a:lnTo>
                    <a:pt x="400049" y="48947"/>
                  </a:lnTo>
                  <a:lnTo>
                    <a:pt x="400049" y="351102"/>
                  </a:lnTo>
                  <a:lnTo>
                    <a:pt x="382273" y="387138"/>
                  </a:lnTo>
                  <a:lnTo>
                    <a:pt x="354509" y="399714"/>
                  </a:lnTo>
                  <a:lnTo>
                    <a:pt x="351102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9937" y="389535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6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52387" y="0"/>
                  </a:lnTo>
                  <a:lnTo>
                    <a:pt x="347662" y="0"/>
                  </a:lnTo>
                  <a:lnTo>
                    <a:pt x="376767" y="8828"/>
                  </a:lnTo>
                  <a:lnTo>
                    <a:pt x="379627" y="10739"/>
                  </a:lnTo>
                  <a:lnTo>
                    <a:pt x="399714" y="45540"/>
                  </a:lnTo>
                  <a:lnTo>
                    <a:pt x="400049" y="48947"/>
                  </a:lnTo>
                  <a:lnTo>
                    <a:pt x="400049" y="52387"/>
                  </a:lnTo>
                  <a:lnTo>
                    <a:pt x="400049" y="347662"/>
                  </a:lnTo>
                  <a:lnTo>
                    <a:pt x="400049" y="351102"/>
                  </a:lnTo>
                  <a:lnTo>
                    <a:pt x="399714" y="354509"/>
                  </a:lnTo>
                  <a:lnTo>
                    <a:pt x="391221" y="376767"/>
                  </a:lnTo>
                  <a:lnTo>
                    <a:pt x="389309" y="379627"/>
                  </a:lnTo>
                  <a:lnTo>
                    <a:pt x="376767" y="391221"/>
                  </a:lnTo>
                  <a:lnTo>
                    <a:pt x="373907" y="393132"/>
                  </a:lnTo>
                  <a:lnTo>
                    <a:pt x="370888" y="394745"/>
                  </a:lnTo>
                  <a:lnTo>
                    <a:pt x="367710" y="396062"/>
                  </a:lnTo>
                  <a:lnTo>
                    <a:pt x="364532" y="397378"/>
                  </a:lnTo>
                  <a:lnTo>
                    <a:pt x="347662" y="400049"/>
                  </a:lnTo>
                  <a:lnTo>
                    <a:pt x="52387" y="400049"/>
                  </a:lnTo>
                  <a:lnTo>
                    <a:pt x="32339" y="396062"/>
                  </a:lnTo>
                  <a:lnTo>
                    <a:pt x="29161" y="394745"/>
                  </a:lnTo>
                  <a:lnTo>
                    <a:pt x="3987" y="367710"/>
                  </a:lnTo>
                  <a:lnTo>
                    <a:pt x="2671" y="364532"/>
                  </a:lnTo>
                  <a:lnTo>
                    <a:pt x="1677" y="361256"/>
                  </a:lnTo>
                  <a:lnTo>
                    <a:pt x="1006" y="357882"/>
                  </a:lnTo>
                  <a:lnTo>
                    <a:pt x="335" y="354509"/>
                  </a:lnTo>
                  <a:lnTo>
                    <a:pt x="0" y="351102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5258" y="3880938"/>
            <a:ext cx="18097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80" dirty="0">
                <a:solidFill>
                  <a:srgbClr val="262525"/>
                </a:solidFill>
                <a:latin typeface="Calibri"/>
                <a:cs typeface="Calibri"/>
              </a:rPr>
              <a:t>1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35782" y="4874577"/>
            <a:ext cx="274320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Building</a:t>
            </a:r>
            <a:r>
              <a:rPr sz="1800" b="1" spc="130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on</a:t>
            </a:r>
            <a:r>
              <a:rPr sz="1800" b="1" spc="100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prior</a:t>
            </a:r>
            <a:r>
              <a:rPr sz="1800" b="1" spc="130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62525"/>
                </a:solidFill>
                <a:latin typeface="Calibri"/>
                <a:cs typeface="Calibri"/>
              </a:rPr>
              <a:t>knowledge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30523" y="5310098"/>
            <a:ext cx="3517265" cy="996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540" algn="ctr">
              <a:lnSpc>
                <a:spcPct val="151800"/>
              </a:lnSpc>
              <a:spcBef>
                <a:spcPts val="9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Understand</a:t>
            </a:r>
            <a:r>
              <a:rPr sz="1400" spc="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7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2022's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multi-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disciplinary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approach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complements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scaffolding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method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builds</a:t>
            </a:r>
            <a:r>
              <a:rPr sz="1400" spc="-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upon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prior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knowledge.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05449" y="3453184"/>
            <a:ext cx="419100" cy="847725"/>
            <a:chOff x="5505449" y="3453184"/>
            <a:chExt cx="419100" cy="847725"/>
          </a:xfrm>
        </p:grpSpPr>
        <p:sp>
          <p:nvSpPr>
            <p:cNvPr id="13" name="object 13"/>
            <p:cNvSpPr/>
            <p:nvPr/>
          </p:nvSpPr>
          <p:spPr>
            <a:xfrm>
              <a:off x="5696842" y="3453184"/>
              <a:ext cx="38100" cy="638175"/>
            </a:xfrm>
            <a:custGeom>
              <a:avLst/>
              <a:gdLst/>
              <a:ahLst/>
              <a:cxnLst/>
              <a:rect l="l" t="t" r="r" b="b"/>
              <a:pathLst>
                <a:path w="38100" h="638175">
                  <a:moveTo>
                    <a:pt x="38099" y="638174"/>
                  </a:moveTo>
                  <a:lnTo>
                    <a:pt x="0" y="6381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638174"/>
                  </a:lnTo>
                  <a:close/>
                </a:path>
              </a:pathLst>
            </a:custGeom>
            <a:solidFill>
              <a:srgbClr val="DFA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10212" y="3896097"/>
              <a:ext cx="409575" cy="400050"/>
            </a:xfrm>
            <a:custGeom>
              <a:avLst/>
              <a:gdLst/>
              <a:ahLst/>
              <a:cxnLst/>
              <a:rect l="l" t="t" r="r" b="b"/>
              <a:pathLst>
                <a:path w="409575" h="400050">
                  <a:moveTo>
                    <a:pt x="360627" y="400049"/>
                  </a:moveTo>
                  <a:lnTo>
                    <a:pt x="48947" y="400049"/>
                  </a:lnTo>
                  <a:lnTo>
                    <a:pt x="45540" y="399714"/>
                  </a:lnTo>
                  <a:lnTo>
                    <a:pt x="10739" y="379627"/>
                  </a:lnTo>
                  <a:lnTo>
                    <a:pt x="0" y="351102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7" y="0"/>
                  </a:lnTo>
                  <a:lnTo>
                    <a:pt x="360627" y="0"/>
                  </a:lnTo>
                  <a:lnTo>
                    <a:pt x="396663" y="17776"/>
                  </a:lnTo>
                  <a:lnTo>
                    <a:pt x="409574" y="48947"/>
                  </a:lnTo>
                  <a:lnTo>
                    <a:pt x="409574" y="351102"/>
                  </a:lnTo>
                  <a:lnTo>
                    <a:pt x="391798" y="387138"/>
                  </a:lnTo>
                  <a:lnTo>
                    <a:pt x="364034" y="399714"/>
                  </a:lnTo>
                  <a:lnTo>
                    <a:pt x="360627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10212" y="3896097"/>
              <a:ext cx="409575" cy="400050"/>
            </a:xfrm>
            <a:custGeom>
              <a:avLst/>
              <a:gdLst/>
              <a:ahLst/>
              <a:cxnLst/>
              <a:rect l="l" t="t" r="r" b="b"/>
              <a:pathLst>
                <a:path w="409575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6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52387" y="0"/>
                  </a:lnTo>
                  <a:lnTo>
                    <a:pt x="357187" y="0"/>
                  </a:lnTo>
                  <a:lnTo>
                    <a:pt x="360627" y="0"/>
                  </a:lnTo>
                  <a:lnTo>
                    <a:pt x="364034" y="335"/>
                  </a:lnTo>
                  <a:lnTo>
                    <a:pt x="367407" y="1006"/>
                  </a:lnTo>
                  <a:lnTo>
                    <a:pt x="370781" y="1677"/>
                  </a:lnTo>
                  <a:lnTo>
                    <a:pt x="394230" y="15343"/>
                  </a:lnTo>
                  <a:lnTo>
                    <a:pt x="396663" y="17776"/>
                  </a:lnTo>
                  <a:lnTo>
                    <a:pt x="398834" y="20422"/>
                  </a:lnTo>
                  <a:lnTo>
                    <a:pt x="400745" y="23282"/>
                  </a:lnTo>
                  <a:lnTo>
                    <a:pt x="402657" y="26142"/>
                  </a:lnTo>
                  <a:lnTo>
                    <a:pt x="404270" y="29161"/>
                  </a:lnTo>
                  <a:lnTo>
                    <a:pt x="405587" y="32339"/>
                  </a:lnTo>
                  <a:lnTo>
                    <a:pt x="406903" y="35517"/>
                  </a:lnTo>
                  <a:lnTo>
                    <a:pt x="409574" y="52387"/>
                  </a:lnTo>
                  <a:lnTo>
                    <a:pt x="409574" y="347662"/>
                  </a:lnTo>
                  <a:lnTo>
                    <a:pt x="405587" y="367710"/>
                  </a:lnTo>
                  <a:lnTo>
                    <a:pt x="404270" y="370888"/>
                  </a:lnTo>
                  <a:lnTo>
                    <a:pt x="394230" y="384705"/>
                  </a:lnTo>
                  <a:lnTo>
                    <a:pt x="391798" y="387138"/>
                  </a:lnTo>
                  <a:lnTo>
                    <a:pt x="389152" y="389309"/>
                  </a:lnTo>
                  <a:lnTo>
                    <a:pt x="386292" y="391221"/>
                  </a:lnTo>
                  <a:lnTo>
                    <a:pt x="383432" y="393132"/>
                  </a:lnTo>
                  <a:lnTo>
                    <a:pt x="380413" y="394745"/>
                  </a:lnTo>
                  <a:lnTo>
                    <a:pt x="377235" y="396062"/>
                  </a:lnTo>
                  <a:lnTo>
                    <a:pt x="374057" y="397378"/>
                  </a:lnTo>
                  <a:lnTo>
                    <a:pt x="370781" y="398372"/>
                  </a:lnTo>
                  <a:lnTo>
                    <a:pt x="367407" y="399043"/>
                  </a:lnTo>
                  <a:lnTo>
                    <a:pt x="364034" y="399714"/>
                  </a:lnTo>
                  <a:lnTo>
                    <a:pt x="360627" y="400049"/>
                  </a:lnTo>
                  <a:lnTo>
                    <a:pt x="357187" y="400049"/>
                  </a:lnTo>
                  <a:lnTo>
                    <a:pt x="52387" y="400049"/>
                  </a:lnTo>
                  <a:lnTo>
                    <a:pt x="32339" y="396062"/>
                  </a:lnTo>
                  <a:lnTo>
                    <a:pt x="29161" y="394745"/>
                  </a:lnTo>
                  <a:lnTo>
                    <a:pt x="3987" y="367710"/>
                  </a:lnTo>
                  <a:lnTo>
                    <a:pt x="2671" y="364532"/>
                  </a:lnTo>
                  <a:lnTo>
                    <a:pt x="1677" y="361256"/>
                  </a:lnTo>
                  <a:lnTo>
                    <a:pt x="1006" y="357882"/>
                  </a:lnTo>
                  <a:lnTo>
                    <a:pt x="335" y="354509"/>
                  </a:lnTo>
                  <a:lnTo>
                    <a:pt x="0" y="351102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624016" y="3881682"/>
            <a:ext cx="18097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80" dirty="0">
                <a:solidFill>
                  <a:srgbClr val="262525"/>
                </a:solidFill>
                <a:latin typeface="Calibri"/>
                <a:cs typeface="Calibri"/>
              </a:rPr>
              <a:t>2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03265" y="1778952"/>
            <a:ext cx="3634104" cy="1442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Zone</a:t>
            </a:r>
            <a:r>
              <a:rPr sz="1800" b="1" spc="55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62525"/>
                </a:solidFill>
                <a:latin typeface="Calibri"/>
                <a:cs typeface="Calibri"/>
              </a:rPr>
              <a:t>Proximal</a:t>
            </a:r>
            <a:r>
              <a:rPr sz="1800" b="1" spc="80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62525"/>
                </a:solidFill>
                <a:latin typeface="Calibri"/>
                <a:cs typeface="Calibri"/>
              </a:rPr>
              <a:t>Development</a:t>
            </a:r>
            <a:r>
              <a:rPr sz="1800" b="1" spc="5" dirty="0">
                <a:solidFill>
                  <a:srgbClr val="262525"/>
                </a:solidFill>
                <a:latin typeface="Calibri"/>
                <a:cs typeface="Calibri"/>
              </a:rPr>
              <a:t> </a:t>
            </a:r>
            <a:r>
              <a:rPr sz="1800" b="1" spc="75" dirty="0">
                <a:solidFill>
                  <a:srgbClr val="262525"/>
                </a:solidFill>
                <a:latin typeface="Calibri"/>
                <a:cs typeface="Calibri"/>
              </a:rPr>
              <a:t>(ZPD)</a:t>
            </a:r>
            <a:endParaRPr sz="1800" dirty="0">
              <a:latin typeface="Calibri"/>
              <a:cs typeface="Calibri"/>
            </a:endParaRPr>
          </a:p>
          <a:p>
            <a:pPr marL="12700" marR="5080" indent="-47625" algn="ctr">
              <a:lnSpc>
                <a:spcPct val="154000"/>
              </a:lnSpc>
              <a:spcBef>
                <a:spcPts val="123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See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2022's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student-centric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aligns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with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emphasis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on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ZPD,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encouraging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students</a:t>
            </a:r>
            <a:r>
              <a:rPr sz="1400" spc="-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at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their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own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pace.</a:t>
            </a:r>
            <a:endParaRPr sz="1400" dirty="0">
              <a:latin typeface="Source Sans Pro"/>
              <a:cs typeface="Source Sans Pro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715250" y="3890590"/>
            <a:ext cx="409575" cy="838200"/>
            <a:chOff x="7715250" y="3890590"/>
            <a:chExt cx="409575" cy="838200"/>
          </a:xfrm>
        </p:grpSpPr>
        <p:sp>
          <p:nvSpPr>
            <p:cNvPr id="19" name="object 19"/>
            <p:cNvSpPr/>
            <p:nvPr/>
          </p:nvSpPr>
          <p:spPr>
            <a:xfrm>
              <a:off x="7906643" y="4090615"/>
              <a:ext cx="38100" cy="638175"/>
            </a:xfrm>
            <a:custGeom>
              <a:avLst/>
              <a:gdLst/>
              <a:ahLst/>
              <a:cxnLst/>
              <a:rect l="l" t="t" r="r" b="b"/>
              <a:pathLst>
                <a:path w="38100" h="638175">
                  <a:moveTo>
                    <a:pt x="38099" y="638174"/>
                  </a:moveTo>
                  <a:lnTo>
                    <a:pt x="0" y="6381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638174"/>
                  </a:lnTo>
                  <a:close/>
                </a:path>
              </a:pathLst>
            </a:custGeom>
            <a:solidFill>
              <a:srgbClr val="DFA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20012" y="389535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51102" y="400049"/>
                  </a:moveTo>
                  <a:lnTo>
                    <a:pt x="48947" y="400049"/>
                  </a:lnTo>
                  <a:lnTo>
                    <a:pt x="45540" y="399714"/>
                  </a:lnTo>
                  <a:lnTo>
                    <a:pt x="10739" y="379627"/>
                  </a:lnTo>
                  <a:lnTo>
                    <a:pt x="0" y="351102"/>
                  </a:lnTo>
                  <a:lnTo>
                    <a:pt x="0" y="34766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7" y="0"/>
                  </a:lnTo>
                  <a:lnTo>
                    <a:pt x="351102" y="0"/>
                  </a:lnTo>
                  <a:lnTo>
                    <a:pt x="387138" y="17776"/>
                  </a:lnTo>
                  <a:lnTo>
                    <a:pt x="400049" y="48947"/>
                  </a:lnTo>
                  <a:lnTo>
                    <a:pt x="400049" y="351102"/>
                  </a:lnTo>
                  <a:lnTo>
                    <a:pt x="382273" y="387138"/>
                  </a:lnTo>
                  <a:lnTo>
                    <a:pt x="354509" y="399714"/>
                  </a:lnTo>
                  <a:lnTo>
                    <a:pt x="351102" y="4000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20012" y="3895352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3476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6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52387" y="0"/>
                  </a:lnTo>
                  <a:lnTo>
                    <a:pt x="347662" y="0"/>
                  </a:lnTo>
                  <a:lnTo>
                    <a:pt x="376767" y="8828"/>
                  </a:lnTo>
                  <a:lnTo>
                    <a:pt x="379627" y="10739"/>
                  </a:lnTo>
                  <a:lnTo>
                    <a:pt x="399714" y="45540"/>
                  </a:lnTo>
                  <a:lnTo>
                    <a:pt x="400049" y="48947"/>
                  </a:lnTo>
                  <a:lnTo>
                    <a:pt x="400049" y="52387"/>
                  </a:lnTo>
                  <a:lnTo>
                    <a:pt x="400049" y="347662"/>
                  </a:lnTo>
                  <a:lnTo>
                    <a:pt x="400049" y="351102"/>
                  </a:lnTo>
                  <a:lnTo>
                    <a:pt x="399714" y="354509"/>
                  </a:lnTo>
                  <a:lnTo>
                    <a:pt x="391221" y="376767"/>
                  </a:lnTo>
                  <a:lnTo>
                    <a:pt x="389309" y="379627"/>
                  </a:lnTo>
                  <a:lnTo>
                    <a:pt x="376767" y="391221"/>
                  </a:lnTo>
                  <a:lnTo>
                    <a:pt x="373907" y="393132"/>
                  </a:lnTo>
                  <a:lnTo>
                    <a:pt x="370888" y="394745"/>
                  </a:lnTo>
                  <a:lnTo>
                    <a:pt x="367710" y="396062"/>
                  </a:lnTo>
                  <a:lnTo>
                    <a:pt x="364532" y="397378"/>
                  </a:lnTo>
                  <a:lnTo>
                    <a:pt x="347662" y="400049"/>
                  </a:lnTo>
                  <a:lnTo>
                    <a:pt x="52387" y="400049"/>
                  </a:lnTo>
                  <a:lnTo>
                    <a:pt x="32339" y="396062"/>
                  </a:lnTo>
                  <a:lnTo>
                    <a:pt x="29161" y="394745"/>
                  </a:lnTo>
                  <a:lnTo>
                    <a:pt x="3987" y="367710"/>
                  </a:lnTo>
                  <a:lnTo>
                    <a:pt x="2671" y="364532"/>
                  </a:lnTo>
                  <a:lnTo>
                    <a:pt x="1677" y="361256"/>
                  </a:lnTo>
                  <a:lnTo>
                    <a:pt x="1006" y="357882"/>
                  </a:lnTo>
                  <a:lnTo>
                    <a:pt x="335" y="354509"/>
                  </a:lnTo>
                  <a:lnTo>
                    <a:pt x="0" y="351102"/>
                  </a:lnTo>
                  <a:lnTo>
                    <a:pt x="0" y="3476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832774" y="3880938"/>
            <a:ext cx="18097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80" dirty="0">
                <a:solidFill>
                  <a:srgbClr val="262525"/>
                </a:solidFill>
                <a:latin typeface="Calibri"/>
                <a:cs typeface="Calibri"/>
              </a:rPr>
              <a:t>3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49169" y="4874577"/>
            <a:ext cx="215455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65" dirty="0">
                <a:solidFill>
                  <a:srgbClr val="262525"/>
                </a:solidFill>
                <a:latin typeface="Calibri"/>
                <a:cs typeface="Calibri"/>
              </a:rPr>
              <a:t>Social-</a:t>
            </a:r>
            <a:r>
              <a:rPr sz="1800" b="1" spc="-10" dirty="0">
                <a:solidFill>
                  <a:srgbClr val="262525"/>
                </a:solidFill>
                <a:latin typeface="Calibri"/>
                <a:cs typeface="Calibri"/>
              </a:rPr>
              <a:t>Constructivism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02485" y="5310098"/>
            <a:ext cx="3808095" cy="13303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065" marR="5080" indent="-2540" algn="ctr">
              <a:lnSpc>
                <a:spcPct val="153300"/>
              </a:lnSpc>
              <a:spcBef>
                <a:spcPts val="6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2022's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enquiry-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based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syncs with</a:t>
            </a:r>
            <a:r>
              <a:rPr sz="1400" spc="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cultural-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historical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theory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and </a:t>
            </a:r>
            <a:r>
              <a:rPr sz="1400" spc="-35" dirty="0">
                <a:solidFill>
                  <a:srgbClr val="262525"/>
                </a:solidFill>
                <a:latin typeface="Source Sans Pro"/>
                <a:cs typeface="Source Sans Pro"/>
              </a:rPr>
              <a:t>social-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constructivism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approach,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paving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way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for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active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learning.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15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4500"/>
              </a:lnSpc>
            </a:pPr>
            <a:r>
              <a:rPr spc="-210" dirty="0"/>
              <a:t>Application</a:t>
            </a:r>
            <a:r>
              <a:rPr spc="-190" dirty="0"/>
              <a:t> </a:t>
            </a:r>
            <a:r>
              <a:rPr spc="-130" dirty="0"/>
              <a:t>of</a:t>
            </a:r>
            <a:r>
              <a:rPr spc="-165" dirty="0"/>
              <a:t> </a:t>
            </a:r>
            <a:r>
              <a:rPr spc="-175" dirty="0"/>
              <a:t>Vygotsky's</a:t>
            </a:r>
            <a:r>
              <a:rPr spc="-135" dirty="0"/>
              <a:t> </a:t>
            </a:r>
            <a:r>
              <a:rPr spc="-110" dirty="0"/>
              <a:t>Sociocultural </a:t>
            </a:r>
            <a:r>
              <a:rPr spc="-150" dirty="0"/>
              <a:t>Theory</a:t>
            </a:r>
            <a:r>
              <a:rPr spc="-135" dirty="0"/>
              <a:t> </a:t>
            </a:r>
            <a:r>
              <a:rPr spc="-254" dirty="0"/>
              <a:t>in</a:t>
            </a:r>
            <a:r>
              <a:rPr spc="-190" dirty="0"/>
              <a:t> </a:t>
            </a:r>
            <a:r>
              <a:rPr spc="-155" dirty="0"/>
              <a:t>Classroom</a:t>
            </a:r>
            <a:r>
              <a:rPr spc="-190" dirty="0"/>
              <a:t> </a:t>
            </a:r>
            <a:r>
              <a:rPr spc="-60" dirty="0"/>
              <a:t>Teaching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0674" y="1828800"/>
            <a:ext cx="2362199" cy="23621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59532" y="4284027"/>
            <a:ext cx="222313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95" dirty="0">
                <a:latin typeface="Book Antiqua"/>
                <a:cs typeface="Book Antiqua"/>
              </a:rPr>
              <a:t>Collaborative</a:t>
            </a:r>
            <a:r>
              <a:rPr sz="1800" b="1" spc="-5" dirty="0">
                <a:latin typeface="Book Antiqua"/>
                <a:cs typeface="Book Antiqua"/>
              </a:rPr>
              <a:t> </a:t>
            </a:r>
            <a:r>
              <a:rPr sz="1800" b="1" spc="-65" dirty="0">
                <a:latin typeface="Book Antiqua"/>
                <a:cs typeface="Book Antiqua"/>
              </a:rPr>
              <a:t>Learning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4498" y="4710023"/>
            <a:ext cx="2736850" cy="1349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3175" algn="ctr">
              <a:lnSpc>
                <a:spcPct val="154800"/>
              </a:lnSpc>
              <a:spcBef>
                <a:spcPts val="114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Discover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theories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promote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peer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collaboration,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leading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 a</a:t>
            </a:r>
            <a:r>
              <a:rPr sz="1400" spc="-9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more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interactive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engaging learning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experience.</a:t>
            </a:r>
            <a:endParaRPr sz="1400">
              <a:latin typeface="Source Sans Pro"/>
              <a:cs typeface="Source Sans Pro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3899" y="1828800"/>
            <a:ext cx="2362199" cy="23621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85022" y="4284027"/>
            <a:ext cx="266763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110" dirty="0">
                <a:latin typeface="Book Antiqua"/>
                <a:cs typeface="Book Antiqua"/>
              </a:rPr>
              <a:t>Writing</a:t>
            </a:r>
            <a:r>
              <a:rPr sz="1800" b="1" spc="-35" dirty="0">
                <a:latin typeface="Book Antiqua"/>
                <a:cs typeface="Book Antiqua"/>
              </a:rPr>
              <a:t> </a:t>
            </a:r>
            <a:r>
              <a:rPr sz="1800" b="1" spc="-110" dirty="0">
                <a:latin typeface="Book Antiqua"/>
                <a:cs typeface="Book Antiqua"/>
              </a:rPr>
              <a:t>Skills</a:t>
            </a:r>
            <a:r>
              <a:rPr sz="1800" b="1" spc="-30" dirty="0">
                <a:latin typeface="Book Antiqua"/>
                <a:cs typeface="Book Antiqua"/>
              </a:rPr>
              <a:t> </a:t>
            </a:r>
            <a:r>
              <a:rPr sz="1800" b="1" spc="-95" dirty="0">
                <a:latin typeface="Book Antiqua"/>
                <a:cs typeface="Book Antiqua"/>
              </a:rPr>
              <a:t>Development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00946" y="4710023"/>
            <a:ext cx="2639060" cy="1349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62230" algn="just">
              <a:lnSpc>
                <a:spcPct val="154800"/>
              </a:lnSpc>
              <a:spcBef>
                <a:spcPts val="114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See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emphasis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on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socio-cultural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factors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provides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a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framework</a:t>
            </a:r>
            <a:r>
              <a:rPr sz="1400" spc="7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for</a:t>
            </a:r>
            <a:r>
              <a:rPr sz="1400" spc="6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developing</a:t>
            </a:r>
            <a:r>
              <a:rPr sz="1400" spc="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writing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skills</a:t>
            </a:r>
            <a:r>
              <a:rPr sz="1400" spc="-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through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dialogue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with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others.</a:t>
            </a:r>
            <a:endParaRPr sz="1400">
              <a:latin typeface="Source Sans Pro"/>
              <a:cs typeface="Source Sans Pro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77124" y="1828800"/>
            <a:ext cx="2371724" cy="236219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299076" y="4284027"/>
            <a:ext cx="272732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65" dirty="0">
                <a:latin typeface="Book Antiqua"/>
                <a:cs typeface="Book Antiqua"/>
              </a:rPr>
              <a:t>Teacher-</a:t>
            </a:r>
            <a:r>
              <a:rPr sz="1800" b="1" spc="-90" dirty="0">
                <a:latin typeface="Book Antiqua"/>
                <a:cs typeface="Book Antiqua"/>
              </a:rPr>
              <a:t>Student</a:t>
            </a:r>
            <a:r>
              <a:rPr sz="1800" b="1" spc="-5" dirty="0">
                <a:latin typeface="Book Antiqua"/>
                <a:cs typeface="Book Antiqua"/>
              </a:rPr>
              <a:t> </a:t>
            </a:r>
            <a:r>
              <a:rPr sz="1800" b="1" spc="-60" dirty="0">
                <a:latin typeface="Book Antiqua"/>
                <a:cs typeface="Book Antiqua"/>
              </a:rPr>
              <a:t>Interaction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59501" y="4710023"/>
            <a:ext cx="2565400" cy="1349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4445" algn="ctr">
              <a:lnSpc>
                <a:spcPct val="154800"/>
              </a:lnSpc>
              <a:spcBef>
                <a:spcPts val="114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Explore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theories prioritize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teacher-student interaction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2022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aligns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with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this</a:t>
            </a:r>
            <a:r>
              <a:rPr sz="1400" spc="-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approach.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25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65"/>
              </a:spcBef>
            </a:pPr>
            <a:r>
              <a:rPr spc="-155" dirty="0"/>
              <a:t>Impact</a:t>
            </a:r>
            <a:r>
              <a:rPr spc="-170" dirty="0"/>
              <a:t> </a:t>
            </a:r>
            <a:r>
              <a:rPr spc="-130" dirty="0"/>
              <a:t>of</a:t>
            </a:r>
            <a:r>
              <a:rPr spc="-185" dirty="0"/>
              <a:t> </a:t>
            </a:r>
            <a:r>
              <a:rPr spc="-175" dirty="0"/>
              <a:t>Vygotsky's</a:t>
            </a:r>
            <a:r>
              <a:rPr spc="-160" dirty="0"/>
              <a:t> </a:t>
            </a:r>
            <a:r>
              <a:rPr spc="-130" dirty="0"/>
              <a:t>Theories</a:t>
            </a:r>
            <a:r>
              <a:rPr spc="-160" dirty="0"/>
              <a:t> </a:t>
            </a:r>
            <a:r>
              <a:rPr spc="-254" dirty="0"/>
              <a:t>in</a:t>
            </a:r>
            <a:r>
              <a:rPr spc="-210" dirty="0"/>
              <a:t> </a:t>
            </a:r>
            <a:r>
              <a:rPr spc="-110" dirty="0"/>
              <a:t>Promoting </a:t>
            </a:r>
            <a:r>
              <a:rPr spc="-170" dirty="0"/>
              <a:t>Learning</a:t>
            </a:r>
            <a:r>
              <a:rPr spc="-165" dirty="0"/>
              <a:t> </a:t>
            </a:r>
            <a:r>
              <a:rPr spc="-10" dirty="0"/>
              <a:t>Outcomes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390649" y="1819274"/>
            <a:ext cx="4229100" cy="2162175"/>
            <a:chOff x="1390649" y="1819274"/>
            <a:chExt cx="4229100" cy="2162175"/>
          </a:xfrm>
        </p:grpSpPr>
        <p:sp>
          <p:nvSpPr>
            <p:cNvPr id="6" name="object 6"/>
            <p:cNvSpPr/>
            <p:nvPr/>
          </p:nvSpPr>
          <p:spPr>
            <a:xfrm>
              <a:off x="1395412" y="1824037"/>
              <a:ext cx="4219575" cy="2152650"/>
            </a:xfrm>
            <a:custGeom>
              <a:avLst/>
              <a:gdLst/>
              <a:ahLst/>
              <a:cxnLst/>
              <a:rect l="l" t="t" r="r" b="b"/>
              <a:pathLst>
                <a:path w="4219575" h="2152650">
                  <a:moveTo>
                    <a:pt x="4170627" y="2152649"/>
                  </a:moveTo>
                  <a:lnTo>
                    <a:pt x="48947" y="2152649"/>
                  </a:lnTo>
                  <a:lnTo>
                    <a:pt x="45540" y="2152313"/>
                  </a:lnTo>
                  <a:lnTo>
                    <a:pt x="10739" y="2132226"/>
                  </a:lnTo>
                  <a:lnTo>
                    <a:pt x="0" y="2103701"/>
                  </a:lnTo>
                  <a:lnTo>
                    <a:pt x="0" y="210026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7" y="0"/>
                  </a:lnTo>
                  <a:lnTo>
                    <a:pt x="4170627" y="0"/>
                  </a:lnTo>
                  <a:lnTo>
                    <a:pt x="4206662" y="17776"/>
                  </a:lnTo>
                  <a:lnTo>
                    <a:pt x="4219574" y="48947"/>
                  </a:lnTo>
                  <a:lnTo>
                    <a:pt x="4219574" y="2103701"/>
                  </a:lnTo>
                  <a:lnTo>
                    <a:pt x="4201798" y="2139737"/>
                  </a:lnTo>
                  <a:lnTo>
                    <a:pt x="4174033" y="2152313"/>
                  </a:lnTo>
                  <a:lnTo>
                    <a:pt x="4170627" y="21526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5412" y="1824037"/>
              <a:ext cx="4219575" cy="2152650"/>
            </a:xfrm>
            <a:custGeom>
              <a:avLst/>
              <a:gdLst/>
              <a:ahLst/>
              <a:cxnLst/>
              <a:rect l="l" t="t" r="r" b="b"/>
              <a:pathLst>
                <a:path w="4219575" h="2152650">
                  <a:moveTo>
                    <a:pt x="0" y="21002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6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20422" y="10739"/>
                  </a:lnTo>
                  <a:lnTo>
                    <a:pt x="23282" y="8828"/>
                  </a:lnTo>
                  <a:lnTo>
                    <a:pt x="26142" y="6917"/>
                  </a:lnTo>
                  <a:lnTo>
                    <a:pt x="29161" y="5303"/>
                  </a:lnTo>
                  <a:lnTo>
                    <a:pt x="32339" y="3987"/>
                  </a:lnTo>
                  <a:lnTo>
                    <a:pt x="35517" y="2671"/>
                  </a:lnTo>
                  <a:lnTo>
                    <a:pt x="38793" y="1677"/>
                  </a:lnTo>
                  <a:lnTo>
                    <a:pt x="42167" y="1006"/>
                  </a:lnTo>
                  <a:lnTo>
                    <a:pt x="45540" y="335"/>
                  </a:lnTo>
                  <a:lnTo>
                    <a:pt x="48947" y="0"/>
                  </a:lnTo>
                  <a:lnTo>
                    <a:pt x="52387" y="0"/>
                  </a:lnTo>
                  <a:lnTo>
                    <a:pt x="4167187" y="0"/>
                  </a:lnTo>
                  <a:lnTo>
                    <a:pt x="4170627" y="0"/>
                  </a:lnTo>
                  <a:lnTo>
                    <a:pt x="4174033" y="335"/>
                  </a:lnTo>
                  <a:lnTo>
                    <a:pt x="4177407" y="1006"/>
                  </a:lnTo>
                  <a:lnTo>
                    <a:pt x="4180780" y="1677"/>
                  </a:lnTo>
                  <a:lnTo>
                    <a:pt x="4184056" y="2671"/>
                  </a:lnTo>
                  <a:lnTo>
                    <a:pt x="4187234" y="3987"/>
                  </a:lnTo>
                  <a:lnTo>
                    <a:pt x="4190413" y="5303"/>
                  </a:lnTo>
                  <a:lnTo>
                    <a:pt x="4193432" y="6917"/>
                  </a:lnTo>
                  <a:lnTo>
                    <a:pt x="4196291" y="8828"/>
                  </a:lnTo>
                  <a:lnTo>
                    <a:pt x="4199152" y="10739"/>
                  </a:lnTo>
                  <a:lnTo>
                    <a:pt x="4219238" y="45540"/>
                  </a:lnTo>
                  <a:lnTo>
                    <a:pt x="4219574" y="52387"/>
                  </a:lnTo>
                  <a:lnTo>
                    <a:pt x="4219574" y="2100262"/>
                  </a:lnTo>
                  <a:lnTo>
                    <a:pt x="4204230" y="2137305"/>
                  </a:lnTo>
                  <a:lnTo>
                    <a:pt x="4167187" y="2152649"/>
                  </a:lnTo>
                  <a:lnTo>
                    <a:pt x="52387" y="2152649"/>
                  </a:lnTo>
                  <a:lnTo>
                    <a:pt x="15343" y="2137305"/>
                  </a:lnTo>
                  <a:lnTo>
                    <a:pt x="1006" y="2110482"/>
                  </a:lnTo>
                  <a:lnTo>
                    <a:pt x="335" y="2107108"/>
                  </a:lnTo>
                  <a:lnTo>
                    <a:pt x="0" y="2103701"/>
                  </a:lnTo>
                  <a:lnTo>
                    <a:pt x="0" y="21002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67556" y="2395448"/>
            <a:ext cx="3474085" cy="1016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154000"/>
              </a:lnSpc>
              <a:spcBef>
                <a:spcPts val="13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theories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promote</a:t>
            </a:r>
            <a:r>
              <a:rPr sz="1400" spc="5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active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rather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than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passive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contribute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to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higher levels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of</a:t>
            </a:r>
            <a:r>
              <a:rPr sz="1400" spc="8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motivation.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10249" y="1819274"/>
            <a:ext cx="4229100" cy="2162175"/>
            <a:chOff x="5810249" y="1819274"/>
            <a:chExt cx="4229100" cy="2162175"/>
          </a:xfrm>
        </p:grpSpPr>
        <p:sp>
          <p:nvSpPr>
            <p:cNvPr id="10" name="object 10"/>
            <p:cNvSpPr/>
            <p:nvPr/>
          </p:nvSpPr>
          <p:spPr>
            <a:xfrm>
              <a:off x="5815012" y="1824037"/>
              <a:ext cx="4219575" cy="2152650"/>
            </a:xfrm>
            <a:custGeom>
              <a:avLst/>
              <a:gdLst/>
              <a:ahLst/>
              <a:cxnLst/>
              <a:rect l="l" t="t" r="r" b="b"/>
              <a:pathLst>
                <a:path w="4219575" h="2152650">
                  <a:moveTo>
                    <a:pt x="4170627" y="2152649"/>
                  </a:moveTo>
                  <a:lnTo>
                    <a:pt x="48946" y="2152649"/>
                  </a:lnTo>
                  <a:lnTo>
                    <a:pt x="45540" y="2152313"/>
                  </a:lnTo>
                  <a:lnTo>
                    <a:pt x="10740" y="2132226"/>
                  </a:lnTo>
                  <a:lnTo>
                    <a:pt x="0" y="2103701"/>
                  </a:lnTo>
                  <a:lnTo>
                    <a:pt x="0" y="210026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6" y="0"/>
                  </a:lnTo>
                  <a:lnTo>
                    <a:pt x="4170627" y="0"/>
                  </a:lnTo>
                  <a:lnTo>
                    <a:pt x="4206662" y="17776"/>
                  </a:lnTo>
                  <a:lnTo>
                    <a:pt x="4219574" y="48947"/>
                  </a:lnTo>
                  <a:lnTo>
                    <a:pt x="4219574" y="2103701"/>
                  </a:lnTo>
                  <a:lnTo>
                    <a:pt x="4201797" y="2139737"/>
                  </a:lnTo>
                  <a:lnTo>
                    <a:pt x="4174034" y="2152313"/>
                  </a:lnTo>
                  <a:lnTo>
                    <a:pt x="4170627" y="215264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15012" y="1824037"/>
              <a:ext cx="4219575" cy="2152650"/>
            </a:xfrm>
            <a:custGeom>
              <a:avLst/>
              <a:gdLst/>
              <a:ahLst/>
              <a:cxnLst/>
              <a:rect l="l" t="t" r="r" b="b"/>
              <a:pathLst>
                <a:path w="4219575" h="2152650">
                  <a:moveTo>
                    <a:pt x="0" y="210026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0" y="35517"/>
                  </a:lnTo>
                  <a:lnTo>
                    <a:pt x="3987" y="32339"/>
                  </a:lnTo>
                  <a:lnTo>
                    <a:pt x="5303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23282" y="8828"/>
                  </a:lnTo>
                  <a:lnTo>
                    <a:pt x="26142" y="6917"/>
                  </a:lnTo>
                  <a:lnTo>
                    <a:pt x="29160" y="5303"/>
                  </a:lnTo>
                  <a:lnTo>
                    <a:pt x="32338" y="3987"/>
                  </a:lnTo>
                  <a:lnTo>
                    <a:pt x="35517" y="2671"/>
                  </a:lnTo>
                  <a:lnTo>
                    <a:pt x="38792" y="1677"/>
                  </a:lnTo>
                  <a:lnTo>
                    <a:pt x="42166" y="1006"/>
                  </a:lnTo>
                  <a:lnTo>
                    <a:pt x="45540" y="335"/>
                  </a:lnTo>
                  <a:lnTo>
                    <a:pt x="48946" y="0"/>
                  </a:lnTo>
                  <a:lnTo>
                    <a:pt x="52387" y="0"/>
                  </a:lnTo>
                  <a:lnTo>
                    <a:pt x="4167187" y="0"/>
                  </a:lnTo>
                  <a:lnTo>
                    <a:pt x="4170627" y="0"/>
                  </a:lnTo>
                  <a:lnTo>
                    <a:pt x="4174034" y="335"/>
                  </a:lnTo>
                  <a:lnTo>
                    <a:pt x="4177407" y="1006"/>
                  </a:lnTo>
                  <a:lnTo>
                    <a:pt x="4180780" y="1677"/>
                  </a:lnTo>
                  <a:lnTo>
                    <a:pt x="4184055" y="2671"/>
                  </a:lnTo>
                  <a:lnTo>
                    <a:pt x="4187233" y="3987"/>
                  </a:lnTo>
                  <a:lnTo>
                    <a:pt x="4190411" y="5303"/>
                  </a:lnTo>
                  <a:lnTo>
                    <a:pt x="4216901" y="35517"/>
                  </a:lnTo>
                  <a:lnTo>
                    <a:pt x="4219574" y="48947"/>
                  </a:lnTo>
                  <a:lnTo>
                    <a:pt x="4219574" y="52387"/>
                  </a:lnTo>
                  <a:lnTo>
                    <a:pt x="4219574" y="2100262"/>
                  </a:lnTo>
                  <a:lnTo>
                    <a:pt x="4219574" y="2103701"/>
                  </a:lnTo>
                  <a:lnTo>
                    <a:pt x="4219238" y="2107108"/>
                  </a:lnTo>
                  <a:lnTo>
                    <a:pt x="4210744" y="2129366"/>
                  </a:lnTo>
                  <a:lnTo>
                    <a:pt x="4208834" y="2132226"/>
                  </a:lnTo>
                  <a:lnTo>
                    <a:pt x="4174034" y="2152313"/>
                  </a:lnTo>
                  <a:lnTo>
                    <a:pt x="4167187" y="2152649"/>
                  </a:lnTo>
                  <a:lnTo>
                    <a:pt x="52387" y="2152649"/>
                  </a:lnTo>
                  <a:lnTo>
                    <a:pt x="15343" y="2137305"/>
                  </a:lnTo>
                  <a:lnTo>
                    <a:pt x="8829" y="2129366"/>
                  </a:lnTo>
                  <a:lnTo>
                    <a:pt x="6917" y="2126506"/>
                  </a:lnTo>
                  <a:lnTo>
                    <a:pt x="5303" y="2123487"/>
                  </a:lnTo>
                  <a:lnTo>
                    <a:pt x="3987" y="2120309"/>
                  </a:lnTo>
                  <a:lnTo>
                    <a:pt x="2670" y="2117131"/>
                  </a:lnTo>
                  <a:lnTo>
                    <a:pt x="1677" y="2113855"/>
                  </a:lnTo>
                  <a:lnTo>
                    <a:pt x="1006" y="2110482"/>
                  </a:lnTo>
                  <a:lnTo>
                    <a:pt x="335" y="2107108"/>
                  </a:lnTo>
                  <a:lnTo>
                    <a:pt x="0" y="2103701"/>
                  </a:lnTo>
                  <a:lnTo>
                    <a:pt x="0" y="210026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67556" y="1969452"/>
            <a:ext cx="621157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429760" algn="l"/>
              </a:tabLst>
            </a:pPr>
            <a:r>
              <a:rPr sz="1800" b="1" spc="-55" dirty="0">
                <a:solidFill>
                  <a:srgbClr val="262525"/>
                </a:solidFill>
                <a:latin typeface="Book Antiqua"/>
                <a:cs typeface="Book Antiqua"/>
              </a:rPr>
              <a:t>Increases</a:t>
            </a:r>
            <a:r>
              <a:rPr sz="1800" b="1" spc="-35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10" dirty="0">
                <a:solidFill>
                  <a:srgbClr val="262525"/>
                </a:solidFill>
                <a:latin typeface="Book Antiqua"/>
                <a:cs typeface="Book Antiqua"/>
              </a:rPr>
              <a:t>Motivation</a:t>
            </a:r>
            <a:r>
              <a:rPr sz="1800" b="1" dirty="0">
                <a:solidFill>
                  <a:srgbClr val="262525"/>
                </a:solidFill>
                <a:latin typeface="Book Antiqua"/>
                <a:cs typeface="Book Antiqua"/>
              </a:rPr>
              <a:t>	</a:t>
            </a:r>
            <a:r>
              <a:rPr sz="1800" b="1" spc="-85" dirty="0">
                <a:solidFill>
                  <a:srgbClr val="262525"/>
                </a:solidFill>
                <a:latin typeface="Book Antiqua"/>
                <a:cs typeface="Book Antiqua"/>
              </a:rPr>
              <a:t>Inspires</a:t>
            </a:r>
            <a:r>
              <a:rPr sz="1800" b="1" spc="-4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75" dirty="0">
                <a:solidFill>
                  <a:srgbClr val="262525"/>
                </a:solidFill>
                <a:latin typeface="Book Antiqua"/>
                <a:cs typeface="Book Antiqua"/>
              </a:rPr>
              <a:t>Creativity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85073" y="2395448"/>
            <a:ext cx="3665220" cy="1349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54800"/>
              </a:lnSpc>
              <a:spcBef>
                <a:spcPts val="114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Understand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</a:t>
            </a:r>
            <a:r>
              <a:rPr sz="1400" spc="-6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Vygotskian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encourages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creativity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by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allowing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students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use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their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prior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knowledge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come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up with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unique solutions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problems.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90649" y="4162424"/>
            <a:ext cx="4229100" cy="1838325"/>
            <a:chOff x="1390649" y="4162424"/>
            <a:chExt cx="4229100" cy="1838325"/>
          </a:xfrm>
        </p:grpSpPr>
        <p:sp>
          <p:nvSpPr>
            <p:cNvPr id="15" name="object 15"/>
            <p:cNvSpPr/>
            <p:nvPr/>
          </p:nvSpPr>
          <p:spPr>
            <a:xfrm>
              <a:off x="1395412" y="4167187"/>
              <a:ext cx="4219575" cy="1828800"/>
            </a:xfrm>
            <a:custGeom>
              <a:avLst/>
              <a:gdLst/>
              <a:ahLst/>
              <a:cxnLst/>
              <a:rect l="l" t="t" r="r" b="b"/>
              <a:pathLst>
                <a:path w="4219575" h="1828800">
                  <a:moveTo>
                    <a:pt x="4170627" y="1828799"/>
                  </a:moveTo>
                  <a:lnTo>
                    <a:pt x="48947" y="1828799"/>
                  </a:lnTo>
                  <a:lnTo>
                    <a:pt x="45540" y="1828463"/>
                  </a:lnTo>
                  <a:lnTo>
                    <a:pt x="10739" y="1808377"/>
                  </a:lnTo>
                  <a:lnTo>
                    <a:pt x="0" y="1779852"/>
                  </a:lnTo>
                  <a:lnTo>
                    <a:pt x="0" y="177641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7" y="0"/>
                  </a:lnTo>
                  <a:lnTo>
                    <a:pt x="4170627" y="0"/>
                  </a:lnTo>
                  <a:lnTo>
                    <a:pt x="4206662" y="17775"/>
                  </a:lnTo>
                  <a:lnTo>
                    <a:pt x="4219574" y="48947"/>
                  </a:lnTo>
                  <a:lnTo>
                    <a:pt x="4219574" y="1779852"/>
                  </a:lnTo>
                  <a:lnTo>
                    <a:pt x="4201798" y="1815887"/>
                  </a:lnTo>
                  <a:lnTo>
                    <a:pt x="4174033" y="1828463"/>
                  </a:lnTo>
                  <a:lnTo>
                    <a:pt x="4170627" y="182879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5412" y="4167187"/>
              <a:ext cx="4219575" cy="1828800"/>
            </a:xfrm>
            <a:custGeom>
              <a:avLst/>
              <a:gdLst/>
              <a:ahLst/>
              <a:cxnLst/>
              <a:rect l="l" t="t" r="r" b="b"/>
              <a:pathLst>
                <a:path w="4219575" h="1828800">
                  <a:moveTo>
                    <a:pt x="0" y="177641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5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20422" y="10739"/>
                  </a:lnTo>
                  <a:lnTo>
                    <a:pt x="48947" y="0"/>
                  </a:lnTo>
                  <a:lnTo>
                    <a:pt x="52387" y="0"/>
                  </a:lnTo>
                  <a:lnTo>
                    <a:pt x="4167187" y="0"/>
                  </a:lnTo>
                  <a:lnTo>
                    <a:pt x="4170627" y="0"/>
                  </a:lnTo>
                  <a:lnTo>
                    <a:pt x="4174033" y="335"/>
                  </a:lnTo>
                  <a:lnTo>
                    <a:pt x="4196291" y="8828"/>
                  </a:lnTo>
                  <a:lnTo>
                    <a:pt x="4199152" y="10739"/>
                  </a:lnTo>
                  <a:lnTo>
                    <a:pt x="4210745" y="23282"/>
                  </a:lnTo>
                  <a:lnTo>
                    <a:pt x="4212656" y="26142"/>
                  </a:lnTo>
                  <a:lnTo>
                    <a:pt x="4214270" y="29161"/>
                  </a:lnTo>
                  <a:lnTo>
                    <a:pt x="4215586" y="32339"/>
                  </a:lnTo>
                  <a:lnTo>
                    <a:pt x="4216902" y="35517"/>
                  </a:lnTo>
                  <a:lnTo>
                    <a:pt x="4219574" y="52387"/>
                  </a:lnTo>
                  <a:lnTo>
                    <a:pt x="4219574" y="1776412"/>
                  </a:lnTo>
                  <a:lnTo>
                    <a:pt x="4210745" y="1805517"/>
                  </a:lnTo>
                  <a:lnTo>
                    <a:pt x="4208834" y="1808377"/>
                  </a:lnTo>
                  <a:lnTo>
                    <a:pt x="4174033" y="1828463"/>
                  </a:lnTo>
                  <a:lnTo>
                    <a:pt x="4167187" y="1828799"/>
                  </a:lnTo>
                  <a:lnTo>
                    <a:pt x="52387" y="1828799"/>
                  </a:lnTo>
                  <a:lnTo>
                    <a:pt x="32339" y="1824811"/>
                  </a:lnTo>
                  <a:lnTo>
                    <a:pt x="29161" y="1823495"/>
                  </a:lnTo>
                  <a:lnTo>
                    <a:pt x="15343" y="1813456"/>
                  </a:lnTo>
                  <a:lnTo>
                    <a:pt x="12911" y="1811024"/>
                  </a:lnTo>
                  <a:lnTo>
                    <a:pt x="10739" y="1808377"/>
                  </a:lnTo>
                  <a:lnTo>
                    <a:pt x="8828" y="1805517"/>
                  </a:lnTo>
                  <a:lnTo>
                    <a:pt x="6917" y="1802657"/>
                  </a:lnTo>
                  <a:lnTo>
                    <a:pt x="5304" y="1799638"/>
                  </a:lnTo>
                  <a:lnTo>
                    <a:pt x="3987" y="1796460"/>
                  </a:lnTo>
                  <a:lnTo>
                    <a:pt x="2671" y="1793281"/>
                  </a:lnTo>
                  <a:lnTo>
                    <a:pt x="1677" y="1790006"/>
                  </a:lnTo>
                  <a:lnTo>
                    <a:pt x="1006" y="1786633"/>
                  </a:lnTo>
                  <a:lnTo>
                    <a:pt x="335" y="1783259"/>
                  </a:lnTo>
                  <a:lnTo>
                    <a:pt x="0" y="1779852"/>
                  </a:lnTo>
                  <a:lnTo>
                    <a:pt x="0" y="177641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67556" y="4312602"/>
            <a:ext cx="298196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40" dirty="0">
                <a:solidFill>
                  <a:srgbClr val="262525"/>
                </a:solidFill>
                <a:latin typeface="Book Antiqua"/>
                <a:cs typeface="Book Antiqua"/>
              </a:rPr>
              <a:t>Boosts</a:t>
            </a:r>
            <a:r>
              <a:rPr sz="1800" b="1" spc="-5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110" dirty="0">
                <a:solidFill>
                  <a:srgbClr val="262525"/>
                </a:solidFill>
                <a:latin typeface="Book Antiqua"/>
                <a:cs typeface="Book Antiqua"/>
              </a:rPr>
              <a:t>Cognitive</a:t>
            </a:r>
            <a:r>
              <a:rPr sz="1800" b="1" spc="-5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95" dirty="0">
                <a:solidFill>
                  <a:srgbClr val="262525"/>
                </a:solidFill>
                <a:latin typeface="Book Antiqua"/>
                <a:cs typeface="Book Antiqua"/>
              </a:rPr>
              <a:t>Development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67556" y="4738598"/>
            <a:ext cx="3712845" cy="1016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54000"/>
              </a:lnSpc>
              <a:spcBef>
                <a:spcPts val="13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Discover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theories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encourage cognitive</a:t>
            </a:r>
            <a:r>
              <a:rPr sz="1400" spc="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development,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helping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students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grow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their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ability</a:t>
            </a:r>
            <a:r>
              <a:rPr sz="1400" spc="-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think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reason.</a:t>
            </a:r>
            <a:endParaRPr sz="1400">
              <a:latin typeface="Source Sans Pro"/>
              <a:cs typeface="Source Sans Pr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10249" y="4162424"/>
            <a:ext cx="4229100" cy="1838325"/>
            <a:chOff x="5810249" y="4162424"/>
            <a:chExt cx="4229100" cy="1838325"/>
          </a:xfrm>
        </p:grpSpPr>
        <p:sp>
          <p:nvSpPr>
            <p:cNvPr id="20" name="object 20"/>
            <p:cNvSpPr/>
            <p:nvPr/>
          </p:nvSpPr>
          <p:spPr>
            <a:xfrm>
              <a:off x="5815012" y="4167187"/>
              <a:ext cx="4219575" cy="1828800"/>
            </a:xfrm>
            <a:custGeom>
              <a:avLst/>
              <a:gdLst/>
              <a:ahLst/>
              <a:cxnLst/>
              <a:rect l="l" t="t" r="r" b="b"/>
              <a:pathLst>
                <a:path w="4219575" h="1828800">
                  <a:moveTo>
                    <a:pt x="4170627" y="1828799"/>
                  </a:moveTo>
                  <a:lnTo>
                    <a:pt x="48946" y="1828799"/>
                  </a:lnTo>
                  <a:lnTo>
                    <a:pt x="45540" y="1828463"/>
                  </a:lnTo>
                  <a:lnTo>
                    <a:pt x="10740" y="1808377"/>
                  </a:lnTo>
                  <a:lnTo>
                    <a:pt x="0" y="1779852"/>
                  </a:lnTo>
                  <a:lnTo>
                    <a:pt x="0" y="1776412"/>
                  </a:lnTo>
                  <a:lnTo>
                    <a:pt x="0" y="48947"/>
                  </a:lnTo>
                  <a:lnTo>
                    <a:pt x="17776" y="12911"/>
                  </a:lnTo>
                  <a:lnTo>
                    <a:pt x="48946" y="0"/>
                  </a:lnTo>
                  <a:lnTo>
                    <a:pt x="4170627" y="0"/>
                  </a:lnTo>
                  <a:lnTo>
                    <a:pt x="4206662" y="17775"/>
                  </a:lnTo>
                  <a:lnTo>
                    <a:pt x="4219574" y="48947"/>
                  </a:lnTo>
                  <a:lnTo>
                    <a:pt x="4219574" y="1779852"/>
                  </a:lnTo>
                  <a:lnTo>
                    <a:pt x="4201797" y="1815887"/>
                  </a:lnTo>
                  <a:lnTo>
                    <a:pt x="4174034" y="1828463"/>
                  </a:lnTo>
                  <a:lnTo>
                    <a:pt x="4170627" y="1828799"/>
                  </a:lnTo>
                  <a:close/>
                </a:path>
              </a:pathLst>
            </a:custGeom>
            <a:solidFill>
              <a:srgbClr val="F0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15012" y="4167187"/>
              <a:ext cx="4219575" cy="1828800"/>
            </a:xfrm>
            <a:custGeom>
              <a:avLst/>
              <a:gdLst/>
              <a:ahLst/>
              <a:cxnLst/>
              <a:rect l="l" t="t" r="r" b="b"/>
              <a:pathLst>
                <a:path w="4219575" h="1828800">
                  <a:moveTo>
                    <a:pt x="0" y="177641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3"/>
                  </a:lnTo>
                  <a:lnTo>
                    <a:pt x="2670" y="35517"/>
                  </a:lnTo>
                  <a:lnTo>
                    <a:pt x="3987" y="32339"/>
                  </a:lnTo>
                  <a:lnTo>
                    <a:pt x="5303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5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20422" y="10739"/>
                  </a:lnTo>
                  <a:lnTo>
                    <a:pt x="23282" y="8828"/>
                  </a:lnTo>
                  <a:lnTo>
                    <a:pt x="26142" y="6917"/>
                  </a:lnTo>
                  <a:lnTo>
                    <a:pt x="48946" y="0"/>
                  </a:lnTo>
                  <a:lnTo>
                    <a:pt x="52387" y="0"/>
                  </a:lnTo>
                  <a:lnTo>
                    <a:pt x="4167187" y="0"/>
                  </a:lnTo>
                  <a:lnTo>
                    <a:pt x="4170627" y="0"/>
                  </a:lnTo>
                  <a:lnTo>
                    <a:pt x="4174034" y="335"/>
                  </a:lnTo>
                  <a:lnTo>
                    <a:pt x="4204230" y="15343"/>
                  </a:lnTo>
                  <a:lnTo>
                    <a:pt x="4206662" y="17775"/>
                  </a:lnTo>
                  <a:lnTo>
                    <a:pt x="4219574" y="48947"/>
                  </a:lnTo>
                  <a:lnTo>
                    <a:pt x="4219574" y="52387"/>
                  </a:lnTo>
                  <a:lnTo>
                    <a:pt x="4219574" y="1776412"/>
                  </a:lnTo>
                  <a:lnTo>
                    <a:pt x="4219574" y="1779852"/>
                  </a:lnTo>
                  <a:lnTo>
                    <a:pt x="4219238" y="1783259"/>
                  </a:lnTo>
                  <a:lnTo>
                    <a:pt x="4210744" y="1805517"/>
                  </a:lnTo>
                  <a:lnTo>
                    <a:pt x="4208834" y="1808377"/>
                  </a:lnTo>
                  <a:lnTo>
                    <a:pt x="4206662" y="1811024"/>
                  </a:lnTo>
                  <a:lnTo>
                    <a:pt x="4204230" y="1813456"/>
                  </a:lnTo>
                  <a:lnTo>
                    <a:pt x="4201797" y="1815887"/>
                  </a:lnTo>
                  <a:lnTo>
                    <a:pt x="4187233" y="1824811"/>
                  </a:lnTo>
                  <a:lnTo>
                    <a:pt x="4184055" y="1826127"/>
                  </a:lnTo>
                  <a:lnTo>
                    <a:pt x="4167187" y="1828799"/>
                  </a:lnTo>
                  <a:lnTo>
                    <a:pt x="52387" y="1828799"/>
                  </a:lnTo>
                  <a:lnTo>
                    <a:pt x="15343" y="1813456"/>
                  </a:lnTo>
                  <a:lnTo>
                    <a:pt x="8829" y="1805517"/>
                  </a:lnTo>
                  <a:lnTo>
                    <a:pt x="6917" y="1802657"/>
                  </a:lnTo>
                  <a:lnTo>
                    <a:pt x="5303" y="1799638"/>
                  </a:lnTo>
                  <a:lnTo>
                    <a:pt x="3987" y="1796460"/>
                  </a:lnTo>
                  <a:lnTo>
                    <a:pt x="2670" y="1793281"/>
                  </a:lnTo>
                  <a:lnTo>
                    <a:pt x="1677" y="1790006"/>
                  </a:lnTo>
                  <a:lnTo>
                    <a:pt x="1006" y="1786633"/>
                  </a:lnTo>
                  <a:lnTo>
                    <a:pt x="335" y="1783259"/>
                  </a:lnTo>
                  <a:lnTo>
                    <a:pt x="0" y="1779852"/>
                  </a:lnTo>
                  <a:lnTo>
                    <a:pt x="0" y="1776412"/>
                  </a:lnTo>
                  <a:close/>
                </a:path>
              </a:pathLst>
            </a:custGeom>
            <a:ln w="9524">
              <a:solidFill>
                <a:srgbClr val="DFA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985073" y="4312602"/>
            <a:ext cx="238061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-45" dirty="0">
                <a:solidFill>
                  <a:srgbClr val="262525"/>
                </a:solidFill>
                <a:latin typeface="Book Antiqua"/>
                <a:cs typeface="Book Antiqua"/>
              </a:rPr>
              <a:t>Fosters</a:t>
            </a:r>
            <a:r>
              <a:rPr sz="1800" b="1" spc="-60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85" dirty="0">
                <a:solidFill>
                  <a:srgbClr val="262525"/>
                </a:solidFill>
                <a:latin typeface="Book Antiqua"/>
                <a:cs typeface="Book Antiqua"/>
              </a:rPr>
              <a:t>Critical</a:t>
            </a:r>
            <a:r>
              <a:rPr sz="1800" b="1" spc="-35" dirty="0">
                <a:solidFill>
                  <a:srgbClr val="262525"/>
                </a:solidFill>
                <a:latin typeface="Book Antiqua"/>
                <a:cs typeface="Book Antiqua"/>
              </a:rPr>
              <a:t> </a:t>
            </a:r>
            <a:r>
              <a:rPr sz="1800" b="1" spc="-120" dirty="0">
                <a:solidFill>
                  <a:srgbClr val="262525"/>
                </a:solidFill>
                <a:latin typeface="Book Antiqua"/>
                <a:cs typeface="Book Antiqua"/>
              </a:rPr>
              <a:t>Thinking</a:t>
            </a:r>
            <a:endParaRPr sz="1800">
              <a:latin typeface="Book Antiqua"/>
              <a:cs typeface="Book Antiqu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5073" y="4738598"/>
            <a:ext cx="3867150" cy="1016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154000"/>
              </a:lnSpc>
              <a:spcBef>
                <a:spcPts val="13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Explore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how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Vygotsky's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sociocultural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approach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and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2022's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emphasis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on</a:t>
            </a:r>
            <a:r>
              <a:rPr sz="1400" spc="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enquiry-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based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promotes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critical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thinking.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24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5866" y="455834"/>
            <a:ext cx="7910830" cy="17056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140"/>
              </a:spcBef>
            </a:pPr>
            <a:r>
              <a:rPr spc="-125" dirty="0"/>
              <a:t>Case</a:t>
            </a:r>
            <a:r>
              <a:rPr spc="-140" dirty="0"/>
              <a:t> </a:t>
            </a:r>
            <a:r>
              <a:rPr spc="-145" dirty="0"/>
              <a:t>Studies</a:t>
            </a:r>
            <a:r>
              <a:rPr spc="-135" dirty="0"/>
              <a:t> </a:t>
            </a:r>
            <a:r>
              <a:rPr spc="-170" dirty="0"/>
              <a:t>Demonstrating</a:t>
            </a:r>
            <a:r>
              <a:rPr spc="-140" dirty="0"/>
              <a:t> </a:t>
            </a:r>
            <a:r>
              <a:rPr spc="-10" dirty="0"/>
              <a:t>Successful </a:t>
            </a:r>
            <a:r>
              <a:rPr spc="-204" dirty="0"/>
              <a:t>Implementation</a:t>
            </a:r>
            <a:r>
              <a:rPr spc="-185" dirty="0"/>
              <a:t> </a:t>
            </a:r>
            <a:r>
              <a:rPr spc="-130" dirty="0"/>
              <a:t>of</a:t>
            </a:r>
            <a:r>
              <a:rPr spc="-155" dirty="0"/>
              <a:t> </a:t>
            </a:r>
            <a:r>
              <a:rPr spc="-175" dirty="0"/>
              <a:t>Vygotsky's</a:t>
            </a:r>
            <a:r>
              <a:rPr spc="-125" dirty="0"/>
              <a:t> </a:t>
            </a:r>
            <a:r>
              <a:rPr spc="-130" dirty="0"/>
              <a:t>Theories </a:t>
            </a:r>
            <a:r>
              <a:rPr spc="-280" dirty="0"/>
              <a:t>in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254" dirty="0"/>
              <a:t>Indian</a:t>
            </a:r>
            <a:r>
              <a:rPr spc="-220" dirty="0"/>
              <a:t> </a:t>
            </a:r>
            <a:r>
              <a:rPr spc="-35" dirty="0"/>
              <a:t>Classrooms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390649" y="2390774"/>
            <a:ext cx="8648700" cy="3810000"/>
            <a:chOff x="1390649" y="2390774"/>
            <a:chExt cx="8648700" cy="3810000"/>
          </a:xfrm>
        </p:grpSpPr>
        <p:sp>
          <p:nvSpPr>
            <p:cNvPr id="6" name="object 6"/>
            <p:cNvSpPr/>
            <p:nvPr/>
          </p:nvSpPr>
          <p:spPr>
            <a:xfrm>
              <a:off x="1395412" y="2395537"/>
              <a:ext cx="8639175" cy="3800475"/>
            </a:xfrm>
            <a:custGeom>
              <a:avLst/>
              <a:gdLst/>
              <a:ahLst/>
              <a:cxnLst/>
              <a:rect l="l" t="t" r="r" b="b"/>
              <a:pathLst>
                <a:path w="8639175" h="3800475">
                  <a:moveTo>
                    <a:pt x="0" y="3748087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006" y="42166"/>
                  </a:lnTo>
                  <a:lnTo>
                    <a:pt x="1677" y="38793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4" y="29161"/>
                  </a:lnTo>
                  <a:lnTo>
                    <a:pt x="6917" y="26142"/>
                  </a:lnTo>
                  <a:lnTo>
                    <a:pt x="8828" y="23282"/>
                  </a:lnTo>
                  <a:lnTo>
                    <a:pt x="10739" y="20422"/>
                  </a:lnTo>
                  <a:lnTo>
                    <a:pt x="12911" y="17775"/>
                  </a:lnTo>
                  <a:lnTo>
                    <a:pt x="15343" y="15343"/>
                  </a:lnTo>
                  <a:lnTo>
                    <a:pt x="17776" y="12911"/>
                  </a:lnTo>
                  <a:lnTo>
                    <a:pt x="20422" y="10739"/>
                  </a:lnTo>
                  <a:lnTo>
                    <a:pt x="23282" y="8828"/>
                  </a:lnTo>
                  <a:lnTo>
                    <a:pt x="26142" y="6917"/>
                  </a:lnTo>
                  <a:lnTo>
                    <a:pt x="29161" y="5303"/>
                  </a:lnTo>
                  <a:lnTo>
                    <a:pt x="32339" y="3987"/>
                  </a:lnTo>
                  <a:lnTo>
                    <a:pt x="35517" y="2671"/>
                  </a:lnTo>
                  <a:lnTo>
                    <a:pt x="38793" y="1677"/>
                  </a:lnTo>
                  <a:lnTo>
                    <a:pt x="42167" y="1006"/>
                  </a:lnTo>
                  <a:lnTo>
                    <a:pt x="45540" y="335"/>
                  </a:lnTo>
                  <a:lnTo>
                    <a:pt x="48947" y="0"/>
                  </a:lnTo>
                  <a:lnTo>
                    <a:pt x="52387" y="0"/>
                  </a:lnTo>
                  <a:lnTo>
                    <a:pt x="8586786" y="0"/>
                  </a:lnTo>
                  <a:lnTo>
                    <a:pt x="8590227" y="0"/>
                  </a:lnTo>
                  <a:lnTo>
                    <a:pt x="8593634" y="335"/>
                  </a:lnTo>
                  <a:lnTo>
                    <a:pt x="8597007" y="1006"/>
                  </a:lnTo>
                  <a:lnTo>
                    <a:pt x="8600380" y="1677"/>
                  </a:lnTo>
                  <a:lnTo>
                    <a:pt x="8603655" y="2671"/>
                  </a:lnTo>
                  <a:lnTo>
                    <a:pt x="8606833" y="3987"/>
                  </a:lnTo>
                  <a:lnTo>
                    <a:pt x="8610011" y="5303"/>
                  </a:lnTo>
                  <a:lnTo>
                    <a:pt x="8623830" y="15343"/>
                  </a:lnTo>
                  <a:lnTo>
                    <a:pt x="8626262" y="17775"/>
                  </a:lnTo>
                  <a:lnTo>
                    <a:pt x="8639174" y="48947"/>
                  </a:lnTo>
                  <a:lnTo>
                    <a:pt x="8639174" y="52387"/>
                  </a:lnTo>
                  <a:lnTo>
                    <a:pt x="8639174" y="3748087"/>
                  </a:lnTo>
                  <a:lnTo>
                    <a:pt x="8639174" y="3751527"/>
                  </a:lnTo>
                  <a:lnTo>
                    <a:pt x="8638838" y="3754933"/>
                  </a:lnTo>
                  <a:lnTo>
                    <a:pt x="8630344" y="3777191"/>
                  </a:lnTo>
                  <a:lnTo>
                    <a:pt x="8628434" y="3780050"/>
                  </a:lnTo>
                  <a:lnTo>
                    <a:pt x="8597007" y="3799467"/>
                  </a:lnTo>
                  <a:lnTo>
                    <a:pt x="8593634" y="3800138"/>
                  </a:lnTo>
                  <a:lnTo>
                    <a:pt x="8590227" y="3800474"/>
                  </a:lnTo>
                  <a:lnTo>
                    <a:pt x="8586786" y="3800474"/>
                  </a:lnTo>
                  <a:lnTo>
                    <a:pt x="52387" y="3800474"/>
                  </a:lnTo>
                  <a:lnTo>
                    <a:pt x="48947" y="3800474"/>
                  </a:lnTo>
                  <a:lnTo>
                    <a:pt x="45540" y="3800138"/>
                  </a:lnTo>
                  <a:lnTo>
                    <a:pt x="42167" y="3799467"/>
                  </a:lnTo>
                  <a:lnTo>
                    <a:pt x="38793" y="3798796"/>
                  </a:lnTo>
                  <a:lnTo>
                    <a:pt x="6917" y="3774330"/>
                  </a:lnTo>
                  <a:lnTo>
                    <a:pt x="3987" y="3768133"/>
                  </a:lnTo>
                  <a:lnTo>
                    <a:pt x="2671" y="3764955"/>
                  </a:lnTo>
                  <a:lnTo>
                    <a:pt x="1677" y="3761679"/>
                  </a:lnTo>
                  <a:lnTo>
                    <a:pt x="1006" y="3758306"/>
                  </a:lnTo>
                  <a:lnTo>
                    <a:pt x="335" y="3754933"/>
                  </a:lnTo>
                  <a:lnTo>
                    <a:pt x="0" y="3751527"/>
                  </a:lnTo>
                  <a:lnTo>
                    <a:pt x="0" y="374808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00162" y="2400299"/>
              <a:ext cx="8629650" cy="619125"/>
            </a:xfrm>
            <a:custGeom>
              <a:avLst/>
              <a:gdLst/>
              <a:ahLst/>
              <a:cxnLst/>
              <a:rect l="l" t="t" r="r" b="b"/>
              <a:pathLst>
                <a:path w="8629650" h="619125">
                  <a:moveTo>
                    <a:pt x="2867025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619125"/>
                  </a:lnTo>
                  <a:lnTo>
                    <a:pt x="9525" y="619125"/>
                  </a:lnTo>
                  <a:lnTo>
                    <a:pt x="2867025" y="619125"/>
                  </a:lnTo>
                  <a:lnTo>
                    <a:pt x="2867025" y="0"/>
                  </a:lnTo>
                  <a:close/>
                </a:path>
                <a:path w="8629650" h="619125">
                  <a:moveTo>
                    <a:pt x="5753100" y="0"/>
                  </a:moveTo>
                  <a:lnTo>
                    <a:pt x="2876550" y="0"/>
                  </a:lnTo>
                  <a:lnTo>
                    <a:pt x="2876550" y="619125"/>
                  </a:lnTo>
                  <a:lnTo>
                    <a:pt x="5753100" y="619125"/>
                  </a:lnTo>
                  <a:lnTo>
                    <a:pt x="5753100" y="0"/>
                  </a:lnTo>
                  <a:close/>
                </a:path>
                <a:path w="8629650" h="619125">
                  <a:moveTo>
                    <a:pt x="8629650" y="0"/>
                  </a:moveTo>
                  <a:lnTo>
                    <a:pt x="5762625" y="0"/>
                  </a:lnTo>
                  <a:lnTo>
                    <a:pt x="5762625" y="619125"/>
                  </a:lnTo>
                  <a:lnTo>
                    <a:pt x="8629650" y="619125"/>
                  </a:lnTo>
                  <a:lnTo>
                    <a:pt x="8629650" y="0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0162" y="3019424"/>
              <a:ext cx="8629650" cy="952500"/>
            </a:xfrm>
            <a:custGeom>
              <a:avLst/>
              <a:gdLst/>
              <a:ahLst/>
              <a:cxnLst/>
              <a:rect l="l" t="t" r="r" b="b"/>
              <a:pathLst>
                <a:path w="8629650" h="952500">
                  <a:moveTo>
                    <a:pt x="2867025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00"/>
                  </a:lnTo>
                  <a:lnTo>
                    <a:pt x="9525" y="952500"/>
                  </a:lnTo>
                  <a:lnTo>
                    <a:pt x="2867025" y="952500"/>
                  </a:lnTo>
                  <a:lnTo>
                    <a:pt x="2867025" y="0"/>
                  </a:lnTo>
                  <a:close/>
                </a:path>
                <a:path w="8629650" h="952500">
                  <a:moveTo>
                    <a:pt x="5753100" y="0"/>
                  </a:moveTo>
                  <a:lnTo>
                    <a:pt x="2876550" y="0"/>
                  </a:lnTo>
                  <a:lnTo>
                    <a:pt x="2876550" y="952500"/>
                  </a:lnTo>
                  <a:lnTo>
                    <a:pt x="5753100" y="952500"/>
                  </a:lnTo>
                  <a:lnTo>
                    <a:pt x="5753100" y="0"/>
                  </a:lnTo>
                  <a:close/>
                </a:path>
                <a:path w="8629650" h="952500">
                  <a:moveTo>
                    <a:pt x="8629650" y="0"/>
                  </a:moveTo>
                  <a:lnTo>
                    <a:pt x="5762625" y="0"/>
                  </a:lnTo>
                  <a:lnTo>
                    <a:pt x="5762625" y="952500"/>
                  </a:lnTo>
                  <a:lnTo>
                    <a:pt x="8629650" y="952500"/>
                  </a:lnTo>
                  <a:lnTo>
                    <a:pt x="8629650" y="0"/>
                  </a:lnTo>
                  <a:close/>
                </a:path>
              </a:pathLst>
            </a:custGeom>
            <a:solidFill>
              <a:srgbClr val="000000">
                <a:alpha val="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0162" y="3971924"/>
              <a:ext cx="8629650" cy="1276350"/>
            </a:xfrm>
            <a:custGeom>
              <a:avLst/>
              <a:gdLst/>
              <a:ahLst/>
              <a:cxnLst/>
              <a:rect l="l" t="t" r="r" b="b"/>
              <a:pathLst>
                <a:path w="8629650" h="1276350">
                  <a:moveTo>
                    <a:pt x="2867025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276350"/>
                  </a:lnTo>
                  <a:lnTo>
                    <a:pt x="9525" y="1276350"/>
                  </a:lnTo>
                  <a:lnTo>
                    <a:pt x="2867025" y="1276350"/>
                  </a:lnTo>
                  <a:lnTo>
                    <a:pt x="2867025" y="0"/>
                  </a:lnTo>
                  <a:close/>
                </a:path>
                <a:path w="8629650" h="1276350">
                  <a:moveTo>
                    <a:pt x="5753100" y="0"/>
                  </a:moveTo>
                  <a:lnTo>
                    <a:pt x="2876550" y="0"/>
                  </a:lnTo>
                  <a:lnTo>
                    <a:pt x="2876550" y="1276350"/>
                  </a:lnTo>
                  <a:lnTo>
                    <a:pt x="5753100" y="1276350"/>
                  </a:lnTo>
                  <a:lnTo>
                    <a:pt x="5753100" y="0"/>
                  </a:lnTo>
                  <a:close/>
                </a:path>
                <a:path w="8629650" h="1276350">
                  <a:moveTo>
                    <a:pt x="8629650" y="0"/>
                  </a:moveTo>
                  <a:lnTo>
                    <a:pt x="5762625" y="0"/>
                  </a:lnTo>
                  <a:lnTo>
                    <a:pt x="5762625" y="1276350"/>
                  </a:lnTo>
                  <a:lnTo>
                    <a:pt x="8629650" y="1276350"/>
                  </a:lnTo>
                  <a:lnTo>
                    <a:pt x="8629650" y="0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0162" y="5248275"/>
              <a:ext cx="8629650" cy="942975"/>
            </a:xfrm>
            <a:custGeom>
              <a:avLst/>
              <a:gdLst/>
              <a:ahLst/>
              <a:cxnLst/>
              <a:rect l="l" t="t" r="r" b="b"/>
              <a:pathLst>
                <a:path w="8629650" h="942975">
                  <a:moveTo>
                    <a:pt x="2867025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42975"/>
                  </a:lnTo>
                  <a:lnTo>
                    <a:pt x="9525" y="942975"/>
                  </a:lnTo>
                  <a:lnTo>
                    <a:pt x="2867025" y="942975"/>
                  </a:lnTo>
                  <a:lnTo>
                    <a:pt x="2867025" y="0"/>
                  </a:lnTo>
                  <a:close/>
                </a:path>
                <a:path w="8629650" h="942975">
                  <a:moveTo>
                    <a:pt x="5753100" y="0"/>
                  </a:moveTo>
                  <a:lnTo>
                    <a:pt x="2876550" y="0"/>
                  </a:lnTo>
                  <a:lnTo>
                    <a:pt x="2876550" y="942975"/>
                  </a:lnTo>
                  <a:lnTo>
                    <a:pt x="5753100" y="942975"/>
                  </a:lnTo>
                  <a:lnTo>
                    <a:pt x="5753100" y="0"/>
                  </a:lnTo>
                  <a:close/>
                </a:path>
                <a:path w="8629650" h="942975">
                  <a:moveTo>
                    <a:pt x="8629650" y="0"/>
                  </a:moveTo>
                  <a:lnTo>
                    <a:pt x="5762625" y="0"/>
                  </a:lnTo>
                  <a:lnTo>
                    <a:pt x="5762625" y="942975"/>
                  </a:lnTo>
                  <a:lnTo>
                    <a:pt x="8629650" y="942975"/>
                  </a:lnTo>
                  <a:lnTo>
                    <a:pt x="8629650" y="0"/>
                  </a:lnTo>
                  <a:close/>
                </a:path>
              </a:pathLst>
            </a:custGeom>
            <a:solidFill>
              <a:srgbClr val="000000">
                <a:alpha val="58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68598" y="2576957"/>
            <a:ext cx="84772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-10" dirty="0">
                <a:solidFill>
                  <a:srgbClr val="262525"/>
                </a:solidFill>
                <a:latin typeface="Source Sans Pro"/>
                <a:cs typeface="Source Sans Pro"/>
              </a:rPr>
              <a:t>Classroom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50655" y="2576957"/>
            <a:ext cx="14706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dirty="0">
                <a:solidFill>
                  <a:srgbClr val="262525"/>
                </a:solidFill>
                <a:latin typeface="Source Sans Pro"/>
                <a:cs typeface="Source Sans Pro"/>
              </a:rPr>
              <a:t>Teaching</a:t>
            </a:r>
            <a:r>
              <a:rPr sz="1400" b="1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b="1" spc="-10" dirty="0">
                <a:solidFill>
                  <a:srgbClr val="262525"/>
                </a:solidFill>
                <a:latin typeface="Source Sans Pro"/>
                <a:cs typeface="Source Sans Pro"/>
              </a:rPr>
              <a:t>Methods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27949" y="2576957"/>
            <a:ext cx="15341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-20" dirty="0">
                <a:solidFill>
                  <a:srgbClr val="262525"/>
                </a:solidFill>
                <a:latin typeface="Source Sans Pro"/>
                <a:cs typeface="Source Sans Pro"/>
              </a:rPr>
              <a:t>Learning</a:t>
            </a:r>
            <a:r>
              <a:rPr sz="1400" b="1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b="1" spc="-10" dirty="0">
                <a:solidFill>
                  <a:srgbClr val="262525"/>
                </a:solidFill>
                <a:latin typeface="Source Sans Pro"/>
                <a:cs typeface="Source Sans Pro"/>
              </a:rPr>
              <a:t>Outcomes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68598" y="3205607"/>
            <a:ext cx="1917064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High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School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Mathematics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0655" y="3205607"/>
            <a:ext cx="229171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Peer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Teaching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Scaffolding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27949" y="3100298"/>
            <a:ext cx="2009775" cy="673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1800"/>
              </a:lnSpc>
              <a:spcBef>
                <a:spcPts val="9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20%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Increase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Final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Exam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Scores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598" y="4148581"/>
            <a:ext cx="120777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Primary</a:t>
            </a:r>
            <a:r>
              <a:rPr sz="1400" spc="-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Science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50655" y="4033748"/>
            <a:ext cx="2513965" cy="69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6200"/>
              </a:lnSpc>
              <a:spcBef>
                <a:spcPts val="9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Group</a:t>
            </a:r>
            <a:r>
              <a:rPr sz="1400" spc="-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Projects</a:t>
            </a:r>
            <a:r>
              <a:rPr sz="1400" spc="-6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Constructivist teaching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27949" y="4033748"/>
            <a:ext cx="2009775" cy="1016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54000"/>
              </a:lnSpc>
              <a:spcBef>
                <a:spcPts val="130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Improved</a:t>
            </a:r>
            <a:r>
              <a:rPr sz="1400" spc="3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Conceptual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Understanding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Critical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Thinking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Skills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68598" y="5424931"/>
            <a:ext cx="16484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English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Language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Arts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0655" y="5310098"/>
            <a:ext cx="2026285" cy="69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6200"/>
              </a:lnSpc>
              <a:spcBef>
                <a:spcPts val="95"/>
              </a:spcBef>
            </a:pP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Collaborative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Learning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and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Writing</a:t>
            </a:r>
            <a:r>
              <a:rPr sz="1400" spc="-5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Workshops</a:t>
            </a:r>
            <a:endParaRPr sz="1400">
              <a:latin typeface="Source Sans Pro"/>
              <a:cs typeface="Source Sans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27949" y="5310098"/>
            <a:ext cx="2378710" cy="69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6200"/>
              </a:lnSpc>
              <a:spcBef>
                <a:spcPts val="9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Higher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Quality</a:t>
            </a:r>
            <a:r>
              <a:rPr sz="1400" spc="-4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Writing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More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Confident</a:t>
            </a:r>
            <a:r>
              <a:rPr sz="1400" spc="10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Writers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7181849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0" y="0"/>
            <a:ext cx="11430000" cy="7181850"/>
          </a:xfrm>
          <a:custGeom>
            <a:avLst/>
            <a:gdLst/>
            <a:ahLst/>
            <a:cxnLst/>
            <a:rect l="l" t="t" r="r" b="b"/>
            <a:pathLst>
              <a:path w="11430000" h="7181850">
                <a:moveTo>
                  <a:pt x="11429999" y="7181849"/>
                </a:moveTo>
                <a:lnTo>
                  <a:pt x="0" y="7181849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181849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60" dirty="0">
                <a:latin typeface="Calibri"/>
                <a:cs typeface="Calibri"/>
              </a:rPr>
              <a:t>Conclusion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and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spc="125" dirty="0">
                <a:latin typeface="Calibri"/>
                <a:cs typeface="Calibri"/>
              </a:rPr>
              <a:t>Key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Takeaways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5866" y="2814548"/>
            <a:ext cx="8533130" cy="10064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54000"/>
              </a:lnSpc>
              <a:spcBef>
                <a:spcPts val="55"/>
              </a:spcBef>
            </a:pP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Through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Vygotskian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approach,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we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can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create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more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engaging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and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effective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learning</a:t>
            </a:r>
            <a:r>
              <a:rPr sz="1400" spc="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experiences.</a:t>
            </a:r>
            <a:r>
              <a:rPr sz="1400" spc="-7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NCF</a:t>
            </a:r>
            <a:r>
              <a:rPr sz="1400" spc="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2022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provides</a:t>
            </a:r>
            <a:r>
              <a:rPr sz="1400" spc="-3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</a:t>
            </a:r>
            <a:r>
              <a:rPr sz="1400" spc="-7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strong</a:t>
            </a:r>
            <a:r>
              <a:rPr sz="1400" spc="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framework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implement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this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approach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in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the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Indian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context.</a:t>
            </a:r>
            <a:r>
              <a:rPr sz="1400" spc="-8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Let's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continue</a:t>
            </a:r>
            <a:r>
              <a:rPr sz="1400" spc="2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2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modify</a:t>
            </a:r>
            <a:r>
              <a:rPr sz="1400" spc="-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5" dirty="0">
                <a:solidFill>
                  <a:srgbClr val="262525"/>
                </a:solidFill>
                <a:latin typeface="Source Sans Pro"/>
                <a:cs typeface="Source Sans Pro"/>
              </a:rPr>
              <a:t>and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improve our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teaching</a:t>
            </a:r>
            <a:r>
              <a:rPr sz="1400" spc="-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methods</a:t>
            </a:r>
            <a:r>
              <a:rPr sz="1400" spc="-4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to</a:t>
            </a:r>
            <a:r>
              <a:rPr sz="1400" spc="15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20" dirty="0">
                <a:solidFill>
                  <a:srgbClr val="262525"/>
                </a:solidFill>
                <a:latin typeface="Source Sans Pro"/>
                <a:cs typeface="Source Sans Pro"/>
              </a:rPr>
              <a:t>maximize</a:t>
            </a:r>
            <a:r>
              <a:rPr sz="1400" dirty="0">
                <a:solidFill>
                  <a:srgbClr val="262525"/>
                </a:solidFill>
                <a:latin typeface="Source Sans Pro"/>
                <a:cs typeface="Source Sans Pro"/>
              </a:rPr>
              <a:t> </a:t>
            </a:r>
            <a:r>
              <a:rPr sz="1400" spc="-10" dirty="0">
                <a:solidFill>
                  <a:srgbClr val="262525"/>
                </a:solidFill>
                <a:latin typeface="Source Sans Pro"/>
                <a:cs typeface="Source Sans Pro"/>
              </a:rPr>
              <a:t>outcomes.</a:t>
            </a:r>
            <a:endParaRPr sz="1400">
              <a:latin typeface="Source Sans Pro"/>
              <a:cs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515</Words>
  <Application>Microsoft Office PowerPoint</Application>
  <PresentationFormat>Custom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Book Antiqua</vt:lpstr>
      <vt:lpstr>Calibri</vt:lpstr>
      <vt:lpstr>Source Sans Pro</vt:lpstr>
      <vt:lpstr>Office Theme</vt:lpstr>
      <vt:lpstr>PowerPoint Presentation</vt:lpstr>
      <vt:lpstr>Introduction to Vygotsky's Theories</vt:lpstr>
      <vt:lpstr>Overview of the National Curriculum Framework 2022 of India</vt:lpstr>
      <vt:lpstr>Connecting Vygotsky's Theories with NCF 2022</vt:lpstr>
      <vt:lpstr>Application of Vygotsky's Sociocultural Theory in Classroom Teaching</vt:lpstr>
      <vt:lpstr>Impact of Vygotsky's Theories in Promoting Learning Outcomes</vt:lpstr>
      <vt:lpstr>Case Studies Demonstrating Successful Implementation of Vygotsky's Theories in Indian Classrooms</vt:lpstr>
      <vt:lpstr>Conclusion and Key Takeaways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Sanjay</cp:lastModifiedBy>
  <cp:revision>3</cp:revision>
  <dcterms:created xsi:type="dcterms:W3CDTF">2024-04-10T04:20:55Z</dcterms:created>
  <dcterms:modified xsi:type="dcterms:W3CDTF">2024-04-10T04:23:26Z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2023-05-27T00:00:00Z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2024-04-10T00:00:00Z</vt:filetime>
  </property>
  <property fmtid="{D5CDD505-2E9C-101B-9397-08002B2CF9AE}" pid="5" name="Producer">
    <vt:lpwstr>pdf-lib (https://github.com/Hopding/pdf-lib)</vt:lpwstr>
  </property>
</Properties>
</file>