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3" r:id="rId2"/>
    <p:sldMasterId id="2147483705" r:id="rId3"/>
    <p:sldMasterId id="2147483717" r:id="rId4"/>
    <p:sldMasterId id="2147483729" r:id="rId5"/>
    <p:sldMasterId id="2147483750" r:id="rId6"/>
    <p:sldMasterId id="2147483762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303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264" r:id="rId37"/>
    <p:sldId id="302" r:id="rId38"/>
    <p:sldId id="267" r:id="rId39"/>
    <p:sldId id="268" r:id="rId40"/>
    <p:sldId id="269" r:id="rId41"/>
    <p:sldId id="270" r:id="rId42"/>
    <p:sldId id="271" r:id="rId43"/>
    <p:sldId id="272" r:id="rId44"/>
    <p:sldId id="273" r:id="rId45"/>
    <p:sldId id="274" r:id="rId46"/>
    <p:sldId id="275" r:id="rId47"/>
    <p:sldId id="276" r:id="rId48"/>
    <p:sldId id="277" r:id="rId49"/>
    <p:sldId id="278" r:id="rId50"/>
    <p:sldId id="279" r:id="rId51"/>
    <p:sldId id="280" r:id="rId52"/>
    <p:sldId id="281" r:id="rId53"/>
    <p:sldId id="282" r:id="rId54"/>
    <p:sldId id="283" r:id="rId55"/>
    <p:sldId id="284" r:id="rId56"/>
    <p:sldId id="285" r:id="rId57"/>
    <p:sldId id="286" r:id="rId58"/>
    <p:sldId id="287" r:id="rId59"/>
    <p:sldId id="288" r:id="rId60"/>
    <p:sldId id="289" r:id="rId61"/>
    <p:sldId id="290" r:id="rId62"/>
    <p:sldId id="291" r:id="rId63"/>
    <p:sldId id="292" r:id="rId64"/>
    <p:sldId id="293" r:id="rId65"/>
    <p:sldId id="294" r:id="rId66"/>
    <p:sldId id="295" r:id="rId67"/>
    <p:sldId id="296" r:id="rId68"/>
    <p:sldId id="297" r:id="rId69"/>
    <p:sldId id="298" r:id="rId70"/>
    <p:sldId id="299" r:id="rId71"/>
    <p:sldId id="300" r:id="rId72"/>
    <p:sldId id="327" r:id="rId73"/>
    <p:sldId id="265" r:id="rId74"/>
    <p:sldId id="266" r:id="rId75"/>
    <p:sldId id="304" r:id="rId76"/>
    <p:sldId id="305" r:id="rId7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2.jpe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3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jpe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jpe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pn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61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56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4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2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31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57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8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1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26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6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x-none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64.xml"/><Relationship Id="rId21" Type="http://schemas.openxmlformats.org/officeDocument/2006/relationships/theme" Target="../theme/theme5.xml"/><Relationship Id="rId22" Type="http://schemas.openxmlformats.org/officeDocument/2006/relationships/image" Target="../media/image9.png"/><Relationship Id="rId23" Type="http://schemas.openxmlformats.org/officeDocument/2006/relationships/image" Target="../media/image10.png"/><Relationship Id="rId24" Type="http://schemas.openxmlformats.org/officeDocument/2006/relationships/image" Target="../media/image11.png"/><Relationship Id="rId10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13" Type="http://schemas.openxmlformats.org/officeDocument/2006/relationships/image" Target="../media/image16.png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7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1FD13-19B5-8E4A-97E8-8C47FC7C35BF}" type="datetimeFigureOut">
              <a:rPr lang="en-US" smtClean="0"/>
              <a:t>06/08/20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386D7-0BDB-3C43-8398-DA599B5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eca-india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hyperlink" Target="mailto:ecapresidentindi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GANDHI AND TAGORE IN ECE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DR. SWATI POPAT VATS</a:t>
            </a:r>
          </a:p>
          <a:p>
            <a:r>
              <a:rPr lang="en-US" dirty="0" smtClean="0"/>
              <a:t>PRESIDENT</a:t>
            </a:r>
          </a:p>
          <a:p>
            <a:r>
              <a:rPr lang="en-US" dirty="0" smtClean="0"/>
              <a:t>PODAR EDUCATION NETWORK</a:t>
            </a:r>
          </a:p>
          <a:p>
            <a:r>
              <a:rPr lang="en-US" dirty="0" smtClean="0"/>
              <a:t>EARLY CHILDHOOD ASSOCIATION</a:t>
            </a:r>
          </a:p>
          <a:p>
            <a:r>
              <a:rPr lang="en-US" dirty="0" smtClean="0">
                <a:hlinkClick r:id="rId2"/>
              </a:rPr>
              <a:t>www.eca-india.org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57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49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14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31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72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2036"/>
            <a:ext cx="9144000" cy="68539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61919" y="6557918"/>
            <a:ext cx="26820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350" b="1" dirty="0" err="1" smtClean="0"/>
              <a:t>Copyright@swatipopat@podar.org</a:t>
            </a:r>
            <a:endParaRPr lang="en-IN" sz="1350" b="1" dirty="0"/>
          </a:p>
        </p:txBody>
      </p:sp>
    </p:spTree>
    <p:extLst>
      <p:ext uri="{BB962C8B-B14F-4D97-AF65-F5344CB8AC3E}">
        <p14:creationId xmlns:p14="http://schemas.microsoft.com/office/powerpoint/2010/main" val="409923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2036"/>
            <a:ext cx="9144000" cy="68539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61919" y="6557918"/>
            <a:ext cx="26820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350" b="1" dirty="0" err="1" smtClean="0"/>
              <a:t>Copyright@swatipopat@podar.org</a:t>
            </a:r>
            <a:endParaRPr lang="en-IN" sz="1350" b="1" dirty="0"/>
          </a:p>
        </p:txBody>
      </p:sp>
    </p:spTree>
    <p:extLst>
      <p:ext uri="{BB962C8B-B14F-4D97-AF65-F5344CB8AC3E}">
        <p14:creationId xmlns:p14="http://schemas.microsoft.com/office/powerpoint/2010/main" val="1549199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77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8904"/>
            <a:ext cx="8957672" cy="320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NAL GANDHI BOOK-page-0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97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43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69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46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88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0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92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49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0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04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0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01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1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05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1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8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2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4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2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38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2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91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09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3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59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3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31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4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8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4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89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GANDHI BOOK-page-04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6" y="0"/>
            <a:ext cx="914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8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39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Tagore’s satire on Education </a:t>
            </a:r>
            <a:r>
              <a:rPr lang="en-US" dirty="0" err="1" smtClean="0"/>
              <a:t>Tota</a:t>
            </a:r>
            <a:r>
              <a:rPr lang="en-US" dirty="0" smtClean="0"/>
              <a:t> </a:t>
            </a:r>
            <a:r>
              <a:rPr lang="en-US" dirty="0" err="1" smtClean="0"/>
              <a:t>Kahini</a:t>
            </a:r>
            <a:r>
              <a:rPr lang="en-US" dirty="0" smtClean="0"/>
              <a:t> (Parrot’s training)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1918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28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797"/>
            <a:ext cx="9142463" cy="67744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035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499624"/>
            <a:ext cx="8229600" cy="693027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9706">
              <a:spcBef>
                <a:spcPts val="124"/>
              </a:spcBef>
            </a:pPr>
            <a:r>
              <a:rPr spc="-6" dirty="0"/>
              <a:t>THE </a:t>
            </a:r>
            <a:r>
              <a:rPr spc="-31" dirty="0"/>
              <a:t>PARROT’S</a:t>
            </a:r>
            <a:r>
              <a:rPr spc="19" dirty="0"/>
              <a:t> </a:t>
            </a:r>
            <a:r>
              <a:rPr spc="-6" dirty="0"/>
              <a:t>TRAINING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9865" y="1943100"/>
            <a:ext cx="7374367" cy="3430162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18234" algn="ctr">
              <a:spcBef>
                <a:spcPts val="124"/>
              </a:spcBef>
            </a:pPr>
            <a:r>
              <a:rPr sz="1600" dirty="0">
                <a:latin typeface="Goudy Old Style"/>
                <a:cs typeface="Goudy Old Style"/>
              </a:rPr>
              <a:t>Rabindranath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spc="-31" dirty="0">
                <a:latin typeface="Goudy Old Style"/>
                <a:cs typeface="Goudy Old Style"/>
              </a:rPr>
              <a:t>Tagore</a:t>
            </a:r>
            <a:endParaRPr sz="1600">
              <a:latin typeface="Goudy Old Style"/>
              <a:cs typeface="Goudy Old Style"/>
            </a:endParaRPr>
          </a:p>
          <a:p>
            <a:pPr>
              <a:spcBef>
                <a:spcPts val="43"/>
              </a:spcBef>
            </a:pPr>
            <a:endParaRPr sz="2200">
              <a:latin typeface="Goudy Old Style"/>
              <a:cs typeface="Goudy Old Style"/>
            </a:endParaRPr>
          </a:p>
          <a:p>
            <a:pPr marL="15765" marR="6306">
              <a:lnSpc>
                <a:spcPct val="102600"/>
              </a:lnSpc>
              <a:spcBef>
                <a:spcPts val="6"/>
              </a:spcBef>
            </a:pPr>
            <a:r>
              <a:rPr sz="1600" dirty="0">
                <a:latin typeface="Goudy Old Style"/>
                <a:cs typeface="Goudy Old Style"/>
              </a:rPr>
              <a:t>Once </a:t>
            </a:r>
            <a:r>
              <a:rPr sz="1600" spc="-6" dirty="0">
                <a:latin typeface="Goudy Old Style"/>
                <a:cs typeface="Goudy Old Style"/>
              </a:rPr>
              <a:t>upon </a:t>
            </a:r>
            <a:r>
              <a:rPr sz="1600" dirty="0">
                <a:latin typeface="Goudy Old Style"/>
                <a:cs typeface="Goudy Old Style"/>
              </a:rPr>
              <a:t>a time, </a:t>
            </a:r>
            <a:r>
              <a:rPr sz="1600" spc="-6" dirty="0">
                <a:latin typeface="Goudy Old Style"/>
                <a:cs typeface="Goudy Old Style"/>
              </a:rPr>
              <a:t>there </a:t>
            </a:r>
            <a:r>
              <a:rPr sz="1600" dirty="0">
                <a:latin typeface="Goudy Old Style"/>
                <a:cs typeface="Goudy Old Style"/>
              </a:rPr>
              <a:t>was a </a:t>
            </a:r>
            <a:r>
              <a:rPr sz="1600" spc="-6" dirty="0">
                <a:latin typeface="Goudy Old Style"/>
                <a:cs typeface="Goudy Old Style"/>
              </a:rPr>
              <a:t>bird. It </a:t>
            </a:r>
            <a:r>
              <a:rPr sz="1600" dirty="0">
                <a:latin typeface="Goudy Old Style"/>
                <a:cs typeface="Goudy Old Style"/>
              </a:rPr>
              <a:t>was ignorant. </a:t>
            </a:r>
            <a:r>
              <a:rPr sz="1600" spc="-6" dirty="0">
                <a:latin typeface="Goudy Old Style"/>
                <a:cs typeface="Goudy Old Style"/>
              </a:rPr>
              <a:t>It </a:t>
            </a:r>
            <a:r>
              <a:rPr sz="1600" dirty="0">
                <a:latin typeface="Goudy Old Style"/>
                <a:cs typeface="Goudy Old Style"/>
              </a:rPr>
              <a:t>sang </a:t>
            </a:r>
            <a:r>
              <a:rPr sz="1600" spc="-6" dirty="0">
                <a:latin typeface="Goudy Old Style"/>
                <a:cs typeface="Goudy Old Style"/>
              </a:rPr>
              <a:t>all </a:t>
            </a:r>
            <a:r>
              <a:rPr sz="1600" dirty="0">
                <a:latin typeface="Goudy Old Style"/>
                <a:cs typeface="Goudy Old Style"/>
              </a:rPr>
              <a:t>right, but </a:t>
            </a:r>
            <a:r>
              <a:rPr sz="1600" spc="-12" dirty="0">
                <a:latin typeface="Goudy Old Style"/>
                <a:cs typeface="Goudy Old Style"/>
              </a:rPr>
              <a:t>never recited  </a:t>
            </a:r>
            <a:r>
              <a:rPr sz="1600" spc="-6" dirty="0">
                <a:latin typeface="Goudy Old Style"/>
                <a:cs typeface="Goudy Old Style"/>
              </a:rPr>
              <a:t>scriptures. It </a:t>
            </a:r>
            <a:r>
              <a:rPr sz="1600" dirty="0">
                <a:latin typeface="Goudy Old Style"/>
                <a:cs typeface="Goudy Old Style"/>
              </a:rPr>
              <a:t>hopped </a:t>
            </a:r>
            <a:r>
              <a:rPr sz="1600" spc="-12" dirty="0">
                <a:latin typeface="Goudy Old Style"/>
                <a:cs typeface="Goudy Old Style"/>
              </a:rPr>
              <a:t>pretty </a:t>
            </a:r>
            <a:r>
              <a:rPr sz="1600" spc="-19" dirty="0">
                <a:latin typeface="Goudy Old Style"/>
                <a:cs typeface="Goudy Old Style"/>
              </a:rPr>
              <a:t>frequently, </a:t>
            </a:r>
            <a:r>
              <a:rPr sz="1600" dirty="0">
                <a:latin typeface="Goudy Old Style"/>
                <a:cs typeface="Goudy Old Style"/>
              </a:rPr>
              <a:t>but </a:t>
            </a:r>
            <a:r>
              <a:rPr sz="1600" spc="-12" dirty="0">
                <a:latin typeface="Goudy Old Style"/>
                <a:cs typeface="Goudy Old Style"/>
              </a:rPr>
              <a:t>lacked </a:t>
            </a:r>
            <a:r>
              <a:rPr sz="1600" dirty="0">
                <a:latin typeface="Goudy Old Style"/>
                <a:cs typeface="Goudy Old Style"/>
              </a:rPr>
              <a:t>manners. Said the Raja </a:t>
            </a:r>
            <a:r>
              <a:rPr sz="1600" spc="-6" dirty="0">
                <a:latin typeface="Goudy Old Style"/>
                <a:cs typeface="Goudy Old Style"/>
              </a:rPr>
              <a:t>to </a:t>
            </a:r>
            <a:r>
              <a:rPr sz="1600" dirty="0">
                <a:latin typeface="Goudy Old Style"/>
                <a:cs typeface="Goudy Old Style"/>
              </a:rPr>
              <a:t>himself:  ‘Ignorance is </a:t>
            </a:r>
            <a:r>
              <a:rPr sz="1600" spc="-6" dirty="0">
                <a:latin typeface="Goudy Old Style"/>
                <a:cs typeface="Goudy Old Style"/>
              </a:rPr>
              <a:t>costly </a:t>
            </a:r>
            <a:r>
              <a:rPr sz="1600" dirty="0">
                <a:latin typeface="Goudy Old Style"/>
                <a:cs typeface="Goudy Old Style"/>
              </a:rPr>
              <a:t>in the long run. </a:t>
            </a:r>
            <a:r>
              <a:rPr sz="1600" spc="-12" dirty="0">
                <a:latin typeface="Goudy Old Style"/>
                <a:cs typeface="Goudy Old Style"/>
              </a:rPr>
              <a:t>For fools </a:t>
            </a:r>
            <a:r>
              <a:rPr sz="1600" dirty="0">
                <a:latin typeface="Goudy Old Style"/>
                <a:cs typeface="Goudy Old Style"/>
              </a:rPr>
              <a:t>consume </a:t>
            </a:r>
            <a:r>
              <a:rPr sz="1600" spc="-6" dirty="0">
                <a:latin typeface="Goudy Old Style"/>
                <a:cs typeface="Goudy Old Style"/>
              </a:rPr>
              <a:t>as much </a:t>
            </a:r>
            <a:r>
              <a:rPr sz="1600" spc="-12" dirty="0">
                <a:latin typeface="Goudy Old Style"/>
                <a:cs typeface="Goudy Old Style"/>
              </a:rPr>
              <a:t>food </a:t>
            </a:r>
            <a:r>
              <a:rPr sz="1600" spc="-6" dirty="0">
                <a:latin typeface="Goudy Old Style"/>
                <a:cs typeface="Goudy Old Style"/>
              </a:rPr>
              <a:t>as </a:t>
            </a:r>
            <a:r>
              <a:rPr sz="1600" dirty="0">
                <a:latin typeface="Goudy Old Style"/>
                <a:cs typeface="Goudy Old Style"/>
              </a:rPr>
              <a:t>their </a:t>
            </a:r>
            <a:r>
              <a:rPr sz="1600" spc="-6" dirty="0">
                <a:latin typeface="Goudy Old Style"/>
                <a:cs typeface="Goudy Old Style"/>
              </a:rPr>
              <a:t>betters, and </a:t>
            </a:r>
            <a:r>
              <a:rPr sz="1600" spc="-12" dirty="0">
                <a:latin typeface="Goudy Old Style"/>
                <a:cs typeface="Goudy Old Style"/>
              </a:rPr>
              <a:t>yet  give </a:t>
            </a:r>
            <a:r>
              <a:rPr sz="1600" spc="-6" dirty="0">
                <a:latin typeface="Goudy Old Style"/>
                <a:cs typeface="Goudy Old Style"/>
              </a:rPr>
              <a:t>nothing </a:t>
            </a:r>
            <a:r>
              <a:rPr sz="1600" dirty="0">
                <a:latin typeface="Goudy Old Style"/>
                <a:cs typeface="Goudy Old Style"/>
              </a:rPr>
              <a:t>in </a:t>
            </a:r>
            <a:r>
              <a:rPr sz="1600" spc="-6" dirty="0">
                <a:latin typeface="Goudy Old Style"/>
                <a:cs typeface="Goudy Old Style"/>
              </a:rPr>
              <a:t>return.’ </a:t>
            </a:r>
            <a:r>
              <a:rPr sz="1600" dirty="0">
                <a:latin typeface="Goudy Old Style"/>
                <a:cs typeface="Goudy Old Style"/>
              </a:rPr>
              <a:t>He called his </a:t>
            </a:r>
            <a:r>
              <a:rPr sz="1600" spc="-6" dirty="0">
                <a:latin typeface="Goudy Old Style"/>
                <a:cs typeface="Goudy Old Style"/>
              </a:rPr>
              <a:t>nephews to </a:t>
            </a:r>
            <a:r>
              <a:rPr sz="1600" dirty="0">
                <a:latin typeface="Goudy Old Style"/>
                <a:cs typeface="Goudy Old Style"/>
              </a:rPr>
              <a:t>his </a:t>
            </a:r>
            <a:r>
              <a:rPr sz="1600" spc="-12" dirty="0">
                <a:latin typeface="Goudy Old Style"/>
                <a:cs typeface="Goudy Old Style"/>
              </a:rPr>
              <a:t>presence </a:t>
            </a:r>
            <a:r>
              <a:rPr sz="1600" spc="-6" dirty="0">
                <a:latin typeface="Goudy Old Style"/>
                <a:cs typeface="Goudy Old Style"/>
              </a:rPr>
              <a:t>and told </a:t>
            </a:r>
            <a:r>
              <a:rPr sz="1600" dirty="0">
                <a:latin typeface="Goudy Old Style"/>
                <a:cs typeface="Goudy Old Style"/>
              </a:rPr>
              <a:t>them that the </a:t>
            </a:r>
            <a:r>
              <a:rPr sz="1600" spc="-6" dirty="0">
                <a:latin typeface="Goudy Old Style"/>
                <a:cs typeface="Goudy Old Style"/>
              </a:rPr>
              <a:t>bird  must </a:t>
            </a:r>
            <a:r>
              <a:rPr sz="1600" spc="-12" dirty="0">
                <a:latin typeface="Goudy Old Style"/>
                <a:cs typeface="Goudy Old Style"/>
              </a:rPr>
              <a:t>have </a:t>
            </a:r>
            <a:r>
              <a:rPr sz="1600" dirty="0">
                <a:latin typeface="Goudy Old Style"/>
                <a:cs typeface="Goudy Old Style"/>
              </a:rPr>
              <a:t>a sound </a:t>
            </a:r>
            <a:r>
              <a:rPr sz="1600" spc="-6" dirty="0">
                <a:latin typeface="Goudy Old Style"/>
                <a:cs typeface="Goudy Old Style"/>
              </a:rPr>
              <a:t>schooling. </a:t>
            </a:r>
            <a:r>
              <a:rPr sz="1600" dirty="0">
                <a:latin typeface="Goudy Old Style"/>
                <a:cs typeface="Goudy Old Style"/>
              </a:rPr>
              <a:t>The pundits </a:t>
            </a:r>
            <a:r>
              <a:rPr sz="1600" spc="-19" dirty="0">
                <a:latin typeface="Goudy Old Style"/>
                <a:cs typeface="Goudy Old Style"/>
              </a:rPr>
              <a:t>were </a:t>
            </a:r>
            <a:r>
              <a:rPr sz="1600" dirty="0">
                <a:latin typeface="Goudy Old Style"/>
                <a:cs typeface="Goudy Old Style"/>
              </a:rPr>
              <a:t>summoned, </a:t>
            </a:r>
            <a:r>
              <a:rPr sz="1600" spc="-6" dirty="0">
                <a:latin typeface="Goudy Old Style"/>
                <a:cs typeface="Goudy Old Style"/>
              </a:rPr>
              <a:t>and at once </a:t>
            </a:r>
            <a:r>
              <a:rPr sz="1600" spc="-12" dirty="0">
                <a:latin typeface="Goudy Old Style"/>
                <a:cs typeface="Goudy Old Style"/>
              </a:rPr>
              <a:t>went </a:t>
            </a:r>
            <a:r>
              <a:rPr sz="1600" spc="-6" dirty="0">
                <a:latin typeface="Goudy Old Style"/>
                <a:cs typeface="Goudy Old Style"/>
              </a:rPr>
              <a:t>to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19" dirty="0">
                <a:latin typeface="Goudy Old Style"/>
                <a:cs typeface="Goudy Old Style"/>
              </a:rPr>
              <a:t>root </a:t>
            </a:r>
            <a:r>
              <a:rPr sz="1600" spc="-6" dirty="0">
                <a:latin typeface="Goudy Old Style"/>
                <a:cs typeface="Goudy Old Style"/>
              </a:rPr>
              <a:t>of 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12" dirty="0">
                <a:latin typeface="Goudy Old Style"/>
                <a:cs typeface="Goudy Old Style"/>
              </a:rPr>
              <a:t>matter. </a:t>
            </a:r>
            <a:r>
              <a:rPr sz="1600" spc="-6" dirty="0">
                <a:latin typeface="Goudy Old Style"/>
                <a:cs typeface="Goudy Old Style"/>
              </a:rPr>
              <a:t>They decided </a:t>
            </a:r>
            <a:r>
              <a:rPr sz="1600" dirty="0">
                <a:latin typeface="Goudy Old Style"/>
                <a:cs typeface="Goudy Old Style"/>
              </a:rPr>
              <a:t>that the ignorance </a:t>
            </a:r>
            <a:r>
              <a:rPr sz="1600" spc="-6" dirty="0">
                <a:latin typeface="Goudy Old Style"/>
                <a:cs typeface="Goudy Old Style"/>
              </a:rPr>
              <a:t>of birds </a:t>
            </a:r>
            <a:r>
              <a:rPr sz="1600" dirty="0">
                <a:latin typeface="Goudy Old Style"/>
                <a:cs typeface="Goudy Old Style"/>
              </a:rPr>
              <a:t>was </a:t>
            </a:r>
            <a:r>
              <a:rPr sz="1600" spc="-6" dirty="0">
                <a:latin typeface="Goudy Old Style"/>
                <a:cs typeface="Goudy Old Style"/>
              </a:rPr>
              <a:t>due to </a:t>
            </a:r>
            <a:r>
              <a:rPr sz="1600" dirty="0">
                <a:latin typeface="Goudy Old Style"/>
                <a:cs typeface="Goudy Old Style"/>
              </a:rPr>
              <a:t>their </a:t>
            </a:r>
            <a:r>
              <a:rPr sz="1600" spc="-6" dirty="0">
                <a:latin typeface="Goudy Old Style"/>
                <a:cs typeface="Goudy Old Style"/>
              </a:rPr>
              <a:t>natural </a:t>
            </a:r>
            <a:r>
              <a:rPr sz="1600" dirty="0">
                <a:latin typeface="Goudy Old Style"/>
                <a:cs typeface="Goudy Old Style"/>
              </a:rPr>
              <a:t>habit </a:t>
            </a:r>
            <a:r>
              <a:rPr sz="1600" spc="-6" dirty="0">
                <a:latin typeface="Goudy Old Style"/>
                <a:cs typeface="Goudy Old Style"/>
              </a:rPr>
              <a:t>of </a:t>
            </a:r>
            <a:r>
              <a:rPr sz="1600" dirty="0">
                <a:latin typeface="Goudy Old Style"/>
                <a:cs typeface="Goudy Old Style"/>
              </a:rPr>
              <a:t>living  in poor </a:t>
            </a:r>
            <a:r>
              <a:rPr sz="1600" spc="-6" dirty="0">
                <a:latin typeface="Goudy Old Style"/>
                <a:cs typeface="Goudy Old Style"/>
              </a:rPr>
              <a:t>nests. </a:t>
            </a:r>
            <a:r>
              <a:rPr sz="1600" spc="-12" dirty="0">
                <a:latin typeface="Goudy Old Style"/>
                <a:cs typeface="Goudy Old Style"/>
              </a:rPr>
              <a:t>Therefore, according </a:t>
            </a:r>
            <a:r>
              <a:rPr sz="1600" spc="-6" dirty="0">
                <a:latin typeface="Goudy Old Style"/>
                <a:cs typeface="Goudy Old Style"/>
              </a:rPr>
              <a:t>to </a:t>
            </a:r>
            <a:r>
              <a:rPr sz="1600" dirty="0">
                <a:latin typeface="Goudy Old Style"/>
                <a:cs typeface="Goudy Old Style"/>
              </a:rPr>
              <a:t>the pundits, the first thing necessary </a:t>
            </a:r>
            <a:r>
              <a:rPr sz="1600" spc="-19" dirty="0">
                <a:latin typeface="Goudy Old Style"/>
                <a:cs typeface="Goudy Old Style"/>
              </a:rPr>
              <a:t>for </a:t>
            </a:r>
            <a:r>
              <a:rPr sz="1600" dirty="0">
                <a:latin typeface="Goudy Old Style"/>
                <a:cs typeface="Goudy Old Style"/>
              </a:rPr>
              <a:t>this </a:t>
            </a:r>
            <a:r>
              <a:rPr sz="1600" spc="-12" dirty="0">
                <a:latin typeface="Goudy Old Style"/>
                <a:cs typeface="Goudy Old Style"/>
              </a:rPr>
              <a:t>bird's  </a:t>
            </a:r>
            <a:r>
              <a:rPr sz="1600" spc="-6" dirty="0">
                <a:latin typeface="Goudy Old Style"/>
                <a:cs typeface="Goudy Old Style"/>
              </a:rPr>
              <a:t>education </a:t>
            </a:r>
            <a:r>
              <a:rPr sz="1600" dirty="0">
                <a:latin typeface="Goudy Old Style"/>
                <a:cs typeface="Goudy Old Style"/>
              </a:rPr>
              <a:t>was a suitable</a:t>
            </a:r>
            <a:r>
              <a:rPr sz="1600" spc="192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cage.</a:t>
            </a:r>
            <a:endParaRPr sz="1600">
              <a:latin typeface="Goudy Old Style"/>
              <a:cs typeface="Goudy Old Style"/>
            </a:endParaRPr>
          </a:p>
          <a:p>
            <a:pPr marL="15765" marR="107199" indent="454018">
              <a:lnSpc>
                <a:spcPct val="102600"/>
              </a:lnSpc>
              <a:spcBef>
                <a:spcPts val="354"/>
              </a:spcBef>
            </a:pPr>
            <a:r>
              <a:rPr sz="1600" dirty="0">
                <a:latin typeface="Goudy Old Style"/>
                <a:cs typeface="Goudy Old Style"/>
              </a:rPr>
              <a:t>The pundits had their </a:t>
            </a:r>
            <a:r>
              <a:rPr sz="1600" spc="-12" dirty="0">
                <a:latin typeface="Goudy Old Style"/>
                <a:cs typeface="Goudy Old Style"/>
              </a:rPr>
              <a:t>rewards </a:t>
            </a:r>
            <a:r>
              <a:rPr sz="1600" dirty="0">
                <a:latin typeface="Goudy Old Style"/>
                <a:cs typeface="Goudy Old Style"/>
              </a:rPr>
              <a:t>and </a:t>
            </a:r>
            <a:r>
              <a:rPr sz="1600" spc="-6" dirty="0">
                <a:latin typeface="Goudy Old Style"/>
                <a:cs typeface="Goudy Old Style"/>
              </a:rPr>
              <a:t>went </a:t>
            </a:r>
            <a:r>
              <a:rPr sz="1600" dirty="0">
                <a:latin typeface="Goudy Old Style"/>
                <a:cs typeface="Goudy Old Style"/>
              </a:rPr>
              <a:t>home </a:t>
            </a:r>
            <a:r>
              <a:rPr sz="1600" spc="-12" dirty="0">
                <a:latin typeface="Goudy Old Style"/>
                <a:cs typeface="Goudy Old Style"/>
              </a:rPr>
              <a:t>happy. </a:t>
            </a:r>
            <a:r>
              <a:rPr sz="1600" dirty="0">
                <a:latin typeface="Goudy Old Style"/>
                <a:cs typeface="Goudy Old Style"/>
              </a:rPr>
              <a:t>A golden cage was built with  gorgeous decorations. </a:t>
            </a:r>
            <a:r>
              <a:rPr sz="1600" spc="-12" dirty="0">
                <a:latin typeface="Goudy Old Style"/>
                <a:cs typeface="Goudy Old Style"/>
              </a:rPr>
              <a:t>Crowds </a:t>
            </a:r>
            <a:r>
              <a:rPr sz="1600" dirty="0">
                <a:latin typeface="Goudy Old Style"/>
                <a:cs typeface="Goudy Old Style"/>
              </a:rPr>
              <a:t>came </a:t>
            </a:r>
            <a:r>
              <a:rPr sz="1600" spc="-6" dirty="0">
                <a:latin typeface="Goudy Old Style"/>
                <a:cs typeface="Goudy Old Style"/>
              </a:rPr>
              <a:t>to </a:t>
            </a:r>
            <a:r>
              <a:rPr sz="1600" dirty="0">
                <a:latin typeface="Goudy Old Style"/>
                <a:cs typeface="Goudy Old Style"/>
              </a:rPr>
              <a:t>see it </a:t>
            </a:r>
            <a:r>
              <a:rPr sz="1600" spc="-6" dirty="0">
                <a:latin typeface="Goudy Old Style"/>
                <a:cs typeface="Goudy Old Style"/>
              </a:rPr>
              <a:t>from </a:t>
            </a:r>
            <a:r>
              <a:rPr sz="1600" dirty="0">
                <a:latin typeface="Goudy Old Style"/>
                <a:cs typeface="Goudy Old Style"/>
              </a:rPr>
              <a:t>all </a:t>
            </a:r>
            <a:r>
              <a:rPr sz="1600" spc="6" dirty="0">
                <a:latin typeface="Goudy Old Style"/>
                <a:cs typeface="Goudy Old Style"/>
              </a:rPr>
              <a:t>parts </a:t>
            </a:r>
            <a:r>
              <a:rPr sz="1600" dirty="0">
                <a:latin typeface="Goudy Old Style"/>
                <a:cs typeface="Goudy Old Style"/>
              </a:rPr>
              <a:t>of the </a:t>
            </a:r>
            <a:r>
              <a:rPr sz="1600" spc="-6" dirty="0">
                <a:latin typeface="Goudy Old Style"/>
                <a:cs typeface="Goudy Old Style"/>
              </a:rPr>
              <a:t>world. ‘Culture, captured  </a:t>
            </a:r>
            <a:r>
              <a:rPr sz="1600" dirty="0">
                <a:latin typeface="Goudy Old Style"/>
                <a:cs typeface="Goudy Old Style"/>
              </a:rPr>
              <a:t>and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caged!’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exclaimed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some,</a:t>
            </a:r>
            <a:r>
              <a:rPr sz="1600" spc="50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in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a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rapture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of</a:t>
            </a:r>
            <a:r>
              <a:rPr sz="1600" spc="50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ecstasy,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and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burst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into</a:t>
            </a:r>
            <a:r>
              <a:rPr sz="1600" spc="50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tears.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Others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remarked:</a:t>
            </a:r>
            <a:endParaRPr sz="16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4047070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1153270"/>
            <a:ext cx="7441218" cy="4300944"/>
          </a:xfrm>
          <a:prstGeom prst="rect">
            <a:avLst/>
          </a:prstGeom>
        </p:spPr>
        <p:txBody>
          <a:bodyPr vert="horz" wrap="square" lIns="0" tIns="9459" rIns="0" bIns="0" rtlCol="0">
            <a:spAutoFit/>
          </a:bodyPr>
          <a:lstStyle/>
          <a:p>
            <a:pPr marL="15765" marR="28376">
              <a:lnSpc>
                <a:spcPct val="102600"/>
              </a:lnSpc>
              <a:spcBef>
                <a:spcPts val="74"/>
              </a:spcBef>
            </a:pPr>
            <a:r>
              <a:rPr sz="1600" spc="-6" dirty="0">
                <a:latin typeface="Goudy Old Style"/>
                <a:cs typeface="Goudy Old Style"/>
              </a:rPr>
              <a:t>‘Even </a:t>
            </a:r>
            <a:r>
              <a:rPr sz="1600" dirty="0">
                <a:latin typeface="Goudy Old Style"/>
                <a:cs typeface="Goudy Old Style"/>
              </a:rPr>
              <a:t>if </a:t>
            </a:r>
            <a:r>
              <a:rPr sz="1600" spc="-6" dirty="0">
                <a:latin typeface="Goudy Old Style"/>
                <a:cs typeface="Goudy Old Style"/>
              </a:rPr>
              <a:t>culture </a:t>
            </a:r>
            <a:r>
              <a:rPr sz="1600" dirty="0">
                <a:latin typeface="Goudy Old Style"/>
                <a:cs typeface="Goudy Old Style"/>
              </a:rPr>
              <a:t>be missed, the cage will </a:t>
            </a:r>
            <a:r>
              <a:rPr sz="1600" spc="-6" dirty="0">
                <a:latin typeface="Goudy Old Style"/>
                <a:cs typeface="Goudy Old Style"/>
              </a:rPr>
              <a:t>remain, to </a:t>
            </a:r>
            <a:r>
              <a:rPr sz="1600" dirty="0">
                <a:latin typeface="Goudy Old Style"/>
                <a:cs typeface="Goudy Old Style"/>
              </a:rPr>
              <a:t>the end, a substantial </a:t>
            </a:r>
            <a:r>
              <a:rPr sz="1600" spc="-6" dirty="0">
                <a:latin typeface="Goudy Old Style"/>
                <a:cs typeface="Goudy Old Style"/>
              </a:rPr>
              <a:t>fact. </a:t>
            </a:r>
            <a:r>
              <a:rPr sz="1600" spc="-12" dirty="0">
                <a:latin typeface="Goudy Old Style"/>
                <a:cs typeface="Goudy Old Style"/>
              </a:rPr>
              <a:t>How </a:t>
            </a:r>
            <a:r>
              <a:rPr sz="1600" spc="-6" dirty="0">
                <a:latin typeface="Goudy Old Style"/>
                <a:cs typeface="Goudy Old Style"/>
              </a:rPr>
              <a:t>fortunate  </a:t>
            </a:r>
            <a:r>
              <a:rPr sz="1600" spc="-12" dirty="0">
                <a:latin typeface="Goudy Old Style"/>
                <a:cs typeface="Goudy Old Style"/>
              </a:rPr>
              <a:t>for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93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bird!’</a:t>
            </a:r>
            <a:endParaRPr sz="1600">
              <a:latin typeface="Goudy Old Style"/>
              <a:cs typeface="Goudy Old Style"/>
            </a:endParaRPr>
          </a:p>
          <a:p>
            <a:pPr marL="15765" marR="6306" indent="454018">
              <a:lnSpc>
                <a:spcPct val="102600"/>
              </a:lnSpc>
              <a:spcBef>
                <a:spcPts val="354"/>
              </a:spcBef>
            </a:pPr>
            <a:r>
              <a:rPr sz="1600" dirty="0">
                <a:latin typeface="Goudy Old Style"/>
                <a:cs typeface="Goudy Old Style"/>
              </a:rPr>
              <a:t>The goldsmith filled his bag with </a:t>
            </a:r>
            <a:r>
              <a:rPr sz="1600" spc="-6" dirty="0">
                <a:latin typeface="Goudy Old Style"/>
                <a:cs typeface="Goudy Old Style"/>
              </a:rPr>
              <a:t>money and lost no </a:t>
            </a:r>
            <a:r>
              <a:rPr sz="1600" dirty="0">
                <a:latin typeface="Goudy Old Style"/>
                <a:cs typeface="Goudy Old Style"/>
              </a:rPr>
              <a:t>tune in sailing </a:t>
            </a:r>
            <a:r>
              <a:rPr sz="1600" spc="-6" dirty="0">
                <a:latin typeface="Goudy Old Style"/>
                <a:cs typeface="Goudy Old Style"/>
              </a:rPr>
              <a:t>homewards. </a:t>
            </a:r>
            <a:r>
              <a:rPr sz="1600" dirty="0">
                <a:latin typeface="Goudy Old Style"/>
                <a:cs typeface="Goudy Old Style"/>
              </a:rPr>
              <a:t>The  pundit sat </a:t>
            </a:r>
            <a:r>
              <a:rPr sz="1600" spc="-12" dirty="0">
                <a:latin typeface="Goudy Old Style"/>
                <a:cs typeface="Goudy Old Style"/>
              </a:rPr>
              <a:t>down </a:t>
            </a:r>
            <a:r>
              <a:rPr sz="1600" spc="-6" dirty="0">
                <a:latin typeface="Goudy Old Style"/>
                <a:cs typeface="Goudy Old Style"/>
              </a:rPr>
              <a:t>to educate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bird. </a:t>
            </a:r>
            <a:r>
              <a:rPr sz="1600" dirty="0">
                <a:latin typeface="Goudy Old Style"/>
                <a:cs typeface="Goudy Old Style"/>
              </a:rPr>
              <a:t>With </a:t>
            </a:r>
            <a:r>
              <a:rPr sz="1600" spc="-12" dirty="0">
                <a:latin typeface="Goudy Old Style"/>
                <a:cs typeface="Goudy Old Style"/>
              </a:rPr>
              <a:t>proper </a:t>
            </a:r>
            <a:r>
              <a:rPr sz="1600" spc="-6" dirty="0">
                <a:latin typeface="Goudy Old Style"/>
                <a:cs typeface="Goudy Old Style"/>
              </a:rPr>
              <a:t>deliberation </a:t>
            </a:r>
            <a:r>
              <a:rPr sz="1600" dirty="0">
                <a:latin typeface="Goudy Old Style"/>
                <a:cs typeface="Goudy Old Style"/>
              </a:rPr>
              <a:t>he </a:t>
            </a:r>
            <a:r>
              <a:rPr sz="1600" spc="-6" dirty="0">
                <a:latin typeface="Goudy Old Style"/>
                <a:cs typeface="Goudy Old Style"/>
              </a:rPr>
              <a:t>took </a:t>
            </a:r>
            <a:r>
              <a:rPr sz="1600" dirty="0">
                <a:latin typeface="Goudy Old Style"/>
                <a:cs typeface="Goudy Old Style"/>
              </a:rPr>
              <a:t>his </a:t>
            </a:r>
            <a:r>
              <a:rPr sz="1600" spc="-6" dirty="0">
                <a:latin typeface="Goudy Old Style"/>
                <a:cs typeface="Goudy Old Style"/>
              </a:rPr>
              <a:t>pinch of </a:t>
            </a:r>
            <a:r>
              <a:rPr sz="1600" dirty="0">
                <a:latin typeface="Goudy Old Style"/>
                <a:cs typeface="Goudy Old Style"/>
              </a:rPr>
              <a:t>snug: </a:t>
            </a:r>
            <a:r>
              <a:rPr sz="1600" spc="-6" dirty="0">
                <a:latin typeface="Goudy Old Style"/>
                <a:cs typeface="Goudy Old Style"/>
              </a:rPr>
              <a:t>as  </a:t>
            </a:r>
            <a:r>
              <a:rPr sz="1600" dirty="0">
                <a:latin typeface="Goudy Old Style"/>
                <a:cs typeface="Goudy Old Style"/>
              </a:rPr>
              <a:t>he said: </a:t>
            </a:r>
            <a:r>
              <a:rPr sz="1600" spc="-19" dirty="0">
                <a:latin typeface="Goudy Old Style"/>
                <a:cs typeface="Goudy Old Style"/>
              </a:rPr>
              <a:t>‘Textbooks </a:t>
            </a:r>
            <a:r>
              <a:rPr sz="1600" dirty="0">
                <a:latin typeface="Goudy Old Style"/>
                <a:cs typeface="Goudy Old Style"/>
              </a:rPr>
              <a:t>can </a:t>
            </a:r>
            <a:r>
              <a:rPr sz="1600" spc="-12" dirty="0">
                <a:latin typeface="Goudy Old Style"/>
                <a:cs typeface="Goudy Old Style"/>
              </a:rPr>
              <a:t>never </a:t>
            </a:r>
            <a:r>
              <a:rPr sz="1600" dirty="0">
                <a:latin typeface="Goudy Old Style"/>
                <a:cs typeface="Goudy Old Style"/>
              </a:rPr>
              <a:t>be </a:t>
            </a:r>
            <a:r>
              <a:rPr sz="1600" spc="-6" dirty="0">
                <a:latin typeface="Goudy Old Style"/>
                <a:cs typeface="Goudy Old Style"/>
              </a:rPr>
              <a:t>too </a:t>
            </a:r>
            <a:r>
              <a:rPr sz="1600" spc="-12" dirty="0">
                <a:latin typeface="Goudy Old Style"/>
                <a:cs typeface="Goudy Old Style"/>
              </a:rPr>
              <a:t>many </a:t>
            </a:r>
            <a:r>
              <a:rPr sz="1600" spc="-19" dirty="0">
                <a:latin typeface="Goudy Old Style"/>
                <a:cs typeface="Goudy Old Style"/>
              </a:rPr>
              <a:t>for </a:t>
            </a:r>
            <a:r>
              <a:rPr sz="1600" spc="-6" dirty="0">
                <a:latin typeface="Goudy Old Style"/>
                <a:cs typeface="Goudy Old Style"/>
              </a:rPr>
              <a:t>our </a:t>
            </a:r>
            <a:r>
              <a:rPr sz="1600" dirty="0">
                <a:latin typeface="Goudy Old Style"/>
                <a:cs typeface="Goudy Old Style"/>
              </a:rPr>
              <a:t>purpose!’ The </a:t>
            </a:r>
            <a:r>
              <a:rPr sz="1600" spc="-6" dirty="0">
                <a:latin typeface="Goudy Old Style"/>
                <a:cs typeface="Goudy Old Style"/>
              </a:rPr>
              <a:t>nephews </a:t>
            </a:r>
            <a:r>
              <a:rPr sz="1600" spc="-12" dirty="0">
                <a:latin typeface="Goudy Old Style"/>
                <a:cs typeface="Goudy Old Style"/>
              </a:rPr>
              <a:t>brought </a:t>
            </a:r>
            <a:r>
              <a:rPr sz="1600" spc="-6" dirty="0">
                <a:latin typeface="Goudy Old Style"/>
                <a:cs typeface="Goudy Old Style"/>
              </a:rPr>
              <a:t>together  an enormous </a:t>
            </a:r>
            <a:r>
              <a:rPr sz="1600" spc="-12" dirty="0">
                <a:latin typeface="Goudy Old Style"/>
                <a:cs typeface="Goudy Old Style"/>
              </a:rPr>
              <a:t>crowd </a:t>
            </a:r>
            <a:r>
              <a:rPr sz="1600" spc="-6" dirty="0">
                <a:latin typeface="Goudy Old Style"/>
                <a:cs typeface="Goudy Old Style"/>
              </a:rPr>
              <a:t>of </a:t>
            </a:r>
            <a:r>
              <a:rPr sz="1600" dirty="0">
                <a:latin typeface="Goudy Old Style"/>
                <a:cs typeface="Goudy Old Style"/>
              </a:rPr>
              <a:t>scribes. </a:t>
            </a:r>
            <a:r>
              <a:rPr sz="1600" spc="-6" dirty="0">
                <a:latin typeface="Goudy Old Style"/>
                <a:cs typeface="Goudy Old Style"/>
              </a:rPr>
              <a:t>They </a:t>
            </a:r>
            <a:r>
              <a:rPr sz="1600" dirty="0">
                <a:latin typeface="Goudy Old Style"/>
                <a:cs typeface="Goudy Old Style"/>
              </a:rPr>
              <a:t>copied </a:t>
            </a:r>
            <a:r>
              <a:rPr sz="1600" spc="-12" dirty="0">
                <a:latin typeface="Goudy Old Style"/>
                <a:cs typeface="Goudy Old Style"/>
              </a:rPr>
              <a:t>from </a:t>
            </a:r>
            <a:r>
              <a:rPr sz="1600" dirty="0">
                <a:latin typeface="Goudy Old Style"/>
                <a:cs typeface="Goudy Old Style"/>
              </a:rPr>
              <a:t>books, </a:t>
            </a:r>
            <a:r>
              <a:rPr sz="1600" spc="-6" dirty="0">
                <a:latin typeface="Goudy Old Style"/>
                <a:cs typeface="Goudy Old Style"/>
              </a:rPr>
              <a:t>and </a:t>
            </a:r>
            <a:r>
              <a:rPr sz="1600" dirty="0">
                <a:latin typeface="Goudy Old Style"/>
                <a:cs typeface="Goudy Old Style"/>
              </a:rPr>
              <a:t>copied </a:t>
            </a:r>
            <a:r>
              <a:rPr sz="1600" spc="-12" dirty="0">
                <a:latin typeface="Goudy Old Style"/>
                <a:cs typeface="Goudy Old Style"/>
              </a:rPr>
              <a:t>from </a:t>
            </a:r>
            <a:r>
              <a:rPr sz="1600" dirty="0">
                <a:latin typeface="Goudy Old Style"/>
                <a:cs typeface="Goudy Old Style"/>
              </a:rPr>
              <a:t>copies, till the  </a:t>
            </a:r>
            <a:r>
              <a:rPr sz="1600" spc="-6" dirty="0">
                <a:latin typeface="Goudy Old Style"/>
                <a:cs typeface="Goudy Old Style"/>
              </a:rPr>
              <a:t>manuscripts </a:t>
            </a:r>
            <a:r>
              <a:rPr sz="1600" spc="-19" dirty="0">
                <a:latin typeface="Goudy Old Style"/>
                <a:cs typeface="Goudy Old Style"/>
              </a:rPr>
              <a:t>were </a:t>
            </a:r>
            <a:r>
              <a:rPr sz="1600" dirty="0">
                <a:latin typeface="Goudy Old Style"/>
                <a:cs typeface="Goudy Old Style"/>
              </a:rPr>
              <a:t>piled </a:t>
            </a:r>
            <a:r>
              <a:rPr sz="1600" spc="-6" dirty="0">
                <a:latin typeface="Goudy Old Style"/>
                <a:cs typeface="Goudy Old Style"/>
              </a:rPr>
              <a:t>up to an </a:t>
            </a:r>
            <a:r>
              <a:rPr sz="1600" spc="-12" dirty="0">
                <a:latin typeface="Goudy Old Style"/>
                <a:cs typeface="Goudy Old Style"/>
              </a:rPr>
              <a:t>unreachable </a:t>
            </a:r>
            <a:r>
              <a:rPr sz="1600" dirty="0">
                <a:latin typeface="Goudy Old Style"/>
                <a:cs typeface="Goudy Old Style"/>
              </a:rPr>
              <a:t>height. </a:t>
            </a:r>
            <a:r>
              <a:rPr sz="1600" spc="-6" dirty="0">
                <a:latin typeface="Goudy Old Style"/>
                <a:cs typeface="Goudy Old Style"/>
              </a:rPr>
              <a:t>Men murmured </a:t>
            </a:r>
            <a:r>
              <a:rPr sz="1600" dirty="0">
                <a:latin typeface="Goudy Old Style"/>
                <a:cs typeface="Goudy Old Style"/>
              </a:rPr>
              <a:t>in </a:t>
            </a:r>
            <a:r>
              <a:rPr sz="1600" spc="-6" dirty="0">
                <a:latin typeface="Goudy Old Style"/>
                <a:cs typeface="Goudy Old Style"/>
              </a:rPr>
              <a:t>amazement. </a:t>
            </a:r>
            <a:r>
              <a:rPr sz="1600" dirty="0">
                <a:latin typeface="Goudy Old Style"/>
                <a:cs typeface="Goudy Old Style"/>
              </a:rPr>
              <a:t>‘Oh, the  </a:t>
            </a:r>
            <a:r>
              <a:rPr sz="1600" spc="-19" dirty="0">
                <a:latin typeface="Goudy Old Style"/>
                <a:cs typeface="Goudy Old Style"/>
              </a:rPr>
              <a:t>tower </a:t>
            </a:r>
            <a:r>
              <a:rPr sz="1600" spc="-6" dirty="0">
                <a:latin typeface="Goudy Old Style"/>
                <a:cs typeface="Goudy Old Style"/>
              </a:rPr>
              <a:t>of culture, </a:t>
            </a:r>
            <a:r>
              <a:rPr sz="1600" spc="-12" dirty="0">
                <a:latin typeface="Goudy Old Style"/>
                <a:cs typeface="Goudy Old Style"/>
              </a:rPr>
              <a:t>egregiously </a:t>
            </a:r>
            <a:r>
              <a:rPr sz="1600" dirty="0">
                <a:latin typeface="Goudy Old Style"/>
                <a:cs typeface="Goudy Old Style"/>
              </a:rPr>
              <a:t>high! The </a:t>
            </a:r>
            <a:r>
              <a:rPr sz="1600" spc="-6" dirty="0">
                <a:latin typeface="Goudy Old Style"/>
                <a:cs typeface="Goudy Old Style"/>
              </a:rPr>
              <a:t>end of </a:t>
            </a:r>
            <a:r>
              <a:rPr sz="1600" dirty="0">
                <a:latin typeface="Goudy Old Style"/>
                <a:cs typeface="Goudy Old Style"/>
              </a:rPr>
              <a:t>it </a:t>
            </a:r>
            <a:r>
              <a:rPr sz="1600" spc="-6" dirty="0">
                <a:latin typeface="Goudy Old Style"/>
                <a:cs typeface="Goudy Old Style"/>
              </a:rPr>
              <a:t>lost </a:t>
            </a:r>
            <a:r>
              <a:rPr sz="1600" dirty="0">
                <a:latin typeface="Goudy Old Style"/>
                <a:cs typeface="Goudy Old Style"/>
              </a:rPr>
              <a:t>in the clouds!’ The scribes, with light  hearts, hurried home, their </a:t>
            </a:r>
            <a:r>
              <a:rPr sz="1600" spc="-12" dirty="0">
                <a:latin typeface="Goudy Old Style"/>
                <a:cs typeface="Goudy Old Style"/>
              </a:rPr>
              <a:t>pockets </a:t>
            </a:r>
            <a:r>
              <a:rPr sz="1600" spc="-6" dirty="0">
                <a:latin typeface="Goudy Old Style"/>
                <a:cs typeface="Goudy Old Style"/>
              </a:rPr>
              <a:t>heavily </a:t>
            </a:r>
            <a:r>
              <a:rPr sz="1600" dirty="0">
                <a:latin typeface="Goudy Old Style"/>
                <a:cs typeface="Goudy Old Style"/>
              </a:rPr>
              <a:t>laden. The </a:t>
            </a:r>
            <a:r>
              <a:rPr sz="1600" spc="-6" dirty="0">
                <a:latin typeface="Goudy Old Style"/>
                <a:cs typeface="Goudy Old Style"/>
              </a:rPr>
              <a:t>nephews </a:t>
            </a:r>
            <a:r>
              <a:rPr sz="1600" spc="-19" dirty="0">
                <a:latin typeface="Goudy Old Style"/>
                <a:cs typeface="Goudy Old Style"/>
              </a:rPr>
              <a:t>were </a:t>
            </a:r>
            <a:r>
              <a:rPr sz="1600" spc="-6" dirty="0">
                <a:latin typeface="Goudy Old Style"/>
                <a:cs typeface="Goudy Old Style"/>
              </a:rPr>
              <a:t>furiously </a:t>
            </a:r>
            <a:r>
              <a:rPr sz="1600" dirty="0">
                <a:latin typeface="Goudy Old Style"/>
                <a:cs typeface="Goudy Old Style"/>
              </a:rPr>
              <a:t>busy </a:t>
            </a:r>
            <a:r>
              <a:rPr sz="1600" spc="-12" dirty="0">
                <a:latin typeface="Goudy Old Style"/>
                <a:cs typeface="Goudy Old Style"/>
              </a:rPr>
              <a:t>keeping  </a:t>
            </a:r>
            <a:r>
              <a:rPr sz="1600" dirty="0">
                <a:latin typeface="Goudy Old Style"/>
                <a:cs typeface="Goudy Old Style"/>
              </a:rPr>
              <a:t>the cage in </a:t>
            </a:r>
            <a:r>
              <a:rPr sz="1600" spc="-12" dirty="0">
                <a:latin typeface="Goudy Old Style"/>
                <a:cs typeface="Goudy Old Style"/>
              </a:rPr>
              <a:t>proper </a:t>
            </a:r>
            <a:r>
              <a:rPr sz="1600" dirty="0">
                <a:latin typeface="Goudy Old Style"/>
                <a:cs typeface="Goudy Old Style"/>
              </a:rPr>
              <a:t>trim. </a:t>
            </a:r>
            <a:r>
              <a:rPr sz="1600" spc="-6" dirty="0">
                <a:latin typeface="Goudy Old Style"/>
                <a:cs typeface="Goudy Old Style"/>
              </a:rPr>
              <a:t>As </a:t>
            </a:r>
            <a:r>
              <a:rPr sz="1600" dirty="0">
                <a:latin typeface="Goudy Old Style"/>
                <a:cs typeface="Goudy Old Style"/>
              </a:rPr>
              <a:t>their constant scrubbing </a:t>
            </a:r>
            <a:r>
              <a:rPr sz="1600" spc="-6" dirty="0">
                <a:latin typeface="Goudy Old Style"/>
                <a:cs typeface="Goudy Old Style"/>
              </a:rPr>
              <a:t>and </a:t>
            </a:r>
            <a:r>
              <a:rPr sz="1600" dirty="0">
                <a:latin typeface="Goudy Old Style"/>
                <a:cs typeface="Goudy Old Style"/>
              </a:rPr>
              <a:t>polishing </a:t>
            </a:r>
            <a:r>
              <a:rPr sz="1600" spc="-12" dirty="0">
                <a:latin typeface="Goudy Old Style"/>
                <a:cs typeface="Goudy Old Style"/>
              </a:rPr>
              <a:t>went </a:t>
            </a:r>
            <a:r>
              <a:rPr sz="1600" spc="-6" dirty="0">
                <a:latin typeface="Goudy Old Style"/>
                <a:cs typeface="Goudy Old Style"/>
              </a:rPr>
              <a:t>on, </a:t>
            </a:r>
            <a:r>
              <a:rPr sz="1600" dirty="0">
                <a:latin typeface="Goudy Old Style"/>
                <a:cs typeface="Goudy Old Style"/>
              </a:rPr>
              <a:t>the people said  with </a:t>
            </a:r>
            <a:r>
              <a:rPr sz="1600" spc="-6" dirty="0">
                <a:latin typeface="Goudy Old Style"/>
                <a:cs typeface="Goudy Old Style"/>
              </a:rPr>
              <a:t>satisfaction: </a:t>
            </a:r>
            <a:r>
              <a:rPr sz="1600" dirty="0">
                <a:latin typeface="Goudy Old Style"/>
                <a:cs typeface="Goudy Old Style"/>
              </a:rPr>
              <a:t>‘This is </a:t>
            </a:r>
            <a:r>
              <a:rPr sz="1600" spc="-12" dirty="0">
                <a:latin typeface="Goudy Old Style"/>
                <a:cs typeface="Goudy Old Style"/>
              </a:rPr>
              <a:t>progress </a:t>
            </a:r>
            <a:r>
              <a:rPr sz="1600" dirty="0">
                <a:latin typeface="Goudy Old Style"/>
                <a:cs typeface="Goudy Old Style"/>
              </a:rPr>
              <a:t>indeed!’ </a:t>
            </a:r>
            <a:r>
              <a:rPr sz="1600" spc="-6" dirty="0">
                <a:latin typeface="Goudy Old Style"/>
                <a:cs typeface="Goudy Old Style"/>
              </a:rPr>
              <a:t>Men </a:t>
            </a:r>
            <a:r>
              <a:rPr sz="1600" spc="-19" dirty="0">
                <a:latin typeface="Goudy Old Style"/>
                <a:cs typeface="Goudy Old Style"/>
              </a:rPr>
              <a:t>were </a:t>
            </a:r>
            <a:r>
              <a:rPr sz="1600" spc="-12" dirty="0">
                <a:latin typeface="Goudy Old Style"/>
                <a:cs typeface="Goudy Old Style"/>
              </a:rPr>
              <a:t>employed </a:t>
            </a:r>
            <a:r>
              <a:rPr sz="1600" dirty="0">
                <a:latin typeface="Goudy Old Style"/>
                <a:cs typeface="Goudy Old Style"/>
              </a:rPr>
              <a:t>in large </a:t>
            </a:r>
            <a:r>
              <a:rPr sz="1600" spc="-6" dirty="0">
                <a:latin typeface="Goudy Old Style"/>
                <a:cs typeface="Goudy Old Style"/>
              </a:rPr>
              <a:t>numbers and  </a:t>
            </a:r>
            <a:r>
              <a:rPr sz="1600" spc="6" dirty="0">
                <a:latin typeface="Goudy Old Style"/>
                <a:cs typeface="Goudy Old Style"/>
              </a:rPr>
              <a:t>supervisors </a:t>
            </a:r>
            <a:r>
              <a:rPr sz="1600" spc="-19" dirty="0">
                <a:latin typeface="Goudy Old Style"/>
                <a:cs typeface="Goudy Old Style"/>
              </a:rPr>
              <a:t>were </a:t>
            </a:r>
            <a:r>
              <a:rPr sz="1600" spc="-6" dirty="0">
                <a:latin typeface="Goudy Old Style"/>
                <a:cs typeface="Goudy Old Style"/>
              </a:rPr>
              <a:t>still more </a:t>
            </a:r>
            <a:r>
              <a:rPr sz="1600" spc="-12" dirty="0">
                <a:latin typeface="Goudy Old Style"/>
                <a:cs typeface="Goudy Old Style"/>
              </a:rPr>
              <a:t>numerous. </a:t>
            </a:r>
            <a:r>
              <a:rPr sz="1600" dirty="0">
                <a:latin typeface="Goudy Old Style"/>
                <a:cs typeface="Goudy Old Style"/>
              </a:rPr>
              <a:t>These, with their cousins </a:t>
            </a:r>
            <a:r>
              <a:rPr sz="1600" spc="-6" dirty="0">
                <a:latin typeface="Goudy Old Style"/>
                <a:cs typeface="Goudy Old Style"/>
              </a:rPr>
              <a:t>of all </a:t>
            </a:r>
            <a:r>
              <a:rPr sz="1600" spc="-12" dirty="0">
                <a:latin typeface="Goudy Old Style"/>
                <a:cs typeface="Goudy Old Style"/>
              </a:rPr>
              <a:t>different degrees </a:t>
            </a:r>
            <a:r>
              <a:rPr sz="1600" spc="-6" dirty="0">
                <a:latin typeface="Goudy Old Style"/>
                <a:cs typeface="Goudy Old Style"/>
              </a:rPr>
              <a:t>of  distance, </a:t>
            </a:r>
            <a:r>
              <a:rPr sz="1600" dirty="0">
                <a:latin typeface="Goudy Old Style"/>
                <a:cs typeface="Goudy Old Style"/>
              </a:rPr>
              <a:t>built a palace </a:t>
            </a:r>
            <a:r>
              <a:rPr sz="1600" spc="-19" dirty="0">
                <a:latin typeface="Goudy Old Style"/>
                <a:cs typeface="Goudy Old Style"/>
              </a:rPr>
              <a:t>for </a:t>
            </a:r>
            <a:r>
              <a:rPr sz="1600" spc="-6" dirty="0">
                <a:latin typeface="Goudy Old Style"/>
                <a:cs typeface="Goudy Old Style"/>
              </a:rPr>
              <a:t>themselves and </a:t>
            </a:r>
            <a:r>
              <a:rPr sz="1600" spc="-12" dirty="0">
                <a:latin typeface="Goudy Old Style"/>
                <a:cs typeface="Goudy Old Style"/>
              </a:rPr>
              <a:t>lived </a:t>
            </a:r>
            <a:r>
              <a:rPr sz="1600" spc="-6" dirty="0">
                <a:latin typeface="Goudy Old Style"/>
                <a:cs typeface="Goudy Old Style"/>
              </a:rPr>
              <a:t>there </a:t>
            </a:r>
            <a:r>
              <a:rPr sz="1600" dirty="0">
                <a:latin typeface="Goudy Old Style"/>
                <a:cs typeface="Goudy Old Style"/>
              </a:rPr>
              <a:t>happily </a:t>
            </a:r>
            <a:r>
              <a:rPr sz="1600" spc="-12" dirty="0">
                <a:latin typeface="Goudy Old Style"/>
                <a:cs typeface="Goudy Old Style"/>
              </a:rPr>
              <a:t>ever</a:t>
            </a:r>
            <a:r>
              <a:rPr sz="1600" spc="74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after.</a:t>
            </a:r>
            <a:endParaRPr sz="1600">
              <a:latin typeface="Goudy Old Style"/>
              <a:cs typeface="Goudy Old Style"/>
            </a:endParaRPr>
          </a:p>
          <a:p>
            <a:pPr marL="15765" marR="141091" indent="454018">
              <a:lnSpc>
                <a:spcPct val="102600"/>
              </a:lnSpc>
              <a:spcBef>
                <a:spcPts val="360"/>
              </a:spcBef>
            </a:pPr>
            <a:r>
              <a:rPr sz="1600" spc="-6" dirty="0">
                <a:latin typeface="Goudy Old Style"/>
                <a:cs typeface="Goudy Old Style"/>
              </a:rPr>
              <a:t>Whatever </a:t>
            </a:r>
            <a:r>
              <a:rPr sz="1600" spc="-12" dirty="0">
                <a:latin typeface="Goudy Old Style"/>
                <a:cs typeface="Goudy Old Style"/>
              </a:rPr>
              <a:t>may </a:t>
            </a:r>
            <a:r>
              <a:rPr sz="1600" dirty="0">
                <a:latin typeface="Goudy Old Style"/>
                <a:cs typeface="Goudy Old Style"/>
              </a:rPr>
              <a:t>be its </a:t>
            </a:r>
            <a:r>
              <a:rPr sz="1600" spc="-6" dirty="0">
                <a:latin typeface="Goudy Old Style"/>
                <a:cs typeface="Goudy Old Style"/>
              </a:rPr>
              <a:t>other deficiencies,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12" dirty="0">
                <a:latin typeface="Goudy Old Style"/>
                <a:cs typeface="Goudy Old Style"/>
              </a:rPr>
              <a:t>world </a:t>
            </a:r>
            <a:r>
              <a:rPr sz="1600" dirty="0">
                <a:latin typeface="Goudy Old Style"/>
                <a:cs typeface="Goudy Old Style"/>
              </a:rPr>
              <a:t>is </a:t>
            </a:r>
            <a:r>
              <a:rPr sz="1600" spc="-12" dirty="0">
                <a:latin typeface="Goudy Old Style"/>
                <a:cs typeface="Goudy Old Style"/>
              </a:rPr>
              <a:t>never </a:t>
            </a:r>
            <a:r>
              <a:rPr sz="1600" dirty="0">
                <a:latin typeface="Goudy Old Style"/>
                <a:cs typeface="Goudy Old Style"/>
              </a:rPr>
              <a:t>in want </a:t>
            </a:r>
            <a:r>
              <a:rPr sz="1600" spc="-6" dirty="0">
                <a:latin typeface="Goudy Old Style"/>
                <a:cs typeface="Goudy Old Style"/>
              </a:rPr>
              <a:t>of fault-finders; and  they </a:t>
            </a:r>
            <a:r>
              <a:rPr sz="1600" spc="-12" dirty="0">
                <a:latin typeface="Goudy Old Style"/>
                <a:cs typeface="Goudy Old Style"/>
              </a:rPr>
              <a:t>went </a:t>
            </a:r>
            <a:r>
              <a:rPr sz="1600" spc="-6" dirty="0">
                <a:latin typeface="Goudy Old Style"/>
                <a:cs typeface="Goudy Old Style"/>
              </a:rPr>
              <a:t>about </a:t>
            </a:r>
            <a:r>
              <a:rPr sz="1600" spc="-12" dirty="0">
                <a:latin typeface="Goudy Old Style"/>
                <a:cs typeface="Goudy Old Style"/>
              </a:rPr>
              <a:t>saying </a:t>
            </a:r>
            <a:r>
              <a:rPr sz="1600" dirty="0">
                <a:latin typeface="Goudy Old Style"/>
                <a:cs typeface="Goudy Old Style"/>
              </a:rPr>
              <a:t>that every </a:t>
            </a:r>
            <a:r>
              <a:rPr sz="1600" spc="-12" dirty="0">
                <a:latin typeface="Goudy Old Style"/>
                <a:cs typeface="Goudy Old Style"/>
              </a:rPr>
              <a:t>creature remotely </a:t>
            </a:r>
            <a:r>
              <a:rPr sz="1600" dirty="0">
                <a:latin typeface="Goudy Old Style"/>
                <a:cs typeface="Goudy Old Style"/>
              </a:rPr>
              <a:t>connected with the cage </a:t>
            </a:r>
            <a:r>
              <a:rPr sz="1600" spc="6" dirty="0">
                <a:latin typeface="Goudy Old Style"/>
                <a:cs typeface="Goudy Old Style"/>
              </a:rPr>
              <a:t>flourished  </a:t>
            </a:r>
            <a:r>
              <a:rPr sz="1600" spc="-12" dirty="0">
                <a:latin typeface="Goudy Old Style"/>
                <a:cs typeface="Goudy Old Style"/>
              </a:rPr>
              <a:t>beyond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words,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excepting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only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bird.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When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this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remark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reached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Raja's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ears,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he</a:t>
            </a:r>
            <a:endParaRPr sz="16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446536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1153269"/>
            <a:ext cx="7417398" cy="4253593"/>
          </a:xfrm>
          <a:prstGeom prst="rect">
            <a:avLst/>
          </a:prstGeom>
        </p:spPr>
        <p:txBody>
          <a:bodyPr vert="horz" wrap="square" lIns="0" tIns="9459" rIns="0" bIns="0" rtlCol="0">
            <a:spAutoFit/>
          </a:bodyPr>
          <a:lstStyle/>
          <a:p>
            <a:pPr marL="15765" marR="180504">
              <a:lnSpc>
                <a:spcPct val="102600"/>
              </a:lnSpc>
              <a:spcBef>
                <a:spcPts val="74"/>
              </a:spcBef>
            </a:pPr>
            <a:r>
              <a:rPr sz="1600" dirty="0">
                <a:latin typeface="Goudy Old Style"/>
                <a:cs typeface="Goudy Old Style"/>
              </a:rPr>
              <a:t>summoned his </a:t>
            </a:r>
            <a:r>
              <a:rPr sz="1600" spc="-6" dirty="0">
                <a:latin typeface="Goudy Old Style"/>
                <a:cs typeface="Goudy Old Style"/>
              </a:rPr>
              <a:t>nephews </a:t>
            </a:r>
            <a:r>
              <a:rPr sz="1600" spc="-12" dirty="0">
                <a:latin typeface="Goudy Old Style"/>
                <a:cs typeface="Goudy Old Style"/>
              </a:rPr>
              <a:t>before </a:t>
            </a:r>
            <a:r>
              <a:rPr sz="1600" dirty="0">
                <a:latin typeface="Goudy Old Style"/>
                <a:cs typeface="Goudy Old Style"/>
              </a:rPr>
              <a:t>him </a:t>
            </a:r>
            <a:r>
              <a:rPr sz="1600" spc="-6" dirty="0">
                <a:latin typeface="Goudy Old Style"/>
                <a:cs typeface="Goudy Old Style"/>
              </a:rPr>
              <a:t>and </a:t>
            </a:r>
            <a:r>
              <a:rPr sz="1600" dirty="0">
                <a:latin typeface="Goudy Old Style"/>
                <a:cs typeface="Goudy Old Style"/>
              </a:rPr>
              <a:t>said: ‘My </a:t>
            </a:r>
            <a:r>
              <a:rPr sz="1600" spc="-6" dirty="0">
                <a:latin typeface="Goudy Old Style"/>
                <a:cs typeface="Goudy Old Style"/>
              </a:rPr>
              <a:t>dear nephews, </a:t>
            </a:r>
            <a:r>
              <a:rPr sz="1600" dirty="0">
                <a:latin typeface="Goudy Old Style"/>
                <a:cs typeface="Goudy Old Style"/>
              </a:rPr>
              <a:t>what is this that </a:t>
            </a:r>
            <a:r>
              <a:rPr sz="1600" spc="-12" dirty="0">
                <a:latin typeface="Goudy Old Style"/>
                <a:cs typeface="Goudy Old Style"/>
              </a:rPr>
              <a:t>we </a:t>
            </a:r>
            <a:r>
              <a:rPr sz="1600" dirty="0">
                <a:latin typeface="Goudy Old Style"/>
                <a:cs typeface="Goudy Old Style"/>
              </a:rPr>
              <a:t>hear?’  The </a:t>
            </a:r>
            <a:r>
              <a:rPr sz="1600" spc="-6" dirty="0">
                <a:latin typeface="Goudy Old Style"/>
                <a:cs typeface="Goudy Old Style"/>
              </a:rPr>
              <a:t>nephews </a:t>
            </a:r>
            <a:r>
              <a:rPr sz="1600" dirty="0">
                <a:latin typeface="Goudy Old Style"/>
                <a:cs typeface="Goudy Old Style"/>
              </a:rPr>
              <a:t>said in </a:t>
            </a:r>
            <a:r>
              <a:rPr sz="1600" spc="-12" dirty="0">
                <a:latin typeface="Goudy Old Style"/>
                <a:cs typeface="Goudy Old Style"/>
              </a:rPr>
              <a:t>answer: </a:t>
            </a:r>
            <a:r>
              <a:rPr sz="1600" spc="-6" dirty="0">
                <a:latin typeface="Goudy Old Style"/>
                <a:cs typeface="Goudy Old Style"/>
              </a:rPr>
              <a:t>‘Sire, let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testimony of </a:t>
            </a:r>
            <a:r>
              <a:rPr sz="1600" dirty="0">
                <a:latin typeface="Goudy Old Style"/>
                <a:cs typeface="Goudy Old Style"/>
              </a:rPr>
              <a:t>the goldsmiths </a:t>
            </a:r>
            <a:r>
              <a:rPr sz="1600" spc="-6" dirty="0">
                <a:latin typeface="Goudy Old Style"/>
                <a:cs typeface="Goudy Old Style"/>
              </a:rPr>
              <a:t>and </a:t>
            </a:r>
            <a:r>
              <a:rPr sz="1600" dirty="0">
                <a:latin typeface="Goudy Old Style"/>
                <a:cs typeface="Goudy Old Style"/>
              </a:rPr>
              <a:t>the pundits, the  scribes </a:t>
            </a:r>
            <a:r>
              <a:rPr sz="1600" spc="-6" dirty="0">
                <a:latin typeface="Goudy Old Style"/>
                <a:cs typeface="Goudy Old Style"/>
              </a:rPr>
              <a:t>and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6" dirty="0">
                <a:latin typeface="Goudy Old Style"/>
                <a:cs typeface="Goudy Old Style"/>
              </a:rPr>
              <a:t>supervisors </a:t>
            </a:r>
            <a:r>
              <a:rPr sz="1600" dirty="0">
                <a:latin typeface="Goudy Old Style"/>
                <a:cs typeface="Goudy Old Style"/>
              </a:rPr>
              <a:t>be </a:t>
            </a:r>
            <a:r>
              <a:rPr sz="1600" spc="-6" dirty="0">
                <a:latin typeface="Goudy Old Style"/>
                <a:cs typeface="Goudy Old Style"/>
              </a:rPr>
              <a:t>taken, </a:t>
            </a:r>
            <a:r>
              <a:rPr sz="1600" dirty="0">
                <a:latin typeface="Goudy Old Style"/>
                <a:cs typeface="Goudy Old Style"/>
              </a:rPr>
              <a:t>if the truth is </a:t>
            </a:r>
            <a:r>
              <a:rPr sz="1600" spc="-6" dirty="0">
                <a:latin typeface="Goudy Old Style"/>
                <a:cs typeface="Goudy Old Style"/>
              </a:rPr>
              <a:t>to </a:t>
            </a:r>
            <a:r>
              <a:rPr sz="1600" dirty="0">
                <a:latin typeface="Goudy Old Style"/>
                <a:cs typeface="Goudy Old Style"/>
              </a:rPr>
              <a:t>be </a:t>
            </a:r>
            <a:r>
              <a:rPr sz="1600" spc="-12" dirty="0">
                <a:latin typeface="Goudy Old Style"/>
                <a:cs typeface="Goudy Old Style"/>
              </a:rPr>
              <a:t>known. Food </a:t>
            </a:r>
            <a:r>
              <a:rPr sz="1600" dirty="0">
                <a:latin typeface="Goudy Old Style"/>
                <a:cs typeface="Goudy Old Style"/>
              </a:rPr>
              <a:t>is </a:t>
            </a:r>
            <a:r>
              <a:rPr sz="1600" spc="-6" dirty="0">
                <a:latin typeface="Goudy Old Style"/>
                <a:cs typeface="Goudy Old Style"/>
              </a:rPr>
              <a:t>scarce </a:t>
            </a:r>
            <a:r>
              <a:rPr sz="1600" dirty="0">
                <a:latin typeface="Goudy Old Style"/>
                <a:cs typeface="Goudy Old Style"/>
              </a:rPr>
              <a:t>with the  </a:t>
            </a:r>
            <a:r>
              <a:rPr sz="1600" spc="-6" dirty="0">
                <a:latin typeface="Goudy Old Style"/>
                <a:cs typeface="Goudy Old Style"/>
              </a:rPr>
              <a:t>fault-finders, and </a:t>
            </a:r>
            <a:r>
              <a:rPr sz="1600" dirty="0">
                <a:latin typeface="Goudy Old Style"/>
                <a:cs typeface="Goudy Old Style"/>
              </a:rPr>
              <a:t>that is </a:t>
            </a:r>
            <a:r>
              <a:rPr sz="1600" spc="-19" dirty="0">
                <a:latin typeface="Goudy Old Style"/>
                <a:cs typeface="Goudy Old Style"/>
              </a:rPr>
              <a:t>why </a:t>
            </a:r>
            <a:r>
              <a:rPr sz="1600" dirty="0">
                <a:latin typeface="Goudy Old Style"/>
                <a:cs typeface="Goudy Old Style"/>
              </a:rPr>
              <a:t>their </a:t>
            </a:r>
            <a:r>
              <a:rPr sz="1600" spc="-6" dirty="0">
                <a:latin typeface="Goudy Old Style"/>
                <a:cs typeface="Goudy Old Style"/>
              </a:rPr>
              <a:t>tongues </a:t>
            </a:r>
            <a:r>
              <a:rPr sz="1600" spc="-12" dirty="0">
                <a:latin typeface="Goudy Old Style"/>
                <a:cs typeface="Goudy Old Style"/>
              </a:rPr>
              <a:t>have </a:t>
            </a:r>
            <a:r>
              <a:rPr sz="1600" dirty="0">
                <a:latin typeface="Goudy Old Style"/>
                <a:cs typeface="Goudy Old Style"/>
              </a:rPr>
              <a:t>gained in</a:t>
            </a:r>
            <a:r>
              <a:rPr sz="1600" spc="12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sharpness.’</a:t>
            </a:r>
            <a:endParaRPr sz="1600">
              <a:latin typeface="Goudy Old Style"/>
              <a:cs typeface="Goudy Old Style"/>
            </a:endParaRPr>
          </a:p>
          <a:p>
            <a:pPr marL="15765" marR="6306" indent="454018">
              <a:lnSpc>
                <a:spcPct val="102600"/>
              </a:lnSpc>
              <a:spcBef>
                <a:spcPts val="354"/>
              </a:spcBef>
            </a:pP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explanation </a:t>
            </a:r>
            <a:r>
              <a:rPr sz="1600" dirty="0">
                <a:latin typeface="Goudy Old Style"/>
                <a:cs typeface="Goudy Old Style"/>
              </a:rPr>
              <a:t>was so luminously satisfactory that the Raja </a:t>
            </a:r>
            <a:r>
              <a:rPr sz="1600" spc="-6" dirty="0">
                <a:latin typeface="Goudy Old Style"/>
                <a:cs typeface="Goudy Old Style"/>
              </a:rPr>
              <a:t>decorated </a:t>
            </a:r>
            <a:r>
              <a:rPr sz="1600" spc="-12" dirty="0">
                <a:latin typeface="Goudy Old Style"/>
                <a:cs typeface="Goudy Old Style"/>
              </a:rPr>
              <a:t>each </a:t>
            </a:r>
            <a:r>
              <a:rPr sz="1600" spc="-6" dirty="0">
                <a:latin typeface="Goudy Old Style"/>
                <a:cs typeface="Goudy Old Style"/>
              </a:rPr>
              <a:t>one of </a:t>
            </a:r>
            <a:r>
              <a:rPr sz="1600" dirty="0">
                <a:latin typeface="Goudy Old Style"/>
                <a:cs typeface="Goudy Old Style"/>
              </a:rPr>
              <a:t>his  </a:t>
            </a:r>
            <a:r>
              <a:rPr sz="1600" spc="-6" dirty="0">
                <a:latin typeface="Goudy Old Style"/>
                <a:cs typeface="Goudy Old Style"/>
              </a:rPr>
              <a:t>nephews </a:t>
            </a:r>
            <a:r>
              <a:rPr sz="1600" dirty="0">
                <a:latin typeface="Goudy Old Style"/>
                <a:cs typeface="Goudy Old Style"/>
              </a:rPr>
              <a:t>with his </a:t>
            </a:r>
            <a:r>
              <a:rPr sz="1600" spc="-12" dirty="0">
                <a:latin typeface="Goudy Old Style"/>
                <a:cs typeface="Goudy Old Style"/>
              </a:rPr>
              <a:t>own </a:t>
            </a:r>
            <a:r>
              <a:rPr sz="1600" spc="-6" dirty="0">
                <a:latin typeface="Goudy Old Style"/>
                <a:cs typeface="Goudy Old Style"/>
              </a:rPr>
              <a:t>rare jewels. </a:t>
            </a:r>
            <a:r>
              <a:rPr sz="1600" dirty="0">
                <a:latin typeface="Goudy Old Style"/>
                <a:cs typeface="Goudy Old Style"/>
              </a:rPr>
              <a:t>The Raja </a:t>
            </a:r>
            <a:r>
              <a:rPr sz="1600" spc="-6" dirty="0">
                <a:latin typeface="Goudy Old Style"/>
                <a:cs typeface="Goudy Old Style"/>
              </a:rPr>
              <a:t>at </a:t>
            </a:r>
            <a:r>
              <a:rPr sz="1600" dirty="0">
                <a:latin typeface="Goudy Old Style"/>
                <a:cs typeface="Goudy Old Style"/>
              </a:rPr>
              <a:t>length, being </a:t>
            </a:r>
            <a:r>
              <a:rPr sz="1600" spc="-12" dirty="0">
                <a:latin typeface="Goudy Old Style"/>
                <a:cs typeface="Goudy Old Style"/>
              </a:rPr>
              <a:t>desirous </a:t>
            </a:r>
            <a:r>
              <a:rPr sz="1600" spc="-6" dirty="0">
                <a:latin typeface="Goudy Old Style"/>
                <a:cs typeface="Goudy Old Style"/>
              </a:rPr>
              <a:t>of </a:t>
            </a:r>
            <a:r>
              <a:rPr sz="1600" dirty="0">
                <a:latin typeface="Goudy Old Style"/>
                <a:cs typeface="Goudy Old Style"/>
              </a:rPr>
              <a:t>seeing with his </a:t>
            </a:r>
            <a:r>
              <a:rPr sz="1600" spc="-12" dirty="0">
                <a:latin typeface="Goudy Old Style"/>
                <a:cs typeface="Goudy Old Style"/>
              </a:rPr>
              <a:t>own  eyes how </a:t>
            </a:r>
            <a:r>
              <a:rPr sz="1600" dirty="0">
                <a:latin typeface="Goudy Old Style"/>
                <a:cs typeface="Goudy Old Style"/>
              </a:rPr>
              <a:t>his </a:t>
            </a:r>
            <a:r>
              <a:rPr sz="1600" spc="-6" dirty="0">
                <a:latin typeface="Goudy Old Style"/>
                <a:cs typeface="Goudy Old Style"/>
              </a:rPr>
              <a:t>Education </a:t>
            </a:r>
            <a:r>
              <a:rPr sz="1600" dirty="0">
                <a:latin typeface="Goudy Old Style"/>
                <a:cs typeface="Goudy Old Style"/>
              </a:rPr>
              <a:t>Department busied itself with the little </a:t>
            </a:r>
            <a:r>
              <a:rPr sz="1600" spc="-6" dirty="0">
                <a:latin typeface="Goudy Old Style"/>
                <a:cs typeface="Goudy Old Style"/>
              </a:rPr>
              <a:t>bird, </a:t>
            </a:r>
            <a:r>
              <a:rPr sz="1600" dirty="0">
                <a:latin typeface="Goudy Old Style"/>
                <a:cs typeface="Goudy Old Style"/>
              </a:rPr>
              <a:t>made his </a:t>
            </a:r>
            <a:r>
              <a:rPr sz="1600" spc="-6" dirty="0">
                <a:latin typeface="Goudy Old Style"/>
                <a:cs typeface="Goudy Old Style"/>
              </a:rPr>
              <a:t>appearance  one </a:t>
            </a:r>
            <a:r>
              <a:rPr sz="1600" spc="-12" dirty="0">
                <a:latin typeface="Goudy Old Style"/>
                <a:cs typeface="Goudy Old Style"/>
              </a:rPr>
              <a:t>day </a:t>
            </a:r>
            <a:r>
              <a:rPr sz="1600" spc="-6" dirty="0">
                <a:latin typeface="Goudy Old Style"/>
                <a:cs typeface="Goudy Old Style"/>
              </a:rPr>
              <a:t>at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12" dirty="0">
                <a:latin typeface="Goudy Old Style"/>
                <a:cs typeface="Goudy Old Style"/>
              </a:rPr>
              <a:t>great </a:t>
            </a:r>
            <a:r>
              <a:rPr sz="1600" dirty="0">
                <a:latin typeface="Goudy Old Style"/>
                <a:cs typeface="Goudy Old Style"/>
              </a:rPr>
              <a:t>Hall </a:t>
            </a:r>
            <a:r>
              <a:rPr sz="1600" spc="-6" dirty="0">
                <a:latin typeface="Goudy Old Style"/>
                <a:cs typeface="Goudy Old Style"/>
              </a:rPr>
              <a:t>of Learning. </a:t>
            </a:r>
            <a:r>
              <a:rPr sz="1600" spc="-12" dirty="0">
                <a:latin typeface="Goudy Old Style"/>
                <a:cs typeface="Goudy Old Style"/>
              </a:rPr>
              <a:t>From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gate </a:t>
            </a:r>
            <a:r>
              <a:rPr sz="1600" spc="-12" dirty="0">
                <a:latin typeface="Goudy Old Style"/>
                <a:cs typeface="Goudy Old Style"/>
              </a:rPr>
              <a:t>rose </a:t>
            </a:r>
            <a:r>
              <a:rPr sz="1600" dirty="0">
                <a:latin typeface="Goudy Old Style"/>
                <a:cs typeface="Goudy Old Style"/>
              </a:rPr>
              <a:t>the sounds </a:t>
            </a:r>
            <a:r>
              <a:rPr sz="1600" spc="-6" dirty="0">
                <a:latin typeface="Goudy Old Style"/>
                <a:cs typeface="Goudy Old Style"/>
              </a:rPr>
              <a:t>of conch-shells and  </a:t>
            </a:r>
            <a:r>
              <a:rPr sz="1600" dirty="0">
                <a:latin typeface="Goudy Old Style"/>
                <a:cs typeface="Goudy Old Style"/>
              </a:rPr>
              <a:t>gongs, horns, bugles </a:t>
            </a:r>
            <a:r>
              <a:rPr sz="1600" spc="-6" dirty="0">
                <a:latin typeface="Goudy Old Style"/>
                <a:cs typeface="Goudy Old Style"/>
              </a:rPr>
              <a:t>and trumpets, </a:t>
            </a:r>
            <a:r>
              <a:rPr sz="1600" dirty="0">
                <a:latin typeface="Goudy Old Style"/>
                <a:cs typeface="Goudy Old Style"/>
              </a:rPr>
              <a:t>cymbals, </a:t>
            </a:r>
            <a:r>
              <a:rPr sz="1600" spc="-6" dirty="0">
                <a:latin typeface="Goudy Old Style"/>
                <a:cs typeface="Goudy Old Style"/>
              </a:rPr>
              <a:t>drums and kettledrums, </a:t>
            </a:r>
            <a:r>
              <a:rPr sz="1600" spc="-12" dirty="0">
                <a:latin typeface="Goudy Old Style"/>
                <a:cs typeface="Goudy Old Style"/>
              </a:rPr>
              <a:t>tomtoms, </a:t>
            </a:r>
            <a:r>
              <a:rPr sz="1600" spc="-6" dirty="0">
                <a:latin typeface="Goudy Old Style"/>
                <a:cs typeface="Goudy Old Style"/>
              </a:rPr>
              <a:t>tambourines,  </a:t>
            </a:r>
            <a:r>
              <a:rPr sz="1600" spc="12" dirty="0">
                <a:latin typeface="Goudy Old Style"/>
                <a:cs typeface="Goudy Old Style"/>
              </a:rPr>
              <a:t>flutes, </a:t>
            </a:r>
            <a:r>
              <a:rPr sz="1600" spc="-12" dirty="0">
                <a:latin typeface="Goudy Old Style"/>
                <a:cs typeface="Goudy Old Style"/>
              </a:rPr>
              <a:t>fifes, </a:t>
            </a:r>
            <a:r>
              <a:rPr sz="1600" spc="-6" dirty="0">
                <a:latin typeface="Goudy Old Style"/>
                <a:cs typeface="Goudy Old Style"/>
              </a:rPr>
              <a:t>barrel-organs and </a:t>
            </a:r>
            <a:r>
              <a:rPr sz="1600" dirty="0">
                <a:latin typeface="Goudy Old Style"/>
                <a:cs typeface="Goudy Old Style"/>
              </a:rPr>
              <a:t>bagpipes. The pundits began </a:t>
            </a:r>
            <a:r>
              <a:rPr sz="1600" spc="-6" dirty="0">
                <a:latin typeface="Goudy Old Style"/>
                <a:cs typeface="Goudy Old Style"/>
              </a:rPr>
              <a:t>chanting </a:t>
            </a:r>
            <a:r>
              <a:rPr sz="1600" dirty="0">
                <a:latin typeface="Goudy Old Style"/>
                <a:cs typeface="Goudy Old Style"/>
              </a:rPr>
              <a:t>mantras with their  </a:t>
            </a:r>
            <a:r>
              <a:rPr sz="1600" spc="-12" dirty="0">
                <a:latin typeface="Goudy Old Style"/>
                <a:cs typeface="Goudy Old Style"/>
              </a:rPr>
              <a:t>topmost voices, </a:t>
            </a:r>
            <a:r>
              <a:rPr sz="1600" dirty="0">
                <a:latin typeface="Goudy Old Style"/>
                <a:cs typeface="Goudy Old Style"/>
              </a:rPr>
              <a:t>while the goldsmiths, scribes, supervisors, </a:t>
            </a:r>
            <a:r>
              <a:rPr sz="1600" spc="-6" dirty="0">
                <a:latin typeface="Goudy Old Style"/>
                <a:cs typeface="Goudy Old Style"/>
              </a:rPr>
              <a:t>and </a:t>
            </a:r>
            <a:r>
              <a:rPr sz="1600" dirty="0">
                <a:latin typeface="Goudy Old Style"/>
                <a:cs typeface="Goudy Old Style"/>
              </a:rPr>
              <a:t>their </a:t>
            </a:r>
            <a:r>
              <a:rPr sz="1600" spc="-6" dirty="0">
                <a:latin typeface="Goudy Old Style"/>
                <a:cs typeface="Goudy Old Style"/>
              </a:rPr>
              <a:t>numberless </a:t>
            </a:r>
            <a:r>
              <a:rPr sz="1600" dirty="0">
                <a:latin typeface="Goudy Old Style"/>
                <a:cs typeface="Goudy Old Style"/>
              </a:rPr>
              <a:t>cousins </a:t>
            </a:r>
            <a:r>
              <a:rPr sz="1600" spc="-6" dirty="0">
                <a:latin typeface="Goudy Old Style"/>
                <a:cs typeface="Goudy Old Style"/>
              </a:rPr>
              <a:t>of all  </a:t>
            </a:r>
            <a:r>
              <a:rPr sz="1600" spc="-12" dirty="0">
                <a:latin typeface="Goudy Old Style"/>
                <a:cs typeface="Goudy Old Style"/>
              </a:rPr>
              <a:t>different degrees </a:t>
            </a:r>
            <a:r>
              <a:rPr sz="1600" spc="-6" dirty="0">
                <a:latin typeface="Goudy Old Style"/>
                <a:cs typeface="Goudy Old Style"/>
              </a:rPr>
              <a:t>of distance, </a:t>
            </a:r>
            <a:r>
              <a:rPr sz="1600" dirty="0">
                <a:latin typeface="Goudy Old Style"/>
                <a:cs typeface="Goudy Old Style"/>
              </a:rPr>
              <a:t>loudly raised a </a:t>
            </a:r>
            <a:r>
              <a:rPr sz="1600" spc="-12" dirty="0">
                <a:latin typeface="Goudy Old Style"/>
                <a:cs typeface="Goudy Old Style"/>
              </a:rPr>
              <a:t>round </a:t>
            </a:r>
            <a:r>
              <a:rPr sz="1600" spc="-6" dirty="0">
                <a:latin typeface="Goudy Old Style"/>
                <a:cs typeface="Goudy Old Style"/>
              </a:rPr>
              <a:t>of cheers.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nephews </a:t>
            </a:r>
            <a:r>
              <a:rPr sz="1600" dirty="0">
                <a:latin typeface="Goudy Old Style"/>
                <a:cs typeface="Goudy Old Style"/>
              </a:rPr>
              <a:t>smiled </a:t>
            </a:r>
            <a:r>
              <a:rPr sz="1600" spc="-6" dirty="0">
                <a:latin typeface="Goudy Old Style"/>
                <a:cs typeface="Goudy Old Style"/>
              </a:rPr>
              <a:t>and </a:t>
            </a:r>
            <a:r>
              <a:rPr sz="1600" dirty="0">
                <a:latin typeface="Goudy Old Style"/>
                <a:cs typeface="Goudy Old Style"/>
              </a:rPr>
              <a:t>said:  </a:t>
            </a:r>
            <a:r>
              <a:rPr sz="1600" spc="-6" dirty="0">
                <a:latin typeface="Goudy Old Style"/>
                <a:cs typeface="Goudy Old Style"/>
              </a:rPr>
              <a:t>‘Sire, </a:t>
            </a:r>
            <a:r>
              <a:rPr sz="1600" dirty="0">
                <a:latin typeface="Goudy Old Style"/>
                <a:cs typeface="Goudy Old Style"/>
              </a:rPr>
              <a:t>what </a:t>
            </a:r>
            <a:r>
              <a:rPr sz="1600" spc="-6" dirty="0">
                <a:latin typeface="Goudy Old Style"/>
                <a:cs typeface="Goudy Old Style"/>
              </a:rPr>
              <a:t>do </a:t>
            </a:r>
            <a:r>
              <a:rPr sz="1600" spc="-12" dirty="0">
                <a:latin typeface="Goudy Old Style"/>
                <a:cs typeface="Goudy Old Style"/>
              </a:rPr>
              <a:t>you </a:t>
            </a:r>
            <a:r>
              <a:rPr sz="1600" dirty="0">
                <a:latin typeface="Goudy Old Style"/>
                <a:cs typeface="Goudy Old Style"/>
              </a:rPr>
              <a:t>think </a:t>
            </a:r>
            <a:r>
              <a:rPr sz="1600" spc="-6" dirty="0">
                <a:latin typeface="Goudy Old Style"/>
                <a:cs typeface="Goudy Old Style"/>
              </a:rPr>
              <a:t>of </a:t>
            </a:r>
            <a:r>
              <a:rPr sz="1600" dirty="0">
                <a:latin typeface="Goudy Old Style"/>
                <a:cs typeface="Goudy Old Style"/>
              </a:rPr>
              <a:t>it </a:t>
            </a:r>
            <a:r>
              <a:rPr sz="1600" spc="-6" dirty="0">
                <a:latin typeface="Goudy Old Style"/>
                <a:cs typeface="Goudy Old Style"/>
              </a:rPr>
              <a:t>all?’ </a:t>
            </a:r>
            <a:r>
              <a:rPr sz="1600" dirty="0">
                <a:latin typeface="Goudy Old Style"/>
                <a:cs typeface="Goudy Old Style"/>
              </a:rPr>
              <a:t>The Raja said: ‘It </a:t>
            </a:r>
            <a:r>
              <a:rPr sz="1600" spc="-6" dirty="0">
                <a:latin typeface="Goudy Old Style"/>
                <a:cs typeface="Goudy Old Style"/>
              </a:rPr>
              <a:t>does </a:t>
            </a:r>
            <a:r>
              <a:rPr sz="1600" dirty="0">
                <a:latin typeface="Goudy Old Style"/>
                <a:cs typeface="Goudy Old Style"/>
              </a:rPr>
              <a:t>seem so </a:t>
            </a:r>
            <a:r>
              <a:rPr sz="1600" spc="-6" dirty="0">
                <a:latin typeface="Goudy Old Style"/>
                <a:cs typeface="Goudy Old Style"/>
              </a:rPr>
              <a:t>fearfully like </a:t>
            </a:r>
            <a:r>
              <a:rPr sz="1600" dirty="0">
                <a:latin typeface="Goudy Old Style"/>
                <a:cs typeface="Goudy Old Style"/>
              </a:rPr>
              <a:t>a sound  principle </a:t>
            </a:r>
            <a:r>
              <a:rPr sz="1600" spc="-6" dirty="0">
                <a:latin typeface="Goudy Old Style"/>
                <a:cs typeface="Goudy Old Style"/>
              </a:rPr>
              <a:t>of Education!’ Mightily </a:t>
            </a:r>
            <a:r>
              <a:rPr sz="1600" dirty="0">
                <a:latin typeface="Goudy Old Style"/>
                <a:cs typeface="Goudy Old Style"/>
              </a:rPr>
              <a:t>pleased, the Raja was </a:t>
            </a:r>
            <a:r>
              <a:rPr sz="1600" spc="-6" dirty="0">
                <a:latin typeface="Goudy Old Style"/>
                <a:cs typeface="Goudy Old Style"/>
              </a:rPr>
              <a:t>about to </a:t>
            </a:r>
            <a:r>
              <a:rPr sz="1600" spc="-12" dirty="0">
                <a:latin typeface="Goudy Old Style"/>
                <a:cs typeface="Goudy Old Style"/>
              </a:rPr>
              <a:t>remount </a:t>
            </a:r>
            <a:r>
              <a:rPr sz="1600" dirty="0">
                <a:latin typeface="Goudy Old Style"/>
                <a:cs typeface="Goudy Old Style"/>
              </a:rPr>
              <a:t>his </a:t>
            </a:r>
            <a:r>
              <a:rPr sz="1600" spc="-6" dirty="0">
                <a:latin typeface="Goudy Old Style"/>
                <a:cs typeface="Goudy Old Style"/>
              </a:rPr>
              <a:t>elephant, </a:t>
            </a:r>
            <a:r>
              <a:rPr sz="1600" dirty="0">
                <a:latin typeface="Goudy Old Style"/>
                <a:cs typeface="Goudy Old Style"/>
              </a:rPr>
              <a:t>when  the </a:t>
            </a:r>
            <a:r>
              <a:rPr sz="1600" spc="-12" dirty="0">
                <a:latin typeface="Goudy Old Style"/>
                <a:cs typeface="Goudy Old Style"/>
              </a:rPr>
              <a:t>fault-finder, from </a:t>
            </a:r>
            <a:r>
              <a:rPr sz="1600" dirty="0">
                <a:latin typeface="Goudy Old Style"/>
                <a:cs typeface="Goudy Old Style"/>
              </a:rPr>
              <a:t>behind some bush, cried out: ‘Maharaja, </a:t>
            </a:r>
            <a:r>
              <a:rPr sz="1600" spc="-12" dirty="0">
                <a:latin typeface="Goudy Old Style"/>
                <a:cs typeface="Goudy Old Style"/>
              </a:rPr>
              <a:t>have you </a:t>
            </a:r>
            <a:r>
              <a:rPr sz="1600" dirty="0">
                <a:latin typeface="Goudy Old Style"/>
                <a:cs typeface="Goudy Old Style"/>
              </a:rPr>
              <a:t>seen the </a:t>
            </a:r>
            <a:r>
              <a:rPr sz="1600" spc="-12" dirty="0">
                <a:latin typeface="Goudy Old Style"/>
                <a:cs typeface="Goudy Old Style"/>
              </a:rPr>
              <a:t>bird?’  </a:t>
            </a:r>
            <a:r>
              <a:rPr sz="1600" dirty="0">
                <a:latin typeface="Goudy Old Style"/>
                <a:cs typeface="Goudy Old Style"/>
              </a:rPr>
              <a:t>‘Indeed,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I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have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not!’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exclaimed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Raja.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‘I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completely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forgot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about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bird.’</a:t>
            </a:r>
            <a:endParaRPr sz="16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073101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2" y="1153269"/>
            <a:ext cx="7491933" cy="4253593"/>
          </a:xfrm>
          <a:prstGeom prst="rect">
            <a:avLst/>
          </a:prstGeom>
        </p:spPr>
        <p:txBody>
          <a:bodyPr vert="horz" wrap="square" lIns="0" tIns="9459" rIns="0" bIns="0" rtlCol="0">
            <a:spAutoFit/>
          </a:bodyPr>
          <a:lstStyle/>
          <a:p>
            <a:pPr marL="15765" marR="6306" indent="454018">
              <a:lnSpc>
                <a:spcPct val="102600"/>
              </a:lnSpc>
              <a:spcBef>
                <a:spcPts val="74"/>
              </a:spcBef>
            </a:pPr>
            <a:r>
              <a:rPr sz="1600" spc="-19" dirty="0">
                <a:latin typeface="Goudy Old Style"/>
                <a:cs typeface="Goudy Old Style"/>
              </a:rPr>
              <a:t>Turning </a:t>
            </a:r>
            <a:r>
              <a:rPr sz="1600" dirty="0">
                <a:latin typeface="Goudy Old Style"/>
                <a:cs typeface="Goudy Old Style"/>
              </a:rPr>
              <a:t>back, he </a:t>
            </a:r>
            <a:r>
              <a:rPr sz="1600" spc="-12" dirty="0">
                <a:latin typeface="Goudy Old Style"/>
                <a:cs typeface="Goudy Old Style"/>
              </a:rPr>
              <a:t>asked </a:t>
            </a:r>
            <a:r>
              <a:rPr sz="1600" dirty="0">
                <a:latin typeface="Goudy Old Style"/>
                <a:cs typeface="Goudy Old Style"/>
              </a:rPr>
              <a:t>the pundits </a:t>
            </a:r>
            <a:r>
              <a:rPr sz="1600" spc="-6" dirty="0">
                <a:latin typeface="Goudy Old Style"/>
                <a:cs typeface="Goudy Old Style"/>
              </a:rPr>
              <a:t>about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method they </a:t>
            </a:r>
            <a:r>
              <a:rPr sz="1600" spc="-19" dirty="0">
                <a:latin typeface="Goudy Old Style"/>
                <a:cs typeface="Goudy Old Style"/>
              </a:rPr>
              <a:t>followed </a:t>
            </a:r>
            <a:r>
              <a:rPr sz="1600" dirty="0">
                <a:latin typeface="Goudy Old Style"/>
                <a:cs typeface="Goudy Old Style"/>
              </a:rPr>
              <a:t>in </a:t>
            </a:r>
            <a:r>
              <a:rPr sz="1600" spc="-6" dirty="0">
                <a:latin typeface="Goudy Old Style"/>
                <a:cs typeface="Goudy Old Style"/>
              </a:rPr>
              <a:t>instructing </a:t>
            </a:r>
            <a:r>
              <a:rPr sz="1600" dirty="0">
                <a:latin typeface="Goudy Old Style"/>
                <a:cs typeface="Goudy Old Style"/>
              </a:rPr>
              <a:t>the  </a:t>
            </a:r>
            <a:r>
              <a:rPr sz="1600" spc="-6" dirty="0">
                <a:latin typeface="Goudy Old Style"/>
                <a:cs typeface="Goudy Old Style"/>
              </a:rPr>
              <a:t>bird. It </a:t>
            </a:r>
            <a:r>
              <a:rPr sz="1600" dirty="0">
                <a:latin typeface="Goudy Old Style"/>
                <a:cs typeface="Goudy Old Style"/>
              </a:rPr>
              <a:t>was </a:t>
            </a:r>
            <a:r>
              <a:rPr sz="1600" spc="-6" dirty="0">
                <a:latin typeface="Goudy Old Style"/>
                <a:cs typeface="Goudy Old Style"/>
              </a:rPr>
              <a:t>shown to </a:t>
            </a:r>
            <a:r>
              <a:rPr sz="1600" dirty="0">
                <a:latin typeface="Goudy Old Style"/>
                <a:cs typeface="Goudy Old Style"/>
              </a:rPr>
              <a:t>him. He was immensely </a:t>
            </a:r>
            <a:r>
              <a:rPr sz="1600" spc="-12" dirty="0">
                <a:latin typeface="Goudy Old Style"/>
                <a:cs typeface="Goudy Old Style"/>
              </a:rPr>
              <a:t>impressed.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method </a:t>
            </a:r>
            <a:r>
              <a:rPr sz="1600" dirty="0">
                <a:latin typeface="Goudy Old Style"/>
                <a:cs typeface="Goudy Old Style"/>
              </a:rPr>
              <a:t>was so </a:t>
            </a:r>
            <a:r>
              <a:rPr sz="1600" spc="-6" dirty="0">
                <a:latin typeface="Goudy Old Style"/>
                <a:cs typeface="Goudy Old Style"/>
              </a:rPr>
              <a:t>stupendous </a:t>
            </a:r>
            <a:r>
              <a:rPr sz="1600" dirty="0">
                <a:latin typeface="Goudy Old Style"/>
                <a:cs typeface="Goudy Old Style"/>
              </a:rPr>
              <a:t>that  the </a:t>
            </a:r>
            <a:r>
              <a:rPr sz="1600" spc="-6" dirty="0">
                <a:latin typeface="Goudy Old Style"/>
                <a:cs typeface="Goudy Old Style"/>
              </a:rPr>
              <a:t>bird looked </a:t>
            </a:r>
            <a:r>
              <a:rPr sz="1600" dirty="0">
                <a:latin typeface="Goudy Old Style"/>
                <a:cs typeface="Goudy Old Style"/>
              </a:rPr>
              <a:t>ridiculously </a:t>
            </a:r>
            <a:r>
              <a:rPr sz="1600" spc="-6" dirty="0">
                <a:latin typeface="Goudy Old Style"/>
                <a:cs typeface="Goudy Old Style"/>
              </a:rPr>
              <a:t>unimportant </a:t>
            </a:r>
            <a:r>
              <a:rPr sz="1600" dirty="0">
                <a:latin typeface="Goudy Old Style"/>
                <a:cs typeface="Goudy Old Style"/>
              </a:rPr>
              <a:t>in </a:t>
            </a:r>
            <a:r>
              <a:rPr sz="1600" spc="-6" dirty="0">
                <a:latin typeface="Goudy Old Style"/>
                <a:cs typeface="Goudy Old Style"/>
              </a:rPr>
              <a:t>comparison. </a:t>
            </a:r>
            <a:r>
              <a:rPr sz="1600" dirty="0">
                <a:latin typeface="Goudy Old Style"/>
                <a:cs typeface="Goudy Old Style"/>
              </a:rPr>
              <a:t>The Raja was satisfied that </a:t>
            </a:r>
            <a:r>
              <a:rPr sz="1600" spc="-6" dirty="0">
                <a:latin typeface="Goudy Old Style"/>
                <a:cs typeface="Goudy Old Style"/>
              </a:rPr>
              <a:t>there </a:t>
            </a:r>
            <a:r>
              <a:rPr sz="1600" dirty="0">
                <a:latin typeface="Goudy Old Style"/>
                <a:cs typeface="Goudy Old Style"/>
              </a:rPr>
              <a:t>was  </a:t>
            </a:r>
            <a:r>
              <a:rPr sz="1600" spc="-6" dirty="0">
                <a:latin typeface="Goudy Old Style"/>
                <a:cs typeface="Goudy Old Style"/>
              </a:rPr>
              <a:t>no </a:t>
            </a:r>
            <a:r>
              <a:rPr sz="1600" spc="12" dirty="0">
                <a:latin typeface="Goudy Old Style"/>
                <a:cs typeface="Goudy Old Style"/>
              </a:rPr>
              <a:t>flaw </a:t>
            </a:r>
            <a:r>
              <a:rPr sz="1600" dirty="0">
                <a:latin typeface="Goudy Old Style"/>
                <a:cs typeface="Goudy Old Style"/>
              </a:rPr>
              <a:t>in the </a:t>
            </a:r>
            <a:r>
              <a:rPr sz="1600" spc="-6" dirty="0">
                <a:latin typeface="Goudy Old Style"/>
                <a:cs typeface="Goudy Old Style"/>
              </a:rPr>
              <a:t>arrangements. As </a:t>
            </a:r>
            <a:r>
              <a:rPr sz="1600" spc="-19" dirty="0">
                <a:latin typeface="Goudy Old Style"/>
                <a:cs typeface="Goudy Old Style"/>
              </a:rPr>
              <a:t>for any </a:t>
            </a:r>
            <a:r>
              <a:rPr sz="1600" spc="-6" dirty="0">
                <a:latin typeface="Goudy Old Style"/>
                <a:cs typeface="Goudy Old Style"/>
              </a:rPr>
              <a:t>complaint </a:t>
            </a:r>
            <a:r>
              <a:rPr sz="1600" spc="-12" dirty="0">
                <a:latin typeface="Goudy Old Style"/>
                <a:cs typeface="Goudy Old Style"/>
              </a:rPr>
              <a:t>from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bird </a:t>
            </a:r>
            <a:r>
              <a:rPr sz="1600" dirty="0">
                <a:latin typeface="Goudy Old Style"/>
                <a:cs typeface="Goudy Old Style"/>
              </a:rPr>
              <a:t>itself, that </a:t>
            </a:r>
            <a:r>
              <a:rPr sz="1600" spc="-6" dirty="0">
                <a:latin typeface="Goudy Old Style"/>
                <a:cs typeface="Goudy Old Style"/>
              </a:rPr>
              <a:t>simply </a:t>
            </a:r>
            <a:r>
              <a:rPr sz="1600" dirty="0">
                <a:latin typeface="Goudy Old Style"/>
                <a:cs typeface="Goudy Old Style"/>
              </a:rPr>
              <a:t>could </a:t>
            </a:r>
            <a:r>
              <a:rPr sz="1600" spc="-12" dirty="0">
                <a:latin typeface="Goudy Old Style"/>
                <a:cs typeface="Goudy Old Style"/>
              </a:rPr>
              <a:t>not  </a:t>
            </a:r>
            <a:r>
              <a:rPr sz="1600" spc="-6" dirty="0">
                <a:latin typeface="Goudy Old Style"/>
                <a:cs typeface="Goudy Old Style"/>
              </a:rPr>
              <a:t>be expected. Its throat </a:t>
            </a:r>
            <a:r>
              <a:rPr sz="1600" dirty="0">
                <a:latin typeface="Goudy Old Style"/>
                <a:cs typeface="Goudy Old Style"/>
              </a:rPr>
              <a:t>was so </a:t>
            </a:r>
            <a:r>
              <a:rPr sz="1600" spc="-6" dirty="0">
                <a:latin typeface="Goudy Old Style"/>
                <a:cs typeface="Goudy Old Style"/>
              </a:rPr>
              <a:t>completely </a:t>
            </a:r>
            <a:r>
              <a:rPr sz="1600" spc="-12" dirty="0">
                <a:latin typeface="Goudy Old Style"/>
                <a:cs typeface="Goudy Old Style"/>
              </a:rPr>
              <a:t>choked </a:t>
            </a:r>
            <a:r>
              <a:rPr sz="1600" dirty="0">
                <a:latin typeface="Goudy Old Style"/>
                <a:cs typeface="Goudy Old Style"/>
              </a:rPr>
              <a:t>with the </a:t>
            </a:r>
            <a:r>
              <a:rPr sz="1600" spc="-12" dirty="0">
                <a:latin typeface="Goudy Old Style"/>
                <a:cs typeface="Goudy Old Style"/>
              </a:rPr>
              <a:t>leaves from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books </a:t>
            </a:r>
            <a:r>
              <a:rPr sz="1600" dirty="0">
                <a:latin typeface="Goudy Old Style"/>
                <a:cs typeface="Goudy Old Style"/>
              </a:rPr>
              <a:t>that it </a:t>
            </a:r>
            <a:r>
              <a:rPr sz="1600" spc="-6" dirty="0">
                <a:latin typeface="Goudy Old Style"/>
                <a:cs typeface="Goudy Old Style"/>
              </a:rPr>
              <a:t>could  neither whistle nor </a:t>
            </a:r>
            <a:r>
              <a:rPr sz="1600" spc="-12" dirty="0">
                <a:latin typeface="Goudy Old Style"/>
                <a:cs typeface="Goudy Old Style"/>
              </a:rPr>
              <a:t>whisper. </a:t>
            </a:r>
            <a:r>
              <a:rPr sz="1600" spc="-6" dirty="0">
                <a:latin typeface="Goudy Old Style"/>
                <a:cs typeface="Goudy Old Style"/>
              </a:rPr>
              <a:t>It </a:t>
            </a:r>
            <a:r>
              <a:rPr sz="1600" dirty="0">
                <a:latin typeface="Goudy Old Style"/>
                <a:cs typeface="Goudy Old Style"/>
              </a:rPr>
              <a:t>sent a thrill </a:t>
            </a:r>
            <a:r>
              <a:rPr sz="1600" spc="-6" dirty="0">
                <a:latin typeface="Goudy Old Style"/>
                <a:cs typeface="Goudy Old Style"/>
              </a:rPr>
              <a:t>through one's </a:t>
            </a:r>
            <a:r>
              <a:rPr sz="1600" dirty="0">
                <a:latin typeface="Goudy Old Style"/>
                <a:cs typeface="Goudy Old Style"/>
              </a:rPr>
              <a:t>body </a:t>
            </a:r>
            <a:r>
              <a:rPr sz="1600" spc="-6" dirty="0">
                <a:latin typeface="Goudy Old Style"/>
                <a:cs typeface="Goudy Old Style"/>
              </a:rPr>
              <a:t>to watch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12" dirty="0">
                <a:latin typeface="Goudy Old Style"/>
                <a:cs typeface="Goudy Old Style"/>
              </a:rPr>
              <a:t>process. </a:t>
            </a:r>
            <a:r>
              <a:rPr sz="1600" dirty="0">
                <a:latin typeface="Goudy Old Style"/>
                <a:cs typeface="Goudy Old Style"/>
              </a:rPr>
              <a:t>This  time, while </a:t>
            </a:r>
            <a:r>
              <a:rPr sz="1600" spc="-12" dirty="0">
                <a:latin typeface="Goudy Old Style"/>
                <a:cs typeface="Goudy Old Style"/>
              </a:rPr>
              <a:t>remounting </a:t>
            </a:r>
            <a:r>
              <a:rPr sz="1600" dirty="0">
                <a:latin typeface="Goudy Old Style"/>
                <a:cs typeface="Goudy Old Style"/>
              </a:rPr>
              <a:t>his </a:t>
            </a:r>
            <a:r>
              <a:rPr sz="1600" spc="-6" dirty="0">
                <a:latin typeface="Goudy Old Style"/>
                <a:cs typeface="Goudy Old Style"/>
              </a:rPr>
              <a:t>elephant, </a:t>
            </a:r>
            <a:r>
              <a:rPr sz="1600" dirty="0">
                <a:latin typeface="Goudy Old Style"/>
                <a:cs typeface="Goudy Old Style"/>
              </a:rPr>
              <a:t>the Raja </a:t>
            </a:r>
            <a:r>
              <a:rPr sz="1600" spc="-12" dirty="0">
                <a:latin typeface="Goudy Old Style"/>
                <a:cs typeface="Goudy Old Style"/>
              </a:rPr>
              <a:t>ordered </a:t>
            </a:r>
            <a:r>
              <a:rPr sz="1600" dirty="0">
                <a:latin typeface="Goudy Old Style"/>
                <a:cs typeface="Goudy Old Style"/>
              </a:rPr>
              <a:t>his State </a:t>
            </a:r>
            <a:r>
              <a:rPr sz="1600" spc="-12" dirty="0">
                <a:latin typeface="Goudy Old Style"/>
                <a:cs typeface="Goudy Old Style"/>
              </a:rPr>
              <a:t>ear-puller </a:t>
            </a:r>
            <a:r>
              <a:rPr sz="1600" spc="-6" dirty="0">
                <a:latin typeface="Goudy Old Style"/>
                <a:cs typeface="Goudy Old Style"/>
              </a:rPr>
              <a:t>to </a:t>
            </a:r>
            <a:r>
              <a:rPr sz="1600" spc="-12" dirty="0">
                <a:latin typeface="Goudy Old Style"/>
                <a:cs typeface="Goudy Old Style"/>
              </a:rPr>
              <a:t>give </a:t>
            </a:r>
            <a:r>
              <a:rPr sz="1600" dirty="0">
                <a:latin typeface="Goudy Old Style"/>
                <a:cs typeface="Goudy Old Style"/>
              </a:rPr>
              <a:t>a </a:t>
            </a:r>
            <a:r>
              <a:rPr sz="1600" spc="-6" dirty="0">
                <a:latin typeface="Goudy Old Style"/>
                <a:cs typeface="Goudy Old Style"/>
              </a:rPr>
              <a:t>thorough  </a:t>
            </a:r>
            <a:r>
              <a:rPr sz="1600" dirty="0">
                <a:latin typeface="Goudy Old Style"/>
                <a:cs typeface="Goudy Old Style"/>
              </a:rPr>
              <a:t>good pull </a:t>
            </a:r>
            <a:r>
              <a:rPr sz="1600" spc="-6" dirty="0">
                <a:latin typeface="Goudy Old Style"/>
                <a:cs typeface="Goudy Old Style"/>
              </a:rPr>
              <a:t>at both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ears of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12" dirty="0">
                <a:latin typeface="Goudy Old Style"/>
                <a:cs typeface="Goudy Old Style"/>
              </a:rPr>
              <a:t>fault-finder.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bird </a:t>
            </a:r>
            <a:r>
              <a:rPr sz="1600" dirty="0">
                <a:latin typeface="Goudy Old Style"/>
                <a:cs typeface="Goudy Old Style"/>
              </a:rPr>
              <a:t>thus </a:t>
            </a:r>
            <a:r>
              <a:rPr sz="1600" spc="-6" dirty="0">
                <a:latin typeface="Goudy Old Style"/>
                <a:cs typeface="Goudy Old Style"/>
              </a:rPr>
              <a:t>crawled on, duly and </a:t>
            </a:r>
            <a:r>
              <a:rPr sz="1600" spc="-12" dirty="0">
                <a:latin typeface="Goudy Old Style"/>
                <a:cs typeface="Goudy Old Style"/>
              </a:rPr>
              <a:t>properly, </a:t>
            </a:r>
            <a:r>
              <a:rPr sz="1600" spc="-6" dirty="0">
                <a:latin typeface="Goudy Old Style"/>
                <a:cs typeface="Goudy Old Style"/>
              </a:rPr>
              <a:t>to 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safest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verge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of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inanity.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In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fact,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its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progress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was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satisfactory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in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extreme.</a:t>
            </a:r>
            <a:endParaRPr sz="1600">
              <a:latin typeface="Goudy Old Style"/>
              <a:cs typeface="Goudy Old Style"/>
            </a:endParaRPr>
          </a:p>
          <a:p>
            <a:pPr marL="15765" marR="52023" indent="454018">
              <a:lnSpc>
                <a:spcPct val="102600"/>
              </a:lnSpc>
              <a:spcBef>
                <a:spcPts val="354"/>
              </a:spcBef>
              <a:tabLst>
                <a:tab pos="920647" algn="l"/>
              </a:tabLst>
            </a:pPr>
            <a:r>
              <a:rPr sz="1600" spc="-6" dirty="0">
                <a:latin typeface="Goudy Old Style"/>
                <a:cs typeface="Goudy Old Style"/>
              </a:rPr>
              <a:t>Nevertheless, </a:t>
            </a:r>
            <a:r>
              <a:rPr sz="1600" spc="-12" dirty="0">
                <a:latin typeface="Goudy Old Style"/>
                <a:cs typeface="Goudy Old Style"/>
              </a:rPr>
              <a:t>Nature </a:t>
            </a:r>
            <a:r>
              <a:rPr sz="1600" dirty="0">
                <a:latin typeface="Goudy Old Style"/>
                <a:cs typeface="Goudy Old Style"/>
              </a:rPr>
              <a:t>occasionally </a:t>
            </a:r>
            <a:r>
              <a:rPr sz="1600" spc="-6" dirty="0">
                <a:latin typeface="Goudy Old Style"/>
                <a:cs typeface="Goudy Old Style"/>
              </a:rPr>
              <a:t>triumphed </a:t>
            </a:r>
            <a:r>
              <a:rPr sz="1600" spc="-12" dirty="0">
                <a:latin typeface="Goudy Old Style"/>
                <a:cs typeface="Goudy Old Style"/>
              </a:rPr>
              <a:t>over </a:t>
            </a:r>
            <a:r>
              <a:rPr sz="1600" dirty="0">
                <a:latin typeface="Goudy Old Style"/>
                <a:cs typeface="Goudy Old Style"/>
              </a:rPr>
              <a:t>training, and when the morning light  peeped </a:t>
            </a:r>
            <a:r>
              <a:rPr sz="1600" spc="-6" dirty="0">
                <a:latin typeface="Goudy Old Style"/>
                <a:cs typeface="Goudy Old Style"/>
              </a:rPr>
              <a:t>into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bird's </a:t>
            </a:r>
            <a:r>
              <a:rPr sz="1600" dirty="0">
                <a:latin typeface="Goudy Old Style"/>
                <a:cs typeface="Goudy Old Style"/>
              </a:rPr>
              <a:t>cage it </a:t>
            </a:r>
            <a:r>
              <a:rPr sz="1600" spc="-6" dirty="0">
                <a:latin typeface="Goudy Old Style"/>
                <a:cs typeface="Goudy Old Style"/>
              </a:rPr>
              <a:t>sometimes uttered </a:t>
            </a:r>
            <a:r>
              <a:rPr sz="1600" dirty="0">
                <a:latin typeface="Goudy Old Style"/>
                <a:cs typeface="Goudy Old Style"/>
              </a:rPr>
              <a:t>its wings in a </a:t>
            </a:r>
            <a:r>
              <a:rPr sz="1600" spc="-6" dirty="0">
                <a:latin typeface="Goudy Old Style"/>
                <a:cs typeface="Goudy Old Style"/>
              </a:rPr>
              <a:t>reprehensible </a:t>
            </a:r>
            <a:r>
              <a:rPr sz="1600" spc="-12" dirty="0">
                <a:latin typeface="Goudy Old Style"/>
                <a:cs typeface="Goudy Old Style"/>
              </a:rPr>
              <a:t>manner. </a:t>
            </a:r>
            <a:r>
              <a:rPr sz="1600" dirty="0">
                <a:latin typeface="Goudy Old Style"/>
                <a:cs typeface="Goudy Old Style"/>
              </a:rPr>
              <a:t>And,  though it is </a:t>
            </a:r>
            <a:r>
              <a:rPr sz="1600" spc="-6" dirty="0">
                <a:latin typeface="Goudy Old Style"/>
                <a:cs typeface="Goudy Old Style"/>
              </a:rPr>
              <a:t>hard to believe, </a:t>
            </a:r>
            <a:r>
              <a:rPr sz="1600" dirty="0">
                <a:latin typeface="Goudy Old Style"/>
                <a:cs typeface="Goudy Old Style"/>
              </a:rPr>
              <a:t>it pitifully </a:t>
            </a:r>
            <a:r>
              <a:rPr sz="1600" spc="-12" dirty="0">
                <a:latin typeface="Goudy Old Style"/>
                <a:cs typeface="Goudy Old Style"/>
              </a:rPr>
              <a:t>pecked </a:t>
            </a:r>
            <a:r>
              <a:rPr sz="1600" dirty="0">
                <a:latin typeface="Goudy Old Style"/>
                <a:cs typeface="Goudy Old Style"/>
              </a:rPr>
              <a:t>at its bars with its </a:t>
            </a:r>
            <a:r>
              <a:rPr sz="1600" spc="-6" dirty="0">
                <a:latin typeface="Goudy Old Style"/>
                <a:cs typeface="Goudy Old Style"/>
              </a:rPr>
              <a:t>feeble </a:t>
            </a:r>
            <a:r>
              <a:rPr sz="1600" dirty="0">
                <a:latin typeface="Goudy Old Style"/>
                <a:cs typeface="Goudy Old Style"/>
              </a:rPr>
              <a:t>beak. ‘What  impertinence!’ </a:t>
            </a:r>
            <a:r>
              <a:rPr sz="1600" spc="-6" dirty="0">
                <a:latin typeface="Goudy Old Style"/>
                <a:cs typeface="Goudy Old Style"/>
              </a:rPr>
              <a:t>growled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kotwal.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blacksmith, </a:t>
            </a:r>
            <a:r>
              <a:rPr sz="1600" dirty="0">
                <a:latin typeface="Goudy Old Style"/>
                <a:cs typeface="Goudy Old Style"/>
              </a:rPr>
              <a:t>with his </a:t>
            </a:r>
            <a:r>
              <a:rPr sz="1600" spc="-12" dirty="0">
                <a:latin typeface="Goudy Old Style"/>
                <a:cs typeface="Goudy Old Style"/>
              </a:rPr>
              <a:t>forge </a:t>
            </a:r>
            <a:r>
              <a:rPr sz="1600" dirty="0">
                <a:latin typeface="Goudy Old Style"/>
                <a:cs typeface="Goudy Old Style"/>
              </a:rPr>
              <a:t>and </a:t>
            </a:r>
            <a:r>
              <a:rPr sz="1600" spc="-12" dirty="0">
                <a:latin typeface="Goudy Old Style"/>
                <a:cs typeface="Goudy Old Style"/>
              </a:rPr>
              <a:t>hammer, </a:t>
            </a:r>
            <a:r>
              <a:rPr sz="1600" spc="-6" dirty="0">
                <a:latin typeface="Goudy Old Style"/>
                <a:cs typeface="Goudy Old Style"/>
              </a:rPr>
              <a:t>took </a:t>
            </a:r>
            <a:r>
              <a:rPr sz="1600" dirty="0">
                <a:latin typeface="Goudy Old Style"/>
                <a:cs typeface="Goudy Old Style"/>
              </a:rPr>
              <a:t>his  place in the Raja’s Department of Education. Oh, what </a:t>
            </a:r>
            <a:r>
              <a:rPr sz="1600" spc="-6" dirty="0">
                <a:latin typeface="Goudy Old Style"/>
                <a:cs typeface="Goudy Old Style"/>
              </a:rPr>
              <a:t>resounding blows!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iron chain  </a:t>
            </a:r>
            <a:r>
              <a:rPr sz="1600" dirty="0">
                <a:latin typeface="Goudy Old Style"/>
                <a:cs typeface="Goudy Old Style"/>
              </a:rPr>
              <a:t>was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soon	</a:t>
            </a:r>
            <a:r>
              <a:rPr sz="1600" spc="-6" dirty="0">
                <a:latin typeface="Goudy Old Style"/>
                <a:cs typeface="Goudy Old Style"/>
              </a:rPr>
              <a:t>completed, </a:t>
            </a:r>
            <a:r>
              <a:rPr sz="1600" dirty="0">
                <a:latin typeface="Goudy Old Style"/>
                <a:cs typeface="Goudy Old Style"/>
              </a:rPr>
              <a:t>and the </a:t>
            </a:r>
            <a:r>
              <a:rPr sz="1600" spc="-6" dirty="0">
                <a:latin typeface="Goudy Old Style"/>
                <a:cs typeface="Goudy Old Style"/>
              </a:rPr>
              <a:t>bird's </a:t>
            </a:r>
            <a:r>
              <a:rPr sz="1600" dirty="0">
                <a:latin typeface="Goudy Old Style"/>
                <a:cs typeface="Goudy Old Style"/>
              </a:rPr>
              <a:t>wings </a:t>
            </a:r>
            <a:r>
              <a:rPr sz="1600" spc="-12" dirty="0">
                <a:latin typeface="Goudy Old Style"/>
                <a:cs typeface="Goudy Old Style"/>
              </a:rPr>
              <a:t>were </a:t>
            </a:r>
            <a:r>
              <a:rPr sz="1600" dirty="0">
                <a:latin typeface="Goudy Old Style"/>
                <a:cs typeface="Goudy Old Style"/>
              </a:rPr>
              <a:t>clipped. The Raja's </a:t>
            </a:r>
            <a:r>
              <a:rPr sz="1600" spc="-6" dirty="0">
                <a:latin typeface="Goudy Old Style"/>
                <a:cs typeface="Goudy Old Style"/>
              </a:rPr>
              <a:t>brothers-in-law looked  </a:t>
            </a:r>
            <a:r>
              <a:rPr sz="1600" dirty="0">
                <a:latin typeface="Goudy Old Style"/>
                <a:cs typeface="Goudy Old Style"/>
              </a:rPr>
              <a:t>black,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and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shook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their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heads,</a:t>
            </a:r>
            <a:r>
              <a:rPr sz="1600" spc="50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saying: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‘These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birds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not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only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lack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good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sense,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but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also</a:t>
            </a:r>
            <a:endParaRPr sz="16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790959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1153269"/>
            <a:ext cx="7458123" cy="3255917"/>
          </a:xfrm>
          <a:prstGeom prst="rect">
            <a:avLst/>
          </a:prstGeom>
        </p:spPr>
        <p:txBody>
          <a:bodyPr vert="horz" wrap="square" lIns="0" tIns="9459" rIns="0" bIns="0" rtlCol="0">
            <a:spAutoFit/>
          </a:bodyPr>
          <a:lstStyle/>
          <a:p>
            <a:pPr marL="15765" marR="323961">
              <a:lnSpc>
                <a:spcPct val="102600"/>
              </a:lnSpc>
              <a:spcBef>
                <a:spcPts val="74"/>
              </a:spcBef>
            </a:pPr>
            <a:r>
              <a:rPr sz="1600" dirty="0">
                <a:latin typeface="Goudy Old Style"/>
                <a:cs typeface="Goudy Old Style"/>
              </a:rPr>
              <a:t>gratitude!’ With text-book in one hand and </a:t>
            </a:r>
            <a:r>
              <a:rPr sz="1600" spc="-6" dirty="0">
                <a:latin typeface="Goudy Old Style"/>
                <a:cs typeface="Goudy Old Style"/>
              </a:rPr>
              <a:t>baton </a:t>
            </a:r>
            <a:r>
              <a:rPr sz="1600" dirty="0">
                <a:latin typeface="Goudy Old Style"/>
                <a:cs typeface="Goudy Old Style"/>
              </a:rPr>
              <a:t>in the </a:t>
            </a:r>
            <a:r>
              <a:rPr sz="1600" spc="-12" dirty="0">
                <a:latin typeface="Goudy Old Style"/>
                <a:cs typeface="Goudy Old Style"/>
              </a:rPr>
              <a:t>other, </a:t>
            </a:r>
            <a:r>
              <a:rPr sz="1600" dirty="0">
                <a:latin typeface="Goudy Old Style"/>
                <a:cs typeface="Goudy Old Style"/>
              </a:rPr>
              <a:t>the pundits </a:t>
            </a:r>
            <a:r>
              <a:rPr sz="1600" spc="-12" dirty="0">
                <a:latin typeface="Goudy Old Style"/>
                <a:cs typeface="Goudy Old Style"/>
              </a:rPr>
              <a:t>gave </a:t>
            </a:r>
            <a:r>
              <a:rPr sz="1600" dirty="0">
                <a:latin typeface="Goudy Old Style"/>
                <a:cs typeface="Goudy Old Style"/>
              </a:rPr>
              <a:t>the poor  </a:t>
            </a:r>
            <a:r>
              <a:rPr sz="1600" spc="-6" dirty="0">
                <a:latin typeface="Goudy Old Style"/>
                <a:cs typeface="Goudy Old Style"/>
              </a:rPr>
              <a:t>bird </a:t>
            </a:r>
            <a:r>
              <a:rPr sz="1600" dirty="0">
                <a:latin typeface="Goudy Old Style"/>
                <a:cs typeface="Goudy Old Style"/>
              </a:rPr>
              <a:t>what </a:t>
            </a:r>
            <a:r>
              <a:rPr sz="1600" spc="-12" dirty="0">
                <a:latin typeface="Goudy Old Style"/>
                <a:cs typeface="Goudy Old Style"/>
              </a:rPr>
              <a:t>may </a:t>
            </a:r>
            <a:r>
              <a:rPr sz="1600" dirty="0">
                <a:latin typeface="Goudy Old Style"/>
                <a:cs typeface="Goudy Old Style"/>
              </a:rPr>
              <a:t>fitly be called</a:t>
            </a:r>
            <a:r>
              <a:rPr sz="1600" spc="315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lessons!</a:t>
            </a:r>
            <a:endParaRPr sz="1600">
              <a:latin typeface="Goudy Old Style"/>
              <a:cs typeface="Goudy Old Style"/>
            </a:endParaRPr>
          </a:p>
          <a:p>
            <a:pPr marL="15765" marR="6306" indent="454018">
              <a:lnSpc>
                <a:spcPct val="102600"/>
              </a:lnSpc>
              <a:spcBef>
                <a:spcPts val="354"/>
              </a:spcBef>
            </a:pP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12" dirty="0">
                <a:latin typeface="Goudy Old Style"/>
                <a:cs typeface="Goudy Old Style"/>
              </a:rPr>
              <a:t>kotwal </a:t>
            </a:r>
            <a:r>
              <a:rPr sz="1600" dirty="0">
                <a:latin typeface="Goudy Old Style"/>
                <a:cs typeface="Goudy Old Style"/>
              </a:rPr>
              <a:t>was </a:t>
            </a:r>
            <a:r>
              <a:rPr sz="1600" spc="-6" dirty="0">
                <a:latin typeface="Goudy Old Style"/>
                <a:cs typeface="Goudy Old Style"/>
              </a:rPr>
              <a:t>honoured </a:t>
            </a:r>
            <a:r>
              <a:rPr sz="1600" dirty="0">
                <a:latin typeface="Goudy Old Style"/>
                <a:cs typeface="Goudy Old Style"/>
              </a:rPr>
              <a:t>with a title </a:t>
            </a:r>
            <a:r>
              <a:rPr sz="1600" spc="-19" dirty="0">
                <a:latin typeface="Goudy Old Style"/>
                <a:cs typeface="Goudy Old Style"/>
              </a:rPr>
              <a:t>for </a:t>
            </a:r>
            <a:r>
              <a:rPr sz="1600" dirty="0">
                <a:latin typeface="Goudy Old Style"/>
                <a:cs typeface="Goudy Old Style"/>
              </a:rPr>
              <a:t>his </a:t>
            </a:r>
            <a:r>
              <a:rPr sz="1600" spc="-6" dirty="0">
                <a:latin typeface="Goudy Old Style"/>
                <a:cs typeface="Goudy Old Style"/>
              </a:rPr>
              <a:t>watchfulness, and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blacksmith </a:t>
            </a:r>
            <a:r>
              <a:rPr sz="1600" spc="-19" dirty="0">
                <a:latin typeface="Goudy Old Style"/>
                <a:cs typeface="Goudy Old Style"/>
              </a:rPr>
              <a:t>for </a:t>
            </a:r>
            <a:r>
              <a:rPr sz="1600" dirty="0">
                <a:latin typeface="Goudy Old Style"/>
                <a:cs typeface="Goudy Old Style"/>
              </a:rPr>
              <a:t>his  skill in </a:t>
            </a:r>
            <a:r>
              <a:rPr sz="1600" spc="-6" dirty="0">
                <a:latin typeface="Goudy Old Style"/>
                <a:cs typeface="Goudy Old Style"/>
              </a:rPr>
              <a:t>forging chains.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bird died. </a:t>
            </a:r>
            <a:r>
              <a:rPr sz="1600" spc="-12" dirty="0">
                <a:latin typeface="Goudy Old Style"/>
                <a:cs typeface="Goudy Old Style"/>
              </a:rPr>
              <a:t>Nobody </a:t>
            </a:r>
            <a:r>
              <a:rPr sz="1600" dirty="0">
                <a:latin typeface="Goudy Old Style"/>
                <a:cs typeface="Goudy Old Style"/>
              </a:rPr>
              <a:t>had the </a:t>
            </a:r>
            <a:r>
              <a:rPr sz="1600" spc="-6" dirty="0">
                <a:latin typeface="Goudy Old Style"/>
                <a:cs typeface="Goudy Old Style"/>
              </a:rPr>
              <a:t>least notion </a:t>
            </a:r>
            <a:r>
              <a:rPr sz="1600" spc="-12" dirty="0">
                <a:latin typeface="Goudy Old Style"/>
                <a:cs typeface="Goudy Old Style"/>
              </a:rPr>
              <a:t>how </a:t>
            </a:r>
            <a:r>
              <a:rPr sz="1600" dirty="0">
                <a:latin typeface="Goudy Old Style"/>
                <a:cs typeface="Goudy Old Style"/>
              </a:rPr>
              <a:t>long </a:t>
            </a:r>
            <a:r>
              <a:rPr sz="1600" spc="-6" dirty="0">
                <a:latin typeface="Goudy Old Style"/>
                <a:cs typeface="Goudy Old Style"/>
              </a:rPr>
              <a:t>ago </a:t>
            </a:r>
            <a:r>
              <a:rPr sz="1600" dirty="0">
                <a:latin typeface="Goudy Old Style"/>
                <a:cs typeface="Goudy Old Style"/>
              </a:rPr>
              <a:t>this had  happened. The </a:t>
            </a:r>
            <a:r>
              <a:rPr sz="1600" spc="-6" dirty="0">
                <a:latin typeface="Goudy Old Style"/>
                <a:cs typeface="Goudy Old Style"/>
              </a:rPr>
              <a:t>fault-finder </a:t>
            </a:r>
            <a:r>
              <a:rPr sz="1600" dirty="0">
                <a:latin typeface="Goudy Old Style"/>
                <a:cs typeface="Goudy Old Style"/>
              </a:rPr>
              <a:t>was the first man </a:t>
            </a:r>
            <a:r>
              <a:rPr sz="1600" spc="-6" dirty="0">
                <a:latin typeface="Goudy Old Style"/>
                <a:cs typeface="Goudy Old Style"/>
              </a:rPr>
              <a:t>to spread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12" dirty="0">
                <a:latin typeface="Goudy Old Style"/>
                <a:cs typeface="Goudy Old Style"/>
              </a:rPr>
              <a:t>rumour. </a:t>
            </a:r>
            <a:r>
              <a:rPr sz="1600" dirty="0">
                <a:latin typeface="Goudy Old Style"/>
                <a:cs typeface="Goudy Old Style"/>
              </a:rPr>
              <a:t>The Raja called his  </a:t>
            </a:r>
            <a:r>
              <a:rPr sz="1600" spc="-6" dirty="0">
                <a:latin typeface="Goudy Old Style"/>
                <a:cs typeface="Goudy Old Style"/>
              </a:rPr>
              <a:t>nephews and </a:t>
            </a:r>
            <a:r>
              <a:rPr sz="1600" spc="-12" dirty="0">
                <a:latin typeface="Goudy Old Style"/>
                <a:cs typeface="Goudy Old Style"/>
              </a:rPr>
              <a:t>asked </a:t>
            </a:r>
            <a:r>
              <a:rPr sz="1600" dirty="0">
                <a:latin typeface="Goudy Old Style"/>
                <a:cs typeface="Goudy Old Style"/>
              </a:rPr>
              <a:t>them, ‘My </a:t>
            </a:r>
            <a:r>
              <a:rPr sz="1600" spc="-6" dirty="0">
                <a:latin typeface="Goudy Old Style"/>
                <a:cs typeface="Goudy Old Style"/>
              </a:rPr>
              <a:t>dear nephews, </a:t>
            </a:r>
            <a:r>
              <a:rPr sz="1600" dirty="0">
                <a:latin typeface="Goudy Old Style"/>
                <a:cs typeface="Goudy Old Style"/>
              </a:rPr>
              <a:t>what is this that </a:t>
            </a:r>
            <a:r>
              <a:rPr sz="1600" spc="-12" dirty="0">
                <a:latin typeface="Goudy Old Style"/>
                <a:cs typeface="Goudy Old Style"/>
              </a:rPr>
              <a:t>we </a:t>
            </a:r>
            <a:r>
              <a:rPr sz="1600" dirty="0">
                <a:latin typeface="Goudy Old Style"/>
                <a:cs typeface="Goudy Old Style"/>
              </a:rPr>
              <a:t>hear?’ The </a:t>
            </a:r>
            <a:r>
              <a:rPr sz="1600" spc="-6" dirty="0">
                <a:latin typeface="Goudy Old Style"/>
                <a:cs typeface="Goudy Old Style"/>
              </a:rPr>
              <a:t>nephews </a:t>
            </a:r>
            <a:r>
              <a:rPr sz="1600" dirty="0">
                <a:latin typeface="Goudy Old Style"/>
                <a:cs typeface="Goudy Old Style"/>
              </a:rPr>
              <a:t>said:  </a:t>
            </a:r>
            <a:r>
              <a:rPr sz="1600" spc="-6" dirty="0">
                <a:latin typeface="Goudy Old Style"/>
                <a:cs typeface="Goudy Old Style"/>
              </a:rPr>
              <a:t>‘Sire, </a:t>
            </a:r>
            <a:r>
              <a:rPr sz="1600" dirty="0">
                <a:latin typeface="Goudy Old Style"/>
                <a:cs typeface="Goudy Old Style"/>
              </a:rPr>
              <a:t>the </a:t>
            </a:r>
            <a:r>
              <a:rPr sz="1600" spc="-6" dirty="0">
                <a:latin typeface="Goudy Old Style"/>
                <a:cs typeface="Goudy Old Style"/>
              </a:rPr>
              <a:t>bird's education </a:t>
            </a:r>
            <a:r>
              <a:rPr sz="1600" dirty="0">
                <a:latin typeface="Goudy Old Style"/>
                <a:cs typeface="Goudy Old Style"/>
              </a:rPr>
              <a:t>has been </a:t>
            </a:r>
            <a:r>
              <a:rPr sz="1600" spc="-6" dirty="0">
                <a:latin typeface="Goudy Old Style"/>
                <a:cs typeface="Goudy Old Style"/>
              </a:rPr>
              <a:t>completed.’ </a:t>
            </a:r>
            <a:r>
              <a:rPr sz="1600" dirty="0">
                <a:latin typeface="Goudy Old Style"/>
                <a:cs typeface="Goudy Old Style"/>
              </a:rPr>
              <a:t>‘Does it hop?’ the Raja </a:t>
            </a:r>
            <a:r>
              <a:rPr sz="1600" spc="-12" dirty="0">
                <a:latin typeface="Goudy Old Style"/>
                <a:cs typeface="Goudy Old Style"/>
              </a:rPr>
              <a:t>enquired. ‘Never!’ </a:t>
            </a:r>
            <a:r>
              <a:rPr sz="1600" dirty="0">
                <a:latin typeface="Goudy Old Style"/>
                <a:cs typeface="Goudy Old Style"/>
              </a:rPr>
              <a:t>said  the </a:t>
            </a:r>
            <a:r>
              <a:rPr sz="1600" spc="-6" dirty="0">
                <a:latin typeface="Goudy Old Style"/>
                <a:cs typeface="Goudy Old Style"/>
              </a:rPr>
              <a:t>nephews. </a:t>
            </a:r>
            <a:r>
              <a:rPr sz="1600" dirty="0">
                <a:latin typeface="Goudy Old Style"/>
                <a:cs typeface="Goudy Old Style"/>
              </a:rPr>
              <a:t>‘Does it </a:t>
            </a:r>
            <a:r>
              <a:rPr sz="1600" spc="12" dirty="0">
                <a:latin typeface="Goudy Old Style"/>
                <a:cs typeface="Goudy Old Style"/>
              </a:rPr>
              <a:t>fly?’ </a:t>
            </a:r>
            <a:r>
              <a:rPr sz="1600" spc="-12" dirty="0">
                <a:latin typeface="Goudy Old Style"/>
                <a:cs typeface="Goudy Old Style"/>
              </a:rPr>
              <a:t>‘No.’ </a:t>
            </a:r>
            <a:r>
              <a:rPr sz="1600" dirty="0">
                <a:latin typeface="Goudy Old Style"/>
                <a:cs typeface="Goudy Old Style"/>
              </a:rPr>
              <a:t>‘Bring me the </a:t>
            </a:r>
            <a:r>
              <a:rPr sz="1600" spc="-6" dirty="0">
                <a:latin typeface="Goudy Old Style"/>
                <a:cs typeface="Goudy Old Style"/>
              </a:rPr>
              <a:t>bird,’ </a:t>
            </a:r>
            <a:r>
              <a:rPr sz="1600" dirty="0">
                <a:latin typeface="Goudy Old Style"/>
                <a:cs typeface="Goudy Old Style"/>
              </a:rPr>
              <a:t>said the Raja. The </a:t>
            </a:r>
            <a:r>
              <a:rPr sz="1600" spc="-6" dirty="0">
                <a:latin typeface="Goudy Old Style"/>
                <a:cs typeface="Goudy Old Style"/>
              </a:rPr>
              <a:t>bird </a:t>
            </a:r>
            <a:r>
              <a:rPr sz="1600" dirty="0">
                <a:latin typeface="Goudy Old Style"/>
                <a:cs typeface="Goudy Old Style"/>
              </a:rPr>
              <a:t>was </a:t>
            </a:r>
            <a:r>
              <a:rPr sz="1600" spc="-12" dirty="0">
                <a:latin typeface="Goudy Old Style"/>
                <a:cs typeface="Goudy Old Style"/>
              </a:rPr>
              <a:t>brought </a:t>
            </a:r>
            <a:r>
              <a:rPr sz="1600" spc="-6" dirty="0">
                <a:latin typeface="Goudy Old Style"/>
                <a:cs typeface="Goudy Old Style"/>
              </a:rPr>
              <a:t>to  </a:t>
            </a:r>
            <a:r>
              <a:rPr sz="1600" dirty="0">
                <a:latin typeface="Goudy Old Style"/>
                <a:cs typeface="Goudy Old Style"/>
              </a:rPr>
              <a:t>him,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guarded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by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kotwal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and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sepoys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and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sowars.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Raja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poked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its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body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with</a:t>
            </a:r>
            <a:endParaRPr sz="1600">
              <a:latin typeface="Goudy Old Style"/>
              <a:cs typeface="Goudy Old Style"/>
            </a:endParaRPr>
          </a:p>
          <a:p>
            <a:pPr marL="15765">
              <a:spcBef>
                <a:spcPts val="50"/>
              </a:spcBef>
            </a:pPr>
            <a:r>
              <a:rPr sz="1600" dirty="0">
                <a:latin typeface="Goudy Old Style"/>
                <a:cs typeface="Goudy Old Style"/>
              </a:rPr>
              <a:t>his</a:t>
            </a:r>
            <a:r>
              <a:rPr sz="1600" spc="31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finger.</a:t>
            </a:r>
            <a:endParaRPr sz="1600">
              <a:latin typeface="Goudy Old Style"/>
              <a:cs typeface="Goudy Old Style"/>
            </a:endParaRPr>
          </a:p>
          <a:p>
            <a:pPr marL="15765" marR="181292" indent="454018">
              <a:lnSpc>
                <a:spcPct val="102600"/>
              </a:lnSpc>
              <a:spcBef>
                <a:spcPts val="360"/>
              </a:spcBef>
            </a:pPr>
            <a:r>
              <a:rPr sz="1600" dirty="0">
                <a:latin typeface="Goudy Old Style"/>
                <a:cs typeface="Goudy Old Style"/>
              </a:rPr>
              <a:t>Only its inner stuffing </a:t>
            </a:r>
            <a:r>
              <a:rPr sz="1600" spc="-6" dirty="0">
                <a:latin typeface="Goudy Old Style"/>
                <a:cs typeface="Goudy Old Style"/>
              </a:rPr>
              <a:t>of </a:t>
            </a:r>
            <a:r>
              <a:rPr sz="1600" spc="-12" dirty="0">
                <a:latin typeface="Goudy Old Style"/>
                <a:cs typeface="Goudy Old Style"/>
              </a:rPr>
              <a:t>book-leaves </a:t>
            </a:r>
            <a:r>
              <a:rPr sz="1600" spc="-6" dirty="0">
                <a:latin typeface="Goudy Old Style"/>
                <a:cs typeface="Goudy Old Style"/>
              </a:rPr>
              <a:t>rustled. </a:t>
            </a:r>
            <a:r>
              <a:rPr sz="1600" dirty="0">
                <a:latin typeface="Goudy Old Style"/>
                <a:cs typeface="Goudy Old Style"/>
              </a:rPr>
              <a:t>Outside the </a:t>
            </a:r>
            <a:r>
              <a:rPr sz="1600" spc="-19" dirty="0">
                <a:latin typeface="Goudy Old Style"/>
                <a:cs typeface="Goudy Old Style"/>
              </a:rPr>
              <a:t>window, </a:t>
            </a:r>
            <a:r>
              <a:rPr sz="1600" dirty="0">
                <a:latin typeface="Goudy Old Style"/>
                <a:cs typeface="Goudy Old Style"/>
              </a:rPr>
              <a:t>the murmur </a:t>
            </a:r>
            <a:r>
              <a:rPr sz="1600" spc="-6" dirty="0">
                <a:latin typeface="Goudy Old Style"/>
                <a:cs typeface="Goudy Old Style"/>
              </a:rPr>
              <a:t>of </a:t>
            </a:r>
            <a:r>
              <a:rPr sz="1600" dirty="0">
                <a:latin typeface="Goudy Old Style"/>
                <a:cs typeface="Goudy Old Style"/>
              </a:rPr>
              <a:t>the  spring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breeze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amongst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newly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budded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asoka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12" dirty="0">
                <a:latin typeface="Goudy Old Style"/>
                <a:cs typeface="Goudy Old Style"/>
              </a:rPr>
              <a:t>leaves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made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the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April</a:t>
            </a:r>
            <a:r>
              <a:rPr sz="1600" spc="43" dirty="0">
                <a:latin typeface="Goudy Old Style"/>
                <a:cs typeface="Goudy Old Style"/>
              </a:rPr>
              <a:t> </a:t>
            </a:r>
            <a:r>
              <a:rPr sz="1600" dirty="0">
                <a:latin typeface="Goudy Old Style"/>
                <a:cs typeface="Goudy Old Style"/>
              </a:rPr>
              <a:t>morning</a:t>
            </a:r>
            <a:r>
              <a:rPr sz="1600" spc="37" dirty="0">
                <a:latin typeface="Goudy Old Style"/>
                <a:cs typeface="Goudy Old Style"/>
              </a:rPr>
              <a:t> </a:t>
            </a:r>
            <a:r>
              <a:rPr sz="1600" spc="-6" dirty="0">
                <a:latin typeface="Goudy Old Style"/>
                <a:cs typeface="Goudy Old Style"/>
              </a:rPr>
              <a:t>wistful.</a:t>
            </a:r>
            <a:endParaRPr sz="16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5690263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5849" y="397628"/>
            <a:ext cx="8388939" cy="63817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3327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9876" y="1627483"/>
            <a:ext cx="4577379" cy="1154692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>
              <a:spcBef>
                <a:spcPts val="124"/>
              </a:spcBef>
            </a:pPr>
            <a:r>
              <a:rPr sz="3000" spc="-124" dirty="0">
                <a:latin typeface="Lucida Sans Unicode"/>
                <a:cs typeface="Lucida Sans Unicode"/>
              </a:rPr>
              <a:t>The </a:t>
            </a:r>
            <a:r>
              <a:rPr sz="3000" spc="6" dirty="0">
                <a:latin typeface="Lucida Sans Unicode"/>
                <a:cs typeface="Lucida Sans Unicode"/>
              </a:rPr>
              <a:t>Parrot's </a:t>
            </a:r>
            <a:r>
              <a:rPr sz="3000" spc="-50" dirty="0">
                <a:latin typeface="Lucida Sans Unicode"/>
                <a:cs typeface="Lucida Sans Unicode"/>
              </a:rPr>
              <a:t>Training</a:t>
            </a:r>
            <a:r>
              <a:rPr sz="3000" spc="-99" dirty="0">
                <a:latin typeface="Lucida Sans Unicode"/>
                <a:cs typeface="Lucida Sans Unicode"/>
              </a:rPr>
              <a:t> </a:t>
            </a:r>
            <a:r>
              <a:rPr spc="-37" dirty="0">
                <a:latin typeface="Lucida Sans Unicode"/>
                <a:cs typeface="Lucida Sans Unicode"/>
              </a:rPr>
              <a:t>(retold)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9875" y="2564068"/>
            <a:ext cx="7206087" cy="1465908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dirty="0">
                <a:latin typeface="Goudy Old Style"/>
                <a:cs typeface="Goudy Old Style"/>
              </a:rPr>
              <a:t>I </a:t>
            </a:r>
            <a:r>
              <a:rPr sz="2100" spc="-12" dirty="0">
                <a:latin typeface="Goudy Old Style"/>
                <a:cs typeface="Goudy Old Style"/>
              </a:rPr>
              <a:t>would like </a:t>
            </a:r>
            <a:r>
              <a:rPr sz="2100" spc="-6" dirty="0">
                <a:latin typeface="Goudy Old Style"/>
                <a:cs typeface="Goudy Old Style"/>
              </a:rPr>
              <a:t>to share </a:t>
            </a:r>
            <a:r>
              <a:rPr sz="2100" dirty="0">
                <a:latin typeface="Goudy Old Style"/>
                <a:cs typeface="Goudy Old Style"/>
              </a:rPr>
              <a:t>a </a:t>
            </a:r>
            <a:r>
              <a:rPr sz="2100" spc="6" dirty="0">
                <a:latin typeface="Goudy Old Style"/>
                <a:cs typeface="Goudy Old Style"/>
              </a:rPr>
              <a:t>story </a:t>
            </a:r>
            <a:r>
              <a:rPr sz="2100" dirty="0">
                <a:latin typeface="Goudy Old Style"/>
                <a:cs typeface="Goudy Old Style"/>
              </a:rPr>
              <a:t>that I </a:t>
            </a:r>
            <a:r>
              <a:rPr sz="2100" spc="-6" dirty="0">
                <a:latin typeface="Goudy Old Style"/>
                <a:cs typeface="Goudy Old Style"/>
              </a:rPr>
              <a:t>adapted </a:t>
            </a:r>
            <a:r>
              <a:rPr sz="2100" spc="-12" dirty="0">
                <a:latin typeface="Goudy Old Style"/>
                <a:cs typeface="Goudy Old Style"/>
              </a:rPr>
              <a:t>from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Nobel </a:t>
            </a:r>
            <a:r>
              <a:rPr sz="2100" dirty="0">
                <a:latin typeface="Goudy Old Style"/>
                <a:cs typeface="Goudy Old Style"/>
              </a:rPr>
              <a:t>prize-  winning </a:t>
            </a:r>
            <a:r>
              <a:rPr sz="2100" spc="-6" dirty="0">
                <a:latin typeface="Goudy Old Style"/>
                <a:cs typeface="Goudy Old Style"/>
              </a:rPr>
              <a:t>poet and </a:t>
            </a:r>
            <a:r>
              <a:rPr sz="2100" spc="6" dirty="0">
                <a:latin typeface="Goudy Old Style"/>
                <a:cs typeface="Goudy Old Style"/>
              </a:rPr>
              <a:t>visionary </a:t>
            </a:r>
            <a:r>
              <a:rPr sz="2100" spc="-12" dirty="0">
                <a:latin typeface="Goudy Old Style"/>
                <a:cs typeface="Goudy Old Style"/>
              </a:rPr>
              <a:t>freedom fighter, </a:t>
            </a:r>
            <a:r>
              <a:rPr sz="2100" dirty="0">
                <a:latin typeface="Goudy Old Style"/>
                <a:cs typeface="Goudy Old Style"/>
              </a:rPr>
              <a:t>Rabindranath </a:t>
            </a:r>
            <a:r>
              <a:rPr sz="2100" spc="-37" dirty="0">
                <a:latin typeface="Goudy Old Style"/>
                <a:cs typeface="Goudy Old Style"/>
              </a:rPr>
              <a:t>Tagore, </a:t>
            </a:r>
            <a:r>
              <a:rPr sz="2100" dirty="0">
                <a:latin typeface="Goudy Old Style"/>
                <a:cs typeface="Goudy Old Style"/>
              </a:rPr>
              <a:t>in  </a:t>
            </a:r>
            <a:r>
              <a:rPr sz="2100" spc="-12" dirty="0">
                <a:latin typeface="Goudy Old Style"/>
                <a:cs typeface="Goudy Old Style"/>
              </a:rPr>
              <a:t>which </a:t>
            </a:r>
            <a:r>
              <a:rPr sz="2100" dirty="0">
                <a:latin typeface="Goudy Old Style"/>
                <a:cs typeface="Goudy Old Style"/>
              </a:rPr>
              <a:t>he tried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warn </a:t>
            </a:r>
            <a:r>
              <a:rPr sz="2100" spc="-6" dirty="0">
                <a:latin typeface="Goudy Old Style"/>
                <a:cs typeface="Goudy Old Style"/>
              </a:rPr>
              <a:t>us of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dangers of </a:t>
            </a:r>
            <a:r>
              <a:rPr sz="2100" dirty="0">
                <a:latin typeface="Goudy Old Style"/>
                <a:cs typeface="Goudy Old Style"/>
              </a:rPr>
              <a:t>‘McEducation </a:t>
            </a:r>
            <a:r>
              <a:rPr sz="2100" spc="-19" dirty="0">
                <a:latin typeface="Goudy Old Style"/>
                <a:cs typeface="Goudy Old Style"/>
              </a:rPr>
              <a:t>for </a:t>
            </a:r>
            <a:r>
              <a:rPr sz="2100" spc="-6" dirty="0">
                <a:latin typeface="Goudy Old Style"/>
                <a:cs typeface="Goudy Old Style"/>
              </a:rPr>
              <a:t>All’  </a:t>
            </a:r>
            <a:r>
              <a:rPr sz="2100" spc="-12" dirty="0">
                <a:latin typeface="Goudy Old Style"/>
                <a:cs typeface="Goudy Old Style"/>
              </a:rPr>
              <a:t>almost </a:t>
            </a:r>
            <a:r>
              <a:rPr sz="2100" dirty="0">
                <a:latin typeface="Goudy Old Style"/>
                <a:cs typeface="Goudy Old Style"/>
              </a:rPr>
              <a:t>75 </a:t>
            </a:r>
            <a:r>
              <a:rPr sz="2100" spc="-6" dirty="0">
                <a:latin typeface="Goudy Old Style"/>
                <a:cs typeface="Goudy Old Style"/>
              </a:rPr>
              <a:t>years</a:t>
            </a:r>
            <a:r>
              <a:rPr sz="2100" spc="155" dirty="0">
                <a:latin typeface="Goudy Old Style"/>
                <a:cs typeface="Goudy Old Style"/>
              </a:rPr>
              <a:t> </a:t>
            </a:r>
            <a:r>
              <a:rPr sz="2100" spc="-6" dirty="0">
                <a:latin typeface="Goudy Old Style"/>
                <a:cs typeface="Goudy Old Style"/>
              </a:rPr>
              <a:t>ago.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5909015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1479493"/>
            <a:ext cx="7354389" cy="3951514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163951">
              <a:lnSpc>
                <a:spcPct val="112700"/>
              </a:lnSpc>
              <a:spcBef>
                <a:spcPts val="124"/>
              </a:spcBef>
            </a:pPr>
            <a:r>
              <a:rPr sz="2100" spc="-6" dirty="0">
                <a:latin typeface="Goudy Old Style"/>
                <a:cs typeface="Goudy Old Style"/>
              </a:rPr>
              <a:t>In </a:t>
            </a:r>
            <a:r>
              <a:rPr sz="2100" dirty="0">
                <a:latin typeface="Goudy Old Style"/>
                <a:cs typeface="Goudy Old Style"/>
              </a:rPr>
              <a:t>‘The </a:t>
            </a:r>
            <a:r>
              <a:rPr sz="2100" spc="-19" dirty="0">
                <a:latin typeface="Goudy Old Style"/>
                <a:cs typeface="Goudy Old Style"/>
              </a:rPr>
              <a:t>Parrot's Training’, we </a:t>
            </a:r>
            <a:r>
              <a:rPr sz="2100" spc="-12" dirty="0">
                <a:latin typeface="Goudy Old Style"/>
                <a:cs typeface="Goudy Old Style"/>
              </a:rPr>
              <a:t>are </a:t>
            </a:r>
            <a:r>
              <a:rPr sz="2100" spc="-6" dirty="0">
                <a:latin typeface="Goudy Old Style"/>
                <a:cs typeface="Goudy Old Style"/>
              </a:rPr>
              <a:t>told of </a:t>
            </a:r>
            <a:r>
              <a:rPr sz="2100" dirty="0">
                <a:latin typeface="Goudy Old Style"/>
                <a:cs typeface="Goudy Old Style"/>
              </a:rPr>
              <a:t>a golden cage that is built </a:t>
            </a:r>
            <a:r>
              <a:rPr sz="2100" spc="-6" dirty="0">
                <a:latin typeface="Goudy Old Style"/>
                <a:cs typeface="Goudy Old Style"/>
              </a:rPr>
              <a:t>to  imprison </a:t>
            </a:r>
            <a:r>
              <a:rPr sz="2100" dirty="0">
                <a:latin typeface="Goudy Old Style"/>
                <a:cs typeface="Goudy Old Style"/>
              </a:rPr>
              <a:t>the wild </a:t>
            </a:r>
            <a:r>
              <a:rPr sz="2100" spc="-6" dirty="0">
                <a:latin typeface="Goudy Old Style"/>
                <a:cs typeface="Goudy Old Style"/>
              </a:rPr>
              <a:t>and uncivilized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dirty="0">
                <a:latin typeface="Goudy Old Style"/>
                <a:cs typeface="Goudy Old Style"/>
              </a:rPr>
              <a:t>so that she can be </a:t>
            </a:r>
            <a:r>
              <a:rPr sz="2100" spc="-12" dirty="0">
                <a:latin typeface="Goudy Old Style"/>
                <a:cs typeface="Goudy Old Style"/>
              </a:rPr>
              <a:t>properly  </a:t>
            </a:r>
            <a:r>
              <a:rPr sz="2100" dirty="0">
                <a:latin typeface="Goudy Old Style"/>
                <a:cs typeface="Goudy Old Style"/>
              </a:rPr>
              <a:t>‘educated’ </a:t>
            </a:r>
            <a:r>
              <a:rPr sz="2100" spc="-12" dirty="0">
                <a:latin typeface="Goudy Old Style"/>
                <a:cs typeface="Goudy Old Style"/>
              </a:rPr>
              <a:t>by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king's </a:t>
            </a:r>
            <a:r>
              <a:rPr sz="2100" dirty="0">
                <a:latin typeface="Goudy Old Style"/>
                <a:cs typeface="Goudy Old Style"/>
              </a:rPr>
              <a:t>pundits </a:t>
            </a:r>
            <a:r>
              <a:rPr sz="2100" spc="-6" dirty="0">
                <a:latin typeface="Goudy Old Style"/>
                <a:cs typeface="Goudy Old Style"/>
              </a:rPr>
              <a:t>under </a:t>
            </a:r>
            <a:r>
              <a:rPr sz="2100" dirty="0">
                <a:latin typeface="Goudy Old Style"/>
                <a:cs typeface="Goudy Old Style"/>
              </a:rPr>
              <a:t>the Ministry </a:t>
            </a:r>
            <a:r>
              <a:rPr sz="2100" spc="-6" dirty="0">
                <a:latin typeface="Goudy Old Style"/>
                <a:cs typeface="Goudy Old Style"/>
              </a:rPr>
              <a:t>of Animal  </a:t>
            </a:r>
            <a:r>
              <a:rPr sz="2100" spc="-12" dirty="0">
                <a:latin typeface="Goudy Old Style"/>
                <a:cs typeface="Goudy Old Style"/>
              </a:rPr>
              <a:t>Resource Development</a:t>
            </a:r>
            <a:r>
              <a:rPr sz="2100" spc="124" dirty="0">
                <a:latin typeface="Goudy Old Style"/>
                <a:cs typeface="Goudy Old Style"/>
              </a:rPr>
              <a:t> </a:t>
            </a:r>
            <a:r>
              <a:rPr sz="2000" spc="-6" dirty="0">
                <a:latin typeface="Goudy Old Style"/>
                <a:cs typeface="Goudy Old Style"/>
              </a:rPr>
              <a:t>(MARD)</a:t>
            </a:r>
            <a:r>
              <a:rPr sz="2100" spc="-6" dirty="0">
                <a:latin typeface="Goudy Old Style"/>
                <a:cs typeface="Goudy Old Style"/>
              </a:rPr>
              <a:t>.</a:t>
            </a:r>
            <a:endParaRPr sz="2100">
              <a:latin typeface="Goudy Old Style"/>
              <a:cs typeface="Goudy Old Style"/>
            </a:endParaRPr>
          </a:p>
          <a:p>
            <a:pPr marL="15765" marR="6306">
              <a:lnSpc>
                <a:spcPct val="112700"/>
              </a:lnSpc>
              <a:spcBef>
                <a:spcPts val="1241"/>
              </a:spcBef>
            </a:pP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king </a:t>
            </a:r>
            <a:r>
              <a:rPr sz="2100" dirty="0">
                <a:latin typeface="Goudy Old Style"/>
                <a:cs typeface="Goudy Old Style"/>
              </a:rPr>
              <a:t>was </a:t>
            </a:r>
            <a:r>
              <a:rPr sz="2100" spc="-12" dirty="0">
                <a:latin typeface="Goudy Old Style"/>
                <a:cs typeface="Goudy Old Style"/>
              </a:rPr>
              <a:t>keen </a:t>
            </a:r>
            <a:r>
              <a:rPr sz="2100" dirty="0">
                <a:latin typeface="Goudy Old Style"/>
                <a:cs typeface="Goudy Old Style"/>
              </a:rPr>
              <a:t>that she learn the 3Rs : </a:t>
            </a:r>
            <a:r>
              <a:rPr sz="2100" spc="-12" dirty="0">
                <a:latin typeface="Goudy Old Style"/>
                <a:cs typeface="Goudy Old Style"/>
              </a:rPr>
              <a:t>reading, </a:t>
            </a:r>
            <a:r>
              <a:rPr sz="2100" spc="-6" dirty="0">
                <a:latin typeface="Goudy Old Style"/>
                <a:cs typeface="Goudy Old Style"/>
              </a:rPr>
              <a:t>(w)riting, and  (a)rithmetic. In addition, </a:t>
            </a:r>
            <a:r>
              <a:rPr sz="2100" dirty="0">
                <a:latin typeface="Goudy Old Style"/>
                <a:cs typeface="Goudy Old Style"/>
              </a:rPr>
              <a:t>she should learn </a:t>
            </a:r>
            <a:r>
              <a:rPr sz="2100" spc="-12" dirty="0">
                <a:latin typeface="Goudy Old Style"/>
                <a:cs typeface="Goudy Old Style"/>
              </a:rPr>
              <a:t>how </a:t>
            </a:r>
            <a:r>
              <a:rPr sz="2100" spc="-6" dirty="0">
                <a:latin typeface="Goudy Old Style"/>
                <a:cs typeface="Goudy Old Style"/>
              </a:rPr>
              <a:t>to believe </a:t>
            </a:r>
            <a:r>
              <a:rPr sz="2100" dirty="0">
                <a:latin typeface="Goudy Old Style"/>
                <a:cs typeface="Goudy Old Style"/>
              </a:rPr>
              <a:t>in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spc="-12" dirty="0">
                <a:latin typeface="Goudy Old Style"/>
                <a:cs typeface="Goudy Old Style"/>
              </a:rPr>
              <a:t>obey  </a:t>
            </a:r>
            <a:r>
              <a:rPr sz="2100" dirty="0">
                <a:latin typeface="Goudy Old Style"/>
                <a:cs typeface="Goudy Old Style"/>
              </a:rPr>
              <a:t>his </a:t>
            </a:r>
            <a:r>
              <a:rPr sz="2100" spc="-12" dirty="0">
                <a:latin typeface="Goudy Old Style"/>
                <a:cs typeface="Goudy Old Style"/>
              </a:rPr>
              <a:t>authority, </a:t>
            </a:r>
            <a:r>
              <a:rPr sz="2100" dirty="0">
                <a:latin typeface="Goudy Old Style"/>
                <a:cs typeface="Goudy Old Style"/>
              </a:rPr>
              <a:t>be </a:t>
            </a:r>
            <a:r>
              <a:rPr sz="2100" spc="-12" dirty="0">
                <a:latin typeface="Goudy Old Style"/>
                <a:cs typeface="Goudy Old Style"/>
              </a:rPr>
              <a:t>proud </a:t>
            </a:r>
            <a:r>
              <a:rPr sz="2100" spc="-6" dirty="0">
                <a:latin typeface="Goudy Old Style"/>
                <a:cs typeface="Goudy Old Style"/>
              </a:rPr>
              <a:t>of </a:t>
            </a:r>
            <a:r>
              <a:rPr sz="2100" dirty="0">
                <a:latin typeface="Goudy Old Style"/>
                <a:cs typeface="Goudy Old Style"/>
              </a:rPr>
              <a:t>her </a:t>
            </a:r>
            <a:r>
              <a:rPr sz="2100" spc="-12" dirty="0">
                <a:latin typeface="Goudy Old Style"/>
                <a:cs typeface="Goudy Old Style"/>
              </a:rPr>
              <a:t>newfound </a:t>
            </a:r>
            <a:r>
              <a:rPr sz="2100" spc="-6" dirty="0">
                <a:latin typeface="Goudy Old Style"/>
                <a:cs typeface="Goudy Old Style"/>
              </a:rPr>
              <a:t>nationalism and borders,  </a:t>
            </a:r>
            <a:r>
              <a:rPr sz="2100" spc="-12" dirty="0">
                <a:latin typeface="Goudy Old Style"/>
                <a:cs typeface="Goudy Old Style"/>
              </a:rPr>
              <a:t>know </a:t>
            </a:r>
            <a:r>
              <a:rPr sz="2100" spc="-6" dirty="0">
                <a:latin typeface="Goudy Old Style"/>
                <a:cs typeface="Goudy Old Style"/>
              </a:rPr>
              <a:t>enough English to </a:t>
            </a:r>
            <a:r>
              <a:rPr sz="2100" dirty="0">
                <a:latin typeface="Goudy Old Style"/>
                <a:cs typeface="Goudy Old Style"/>
              </a:rPr>
              <a:t>identify with </a:t>
            </a:r>
            <a:r>
              <a:rPr sz="2100" spc="-6" dirty="0">
                <a:latin typeface="Goudy Old Style"/>
                <a:cs typeface="Goudy Old Style"/>
              </a:rPr>
              <a:t>all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latest </a:t>
            </a:r>
            <a:r>
              <a:rPr sz="2100" dirty="0">
                <a:latin typeface="Goudy Old Style"/>
                <a:cs typeface="Goudy Old Style"/>
              </a:rPr>
              <a:t>corporate </a:t>
            </a:r>
            <a:r>
              <a:rPr sz="2100" spc="-6" dirty="0">
                <a:latin typeface="Goudy Old Style"/>
                <a:cs typeface="Goudy Old Style"/>
              </a:rPr>
              <a:t>brands  (and </a:t>
            </a:r>
            <a:r>
              <a:rPr sz="2100" spc="-19" dirty="0">
                <a:latin typeface="Goudy Old Style"/>
                <a:cs typeface="Goudy Old Style"/>
              </a:rPr>
              <a:t>work </a:t>
            </a:r>
            <a:r>
              <a:rPr sz="2100" spc="-6" dirty="0">
                <a:latin typeface="Goudy Old Style"/>
                <a:cs typeface="Goudy Old Style"/>
              </a:rPr>
              <a:t>at </a:t>
            </a:r>
            <a:r>
              <a:rPr sz="2100" dirty="0">
                <a:latin typeface="Goudy Old Style"/>
                <a:cs typeface="Goudy Old Style"/>
              </a:rPr>
              <a:t>a call </a:t>
            </a:r>
            <a:r>
              <a:rPr sz="2100" spc="-6" dirty="0">
                <a:latin typeface="Goudy Old Style"/>
                <a:cs typeface="Goudy Old Style"/>
              </a:rPr>
              <a:t>centre) and </a:t>
            </a:r>
            <a:r>
              <a:rPr sz="2100" dirty="0">
                <a:latin typeface="Goudy Old Style"/>
                <a:cs typeface="Goudy Old Style"/>
              </a:rPr>
              <a:t>be a good global </a:t>
            </a:r>
            <a:r>
              <a:rPr sz="2100" spc="-6" dirty="0">
                <a:latin typeface="Goudy Old Style"/>
                <a:cs typeface="Goudy Old Style"/>
              </a:rPr>
              <a:t>netizen. </a:t>
            </a:r>
            <a:r>
              <a:rPr sz="2100" dirty="0">
                <a:latin typeface="Goudy Old Style"/>
                <a:cs typeface="Goudy Old Style"/>
              </a:rPr>
              <a:t>She should be  </a:t>
            </a:r>
            <a:r>
              <a:rPr sz="2100" spc="-12" dirty="0">
                <a:latin typeface="Goudy Old Style"/>
                <a:cs typeface="Goudy Old Style"/>
              </a:rPr>
              <a:t>well-trained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be </a:t>
            </a:r>
            <a:r>
              <a:rPr sz="2100" spc="-6" dirty="0">
                <a:latin typeface="Goudy Old Style"/>
                <a:cs typeface="Goudy Old Style"/>
              </a:rPr>
              <a:t>an engine of economic</a:t>
            </a:r>
            <a:r>
              <a:rPr sz="2100" spc="379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growth.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030946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745" y="1"/>
            <a:ext cx="9120333" cy="67835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9090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744" y="17308"/>
            <a:ext cx="9105846" cy="673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26392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2606165"/>
            <a:ext cx="7431229" cy="2194323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151339">
              <a:lnSpc>
                <a:spcPct val="112700"/>
              </a:lnSpc>
              <a:spcBef>
                <a:spcPts val="124"/>
              </a:spcBef>
            </a:pPr>
            <a:r>
              <a:rPr sz="2100" spc="-6" dirty="0">
                <a:latin typeface="Goudy Old Style"/>
                <a:cs typeface="Goudy Old Style"/>
              </a:rPr>
              <a:t>First,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teachers </a:t>
            </a:r>
            <a:r>
              <a:rPr sz="2100" dirty="0">
                <a:latin typeface="Goudy Old Style"/>
                <a:cs typeface="Goudy Old Style"/>
              </a:rPr>
              <a:t>tried stuffing the </a:t>
            </a:r>
            <a:r>
              <a:rPr sz="2100" spc="-12" dirty="0">
                <a:latin typeface="Goudy Old Style"/>
                <a:cs typeface="Goudy Old Style"/>
              </a:rPr>
              <a:t>bird </a:t>
            </a:r>
            <a:r>
              <a:rPr sz="2100" dirty="0">
                <a:latin typeface="Goudy Old Style"/>
                <a:cs typeface="Goudy Old Style"/>
              </a:rPr>
              <a:t>with pages </a:t>
            </a:r>
            <a:r>
              <a:rPr sz="2100" spc="-6" dirty="0">
                <a:latin typeface="Goudy Old Style"/>
                <a:cs typeface="Goudy Old Style"/>
              </a:rPr>
              <a:t>of knowledge  </a:t>
            </a:r>
            <a:r>
              <a:rPr sz="2100" spc="-12" dirty="0">
                <a:latin typeface="Goudy Old Style"/>
                <a:cs typeface="Goudy Old Style"/>
              </a:rPr>
              <a:t>from </a:t>
            </a:r>
            <a:r>
              <a:rPr sz="2100" dirty="0">
                <a:latin typeface="Goudy Old Style"/>
                <a:cs typeface="Goudy Old Style"/>
              </a:rPr>
              <a:t>the official </a:t>
            </a:r>
            <a:r>
              <a:rPr sz="2100" spc="-12" dirty="0">
                <a:latin typeface="Goudy Old Style"/>
                <a:cs typeface="Goudy Old Style"/>
              </a:rPr>
              <a:t>government </a:t>
            </a:r>
            <a:r>
              <a:rPr sz="2100" dirty="0">
                <a:latin typeface="Goudy Old Style"/>
                <a:cs typeface="Goudy Old Style"/>
              </a:rPr>
              <a:t>textbooks. When she </a:t>
            </a:r>
            <a:r>
              <a:rPr sz="2100" spc="-6" dirty="0">
                <a:latin typeface="Goudy Old Style"/>
                <a:cs typeface="Goudy Old Style"/>
              </a:rPr>
              <a:t>did </a:t>
            </a:r>
            <a:r>
              <a:rPr sz="2100" spc="-12" dirty="0">
                <a:latin typeface="Goudy Old Style"/>
                <a:cs typeface="Goudy Old Style"/>
              </a:rPr>
              <a:t>not </a:t>
            </a:r>
            <a:r>
              <a:rPr sz="2100" spc="-6" dirty="0">
                <a:latin typeface="Goudy Old Style"/>
                <a:cs typeface="Goudy Old Style"/>
              </a:rPr>
              <a:t>cooperate,  </a:t>
            </a:r>
            <a:r>
              <a:rPr sz="2100" dirty="0">
                <a:latin typeface="Goudy Old Style"/>
                <a:cs typeface="Goudy Old Style"/>
              </a:rPr>
              <a:t>she was </a:t>
            </a:r>
            <a:r>
              <a:rPr sz="2100" spc="-12" dirty="0">
                <a:latin typeface="Goudy Old Style"/>
                <a:cs typeface="Goudy Old Style"/>
              </a:rPr>
              <a:t>prescribed </a:t>
            </a:r>
            <a:r>
              <a:rPr sz="2100" dirty="0">
                <a:latin typeface="Goudy Old Style"/>
                <a:cs typeface="Goudy Old Style"/>
              </a:rPr>
              <a:t>Ritalin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spc="-25" dirty="0">
                <a:latin typeface="Goudy Old Style"/>
                <a:cs typeface="Goudy Old Style"/>
              </a:rPr>
              <a:t>improve </a:t>
            </a:r>
            <a:r>
              <a:rPr sz="2100" dirty="0">
                <a:latin typeface="Goudy Old Style"/>
                <a:cs typeface="Goudy Old Style"/>
              </a:rPr>
              <a:t>her concentration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dirty="0">
                <a:latin typeface="Goudy Old Style"/>
                <a:cs typeface="Goudy Old Style"/>
              </a:rPr>
              <a:t>tame</a:t>
            </a:r>
            <a:r>
              <a:rPr sz="2100" spc="6" dirty="0">
                <a:latin typeface="Goudy Old Style"/>
                <a:cs typeface="Goudy Old Style"/>
              </a:rPr>
              <a:t> </a:t>
            </a:r>
            <a:r>
              <a:rPr sz="2100" dirty="0">
                <a:latin typeface="Goudy Old Style"/>
                <a:cs typeface="Goudy Old Style"/>
              </a:rPr>
              <a:t>her</a:t>
            </a:r>
            <a:endParaRPr sz="2100">
              <a:latin typeface="Goudy Old Style"/>
              <a:cs typeface="Goudy Old Style"/>
            </a:endParaRPr>
          </a:p>
          <a:p>
            <a:pPr marL="15765" marR="6306">
              <a:lnSpc>
                <a:spcPct val="112700"/>
              </a:lnSpc>
            </a:pPr>
            <a:r>
              <a:rPr sz="2100" spc="-12" dirty="0">
                <a:latin typeface="Goudy Old Style"/>
                <a:cs typeface="Goudy Old Style"/>
              </a:rPr>
              <a:t>‘hyper-activity’. </a:t>
            </a:r>
            <a:r>
              <a:rPr sz="2100" spc="-6" dirty="0">
                <a:latin typeface="Goudy Old Style"/>
                <a:cs typeface="Goudy Old Style"/>
              </a:rPr>
              <a:t>Extra </a:t>
            </a:r>
            <a:r>
              <a:rPr sz="2100" dirty="0">
                <a:latin typeface="Goudy Old Style"/>
                <a:cs typeface="Goudy Old Style"/>
              </a:rPr>
              <a:t>private tuition classes </a:t>
            </a:r>
            <a:r>
              <a:rPr sz="2100" spc="-19" dirty="0">
                <a:latin typeface="Goudy Old Style"/>
                <a:cs typeface="Goudy Old Style"/>
              </a:rPr>
              <a:t>were </a:t>
            </a:r>
            <a:r>
              <a:rPr sz="2100" spc="-6" dirty="0">
                <a:latin typeface="Goudy Old Style"/>
                <a:cs typeface="Goudy Old Style"/>
              </a:rPr>
              <a:t>also </a:t>
            </a:r>
            <a:r>
              <a:rPr sz="2100" spc="-12" dirty="0">
                <a:latin typeface="Goudy Old Style"/>
                <a:cs typeface="Goudy Old Style"/>
              </a:rPr>
              <a:t>given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dirty="0">
                <a:latin typeface="Goudy Old Style"/>
                <a:cs typeface="Goudy Old Style"/>
              </a:rPr>
              <a:t>time </a:t>
            </a:r>
            <a:r>
              <a:rPr sz="2100" spc="-19" dirty="0">
                <a:latin typeface="Goudy Old Style"/>
                <a:cs typeface="Goudy Old Style"/>
              </a:rPr>
              <a:t>for  </a:t>
            </a:r>
            <a:r>
              <a:rPr sz="2100" spc="-12" dirty="0">
                <a:latin typeface="Goudy Old Style"/>
                <a:cs typeface="Goudy Old Style"/>
              </a:rPr>
              <a:t>free play </a:t>
            </a:r>
            <a:r>
              <a:rPr sz="2100" dirty="0">
                <a:latin typeface="Goudy Old Style"/>
                <a:cs typeface="Goudy Old Style"/>
              </a:rPr>
              <a:t>was </a:t>
            </a:r>
            <a:r>
              <a:rPr sz="2100" spc="-6" dirty="0">
                <a:latin typeface="Goudy Old Style"/>
                <a:cs typeface="Goudy Old Style"/>
              </a:rPr>
              <a:t>drastically </a:t>
            </a:r>
            <a:r>
              <a:rPr sz="2100" spc="-12" dirty="0">
                <a:latin typeface="Goudy Old Style"/>
                <a:cs typeface="Goudy Old Style"/>
              </a:rPr>
              <a:t>reduced. </a:t>
            </a:r>
            <a:r>
              <a:rPr sz="2100" dirty="0">
                <a:latin typeface="Goudy Old Style"/>
                <a:cs typeface="Goudy Old Style"/>
              </a:rPr>
              <a:t>That </a:t>
            </a:r>
            <a:r>
              <a:rPr sz="2100" spc="-6" dirty="0">
                <a:latin typeface="Goudy Old Style"/>
                <a:cs typeface="Goudy Old Style"/>
              </a:rPr>
              <a:t>did </a:t>
            </a:r>
            <a:r>
              <a:rPr sz="2100" spc="-12" dirty="0">
                <a:latin typeface="Goudy Old Style"/>
                <a:cs typeface="Goudy Old Style"/>
              </a:rPr>
              <a:t>not</a:t>
            </a:r>
            <a:r>
              <a:rPr sz="2100" spc="441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work.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2469775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2606165"/>
            <a:ext cx="7249117" cy="1830116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dirty="0">
                <a:latin typeface="Goudy Old Style"/>
                <a:cs typeface="Goudy Old Style"/>
              </a:rPr>
              <a:t>Then, a</a:t>
            </a:r>
            <a:r>
              <a:rPr lang="x-none" sz="2100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project </a:t>
            </a:r>
            <a:r>
              <a:rPr sz="2100" dirty="0">
                <a:latin typeface="Goudy Old Style"/>
                <a:cs typeface="Goudy Old Style"/>
              </a:rPr>
              <a:t>came with </a:t>
            </a:r>
            <a:r>
              <a:rPr sz="2100" spc="-6" dirty="0">
                <a:latin typeface="Goudy Old Style"/>
                <a:cs typeface="Goudy Old Style"/>
              </a:rPr>
              <a:t>all kinds of child-friendly and  </a:t>
            </a:r>
            <a:r>
              <a:rPr sz="2100" spc="-12" dirty="0">
                <a:latin typeface="Goudy Old Style"/>
                <a:cs typeface="Goudy Old Style"/>
              </a:rPr>
              <a:t>joyful </a:t>
            </a:r>
            <a:r>
              <a:rPr sz="2100" spc="-6" dirty="0">
                <a:latin typeface="Goudy Old Style"/>
                <a:cs typeface="Goudy Old Style"/>
              </a:rPr>
              <a:t>teaching-learning </a:t>
            </a:r>
            <a:r>
              <a:rPr sz="2100" dirty="0">
                <a:latin typeface="Goudy Old Style"/>
                <a:cs typeface="Goudy Old Style"/>
              </a:rPr>
              <a:t>materials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dirty="0">
                <a:latin typeface="Goudy Old Style"/>
                <a:cs typeface="Goudy Old Style"/>
              </a:rPr>
              <a:t>training </a:t>
            </a:r>
            <a:r>
              <a:rPr sz="2100" spc="-12" dirty="0">
                <a:latin typeface="Goudy Old Style"/>
                <a:cs typeface="Goudy Old Style"/>
              </a:rPr>
              <a:t>programs </a:t>
            </a:r>
            <a:r>
              <a:rPr sz="2100" spc="-19" dirty="0">
                <a:latin typeface="Goudy Old Style"/>
                <a:cs typeface="Goudy Old Style"/>
              </a:rPr>
              <a:t>for </a:t>
            </a:r>
            <a:r>
              <a:rPr sz="2100" dirty="0">
                <a:latin typeface="Goudy Old Style"/>
                <a:cs typeface="Goudy Old Style"/>
              </a:rPr>
              <a:t>the  </a:t>
            </a:r>
            <a:r>
              <a:rPr sz="2100" spc="-6" dirty="0">
                <a:latin typeface="Goudy Old Style"/>
                <a:cs typeface="Goudy Old Style"/>
              </a:rPr>
              <a:t>teachers. </a:t>
            </a:r>
            <a:r>
              <a:rPr sz="2100" dirty="0">
                <a:latin typeface="Goudy Old Style"/>
                <a:cs typeface="Goudy Old Style"/>
              </a:rPr>
              <a:t>A special </a:t>
            </a:r>
            <a:r>
              <a:rPr sz="2100" spc="-6" dirty="0">
                <a:latin typeface="Goudy Old Style"/>
                <a:cs typeface="Goudy Old Style"/>
              </a:rPr>
              <a:t>Happy </a:t>
            </a:r>
            <a:r>
              <a:rPr sz="2100" spc="-12" dirty="0">
                <a:latin typeface="Goudy Old Style"/>
                <a:cs typeface="Goudy Old Style"/>
              </a:rPr>
              <a:t>School </a:t>
            </a:r>
            <a:r>
              <a:rPr sz="2100" dirty="0">
                <a:latin typeface="Goudy Old Style"/>
                <a:cs typeface="Goudy Old Style"/>
              </a:rPr>
              <a:t>leadership training was </a:t>
            </a:r>
            <a:r>
              <a:rPr sz="2100" spc="-12" dirty="0">
                <a:latin typeface="Goudy Old Style"/>
                <a:cs typeface="Goudy Old Style"/>
              </a:rPr>
              <a:t>given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the  principal. </a:t>
            </a:r>
            <a:r>
              <a:rPr sz="2100" spc="-6" dirty="0">
                <a:latin typeface="Goudy Old Style"/>
                <a:cs typeface="Goudy Old Style"/>
              </a:rPr>
              <a:t>They also </a:t>
            </a:r>
            <a:r>
              <a:rPr sz="2100" dirty="0">
                <a:latin typeface="Goudy Old Style"/>
                <a:cs typeface="Goudy Old Style"/>
              </a:rPr>
              <a:t>taught the </a:t>
            </a:r>
            <a:r>
              <a:rPr sz="2100" spc="-6" dirty="0">
                <a:latin typeface="Goudy Old Style"/>
                <a:cs typeface="Goudy Old Style"/>
              </a:rPr>
              <a:t>girl-child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spc="-6" dirty="0">
                <a:latin typeface="Goudy Old Style"/>
                <a:cs typeface="Goudy Old Style"/>
              </a:rPr>
              <a:t>about </a:t>
            </a:r>
            <a:r>
              <a:rPr sz="2100" dirty="0">
                <a:latin typeface="Goudy Old Style"/>
                <a:cs typeface="Goudy Old Style"/>
              </a:rPr>
              <a:t>her </a:t>
            </a:r>
            <a:r>
              <a:rPr sz="2100" spc="-12" dirty="0">
                <a:latin typeface="Goudy Old Style"/>
                <a:cs typeface="Goudy Old Style"/>
              </a:rPr>
              <a:t>child </a:t>
            </a:r>
            <a:r>
              <a:rPr sz="2100" dirty="0">
                <a:latin typeface="Goudy Old Style"/>
                <a:cs typeface="Goudy Old Style"/>
              </a:rPr>
              <a:t>rights.  That </a:t>
            </a:r>
            <a:r>
              <a:rPr sz="2100" spc="-6" dirty="0">
                <a:latin typeface="Goudy Old Style"/>
                <a:cs typeface="Goudy Old Style"/>
              </a:rPr>
              <a:t>did </a:t>
            </a:r>
            <a:r>
              <a:rPr sz="2100" spc="-12" dirty="0">
                <a:latin typeface="Goudy Old Style"/>
                <a:cs typeface="Goudy Old Style"/>
              </a:rPr>
              <a:t>not</a:t>
            </a:r>
            <a:r>
              <a:rPr sz="2100" spc="149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work.</a:t>
            </a:r>
            <a:endParaRPr sz="2100" dirty="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41727272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63" y="0"/>
            <a:ext cx="9130014" cy="6784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9489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64" y="14370"/>
            <a:ext cx="9123713" cy="6805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6416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68" y="2547739"/>
            <a:ext cx="7412787" cy="1830116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spc="-6" dirty="0">
                <a:latin typeface="Goudy Old Style"/>
                <a:cs typeface="Goudy Old Style"/>
              </a:rPr>
              <a:t>She </a:t>
            </a:r>
            <a:r>
              <a:rPr sz="2100" dirty="0">
                <a:latin typeface="Goudy Old Style"/>
                <a:cs typeface="Goudy Old Style"/>
              </a:rPr>
              <a:t>wanted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spc="-19" dirty="0">
                <a:latin typeface="Goudy Old Style"/>
                <a:cs typeface="Goudy Old Style"/>
              </a:rPr>
              <a:t>leave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cage but </a:t>
            </a:r>
            <a:r>
              <a:rPr sz="2100" dirty="0">
                <a:latin typeface="Goudy Old Style"/>
                <a:cs typeface="Goudy Old Style"/>
              </a:rPr>
              <a:t>was </a:t>
            </a:r>
            <a:r>
              <a:rPr sz="2100" spc="-12" dirty="0">
                <a:latin typeface="Goudy Old Style"/>
                <a:cs typeface="Goudy Old Style"/>
              </a:rPr>
              <a:t>not </a:t>
            </a:r>
            <a:r>
              <a:rPr sz="2100" spc="-19" dirty="0">
                <a:latin typeface="Goudy Old Style"/>
                <a:cs typeface="Goudy Old Style"/>
              </a:rPr>
              <a:t>allowed.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37" dirty="0">
                <a:latin typeface="Goudy Old Style"/>
                <a:cs typeface="Goudy Old Style"/>
              </a:rPr>
              <a:t>World </a:t>
            </a:r>
            <a:r>
              <a:rPr sz="2100" dirty="0">
                <a:latin typeface="Goudy Old Style"/>
                <a:cs typeface="Goudy Old Style"/>
              </a:rPr>
              <a:t>Bank  </a:t>
            </a:r>
            <a:r>
              <a:rPr sz="2100" spc="-19" dirty="0">
                <a:latin typeface="Goudy Old Style"/>
                <a:cs typeface="Goudy Old Style"/>
              </a:rPr>
              <a:t>gave </a:t>
            </a:r>
            <a:r>
              <a:rPr sz="2100" dirty="0">
                <a:latin typeface="Goudy Old Style"/>
                <a:cs typeface="Goudy Old Style"/>
              </a:rPr>
              <a:t>a loan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king (with austerity </a:t>
            </a:r>
            <a:r>
              <a:rPr sz="2100" dirty="0">
                <a:latin typeface="Goudy Old Style"/>
                <a:cs typeface="Goudy Old Style"/>
              </a:rPr>
              <a:t>conditionalities, </a:t>
            </a:r>
            <a:r>
              <a:rPr sz="2100" spc="-6" dirty="0">
                <a:latin typeface="Goudy Old Style"/>
                <a:cs typeface="Goudy Old Style"/>
              </a:rPr>
              <a:t>of </a:t>
            </a:r>
            <a:r>
              <a:rPr sz="2100" dirty="0">
                <a:latin typeface="Goudy Old Style"/>
                <a:cs typeface="Goudy Old Style"/>
              </a:rPr>
              <a:t>course) </a:t>
            </a:r>
            <a:r>
              <a:rPr sz="2100" spc="-6" dirty="0">
                <a:latin typeface="Goudy Old Style"/>
                <a:cs typeface="Goudy Old Style"/>
              </a:rPr>
              <a:t>to  </a:t>
            </a:r>
            <a:r>
              <a:rPr sz="2100" dirty="0">
                <a:latin typeface="Goudy Old Style"/>
                <a:cs typeface="Goudy Old Style"/>
              </a:rPr>
              <a:t>build a bigger cage with a </a:t>
            </a:r>
            <a:r>
              <a:rPr sz="2100" spc="-6" dirty="0">
                <a:latin typeface="Goudy Old Style"/>
                <a:cs typeface="Goudy Old Style"/>
              </a:rPr>
              <a:t>nice </a:t>
            </a:r>
            <a:r>
              <a:rPr sz="2100" spc="-12" dirty="0">
                <a:latin typeface="Goudy Old Style"/>
                <a:cs typeface="Goudy Old Style"/>
              </a:rPr>
              <a:t>toilet. </a:t>
            </a:r>
            <a:r>
              <a:rPr sz="2000" spc="19" dirty="0">
                <a:latin typeface="Goudy Old Style"/>
                <a:cs typeface="Goudy Old Style"/>
              </a:rPr>
              <a:t>CCTV </a:t>
            </a:r>
            <a:r>
              <a:rPr sz="2100" dirty="0">
                <a:latin typeface="Goudy Old Style"/>
                <a:cs typeface="Goudy Old Style"/>
              </a:rPr>
              <a:t>cameras </a:t>
            </a:r>
            <a:r>
              <a:rPr sz="2100" spc="-19" dirty="0">
                <a:latin typeface="Goudy Old Style"/>
                <a:cs typeface="Goudy Old Style"/>
              </a:rPr>
              <a:t>were </a:t>
            </a:r>
            <a:r>
              <a:rPr sz="2100" spc="-6" dirty="0">
                <a:latin typeface="Goudy Old Style"/>
                <a:cs typeface="Goudy Old Style"/>
              </a:rPr>
              <a:t>also installed  to </a:t>
            </a:r>
            <a:r>
              <a:rPr sz="2100" spc="-12" dirty="0">
                <a:latin typeface="Goudy Old Style"/>
                <a:cs typeface="Goudy Old Style"/>
              </a:rPr>
              <a:t>ensure </a:t>
            </a:r>
            <a:r>
              <a:rPr sz="2100" spc="-6" dirty="0">
                <a:latin typeface="Goudy Old Style"/>
                <a:cs typeface="Goudy Old Style"/>
              </a:rPr>
              <a:t>discipline of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teachers and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parrot. </a:t>
            </a:r>
            <a:r>
              <a:rPr sz="2100" dirty="0">
                <a:latin typeface="Goudy Old Style"/>
                <a:cs typeface="Goudy Old Style"/>
              </a:rPr>
              <a:t>‘Big </a:t>
            </a:r>
            <a:r>
              <a:rPr sz="2100" spc="-12" dirty="0">
                <a:latin typeface="Goudy Old Style"/>
                <a:cs typeface="Goudy Old Style"/>
              </a:rPr>
              <a:t>Brother’ </a:t>
            </a:r>
            <a:r>
              <a:rPr sz="2100" dirty="0">
                <a:latin typeface="Goudy Old Style"/>
                <a:cs typeface="Goudy Old Style"/>
              </a:rPr>
              <a:t>was  grinning </a:t>
            </a:r>
            <a:r>
              <a:rPr sz="2100" spc="-6" dirty="0">
                <a:latin typeface="Goudy Old Style"/>
                <a:cs typeface="Goudy Old Style"/>
              </a:rPr>
              <a:t>incessantly. </a:t>
            </a:r>
            <a:r>
              <a:rPr sz="2100" dirty="0">
                <a:latin typeface="Goudy Old Style"/>
                <a:cs typeface="Goudy Old Style"/>
              </a:rPr>
              <a:t>But </a:t>
            </a:r>
            <a:r>
              <a:rPr sz="2100" spc="-12" dirty="0">
                <a:latin typeface="Goudy Old Style"/>
                <a:cs typeface="Goudy Old Style"/>
              </a:rPr>
              <a:t>even </a:t>
            </a:r>
            <a:r>
              <a:rPr sz="2100" dirty="0">
                <a:latin typeface="Goudy Old Style"/>
                <a:cs typeface="Goudy Old Style"/>
              </a:rPr>
              <a:t>that </a:t>
            </a:r>
            <a:r>
              <a:rPr sz="2100" spc="-6" dirty="0">
                <a:latin typeface="Goudy Old Style"/>
                <a:cs typeface="Goudy Old Style"/>
              </a:rPr>
              <a:t>did </a:t>
            </a:r>
            <a:r>
              <a:rPr sz="2100" spc="-12" dirty="0">
                <a:latin typeface="Goudy Old Style"/>
                <a:cs typeface="Goudy Old Style"/>
              </a:rPr>
              <a:t>not</a:t>
            </a:r>
            <a:r>
              <a:rPr sz="2100" spc="354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work.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860771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2606165"/>
            <a:ext cx="7239128" cy="1465908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spc="6" dirty="0">
                <a:latin typeface="Goudy Old Style"/>
                <a:cs typeface="Goudy Old Style"/>
              </a:rPr>
              <a:t>Harvard </a:t>
            </a:r>
            <a:r>
              <a:rPr sz="2100" spc="-12" dirty="0">
                <a:latin typeface="Goudy Old Style"/>
                <a:cs typeface="Goudy Old Style"/>
              </a:rPr>
              <a:t>researchers </a:t>
            </a:r>
            <a:r>
              <a:rPr sz="2100" spc="-19" dirty="0">
                <a:latin typeface="Goudy Old Style"/>
                <a:cs typeface="Goudy Old Style"/>
              </a:rPr>
              <a:t>were </a:t>
            </a:r>
            <a:r>
              <a:rPr sz="2100" spc="-12" dirty="0">
                <a:latin typeface="Goudy Old Style"/>
                <a:cs typeface="Goudy Old Style"/>
              </a:rPr>
              <a:t>invited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conduct </a:t>
            </a:r>
            <a:r>
              <a:rPr sz="2100" spc="-6" dirty="0">
                <a:latin typeface="Goudy Old Style"/>
                <a:cs typeface="Goudy Old Style"/>
              </a:rPr>
              <a:t>studies on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parrot's  </a:t>
            </a:r>
            <a:r>
              <a:rPr sz="2100" dirty="0">
                <a:latin typeface="Goudy Old Style"/>
                <a:cs typeface="Goudy Old Style"/>
              </a:rPr>
              <a:t>brain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dirty="0">
                <a:latin typeface="Goudy Old Style"/>
                <a:cs typeface="Goudy Old Style"/>
              </a:rPr>
              <a:t>multiple intelligences. </a:t>
            </a:r>
            <a:r>
              <a:rPr sz="2100" spc="-19" dirty="0">
                <a:latin typeface="Goudy Old Style"/>
                <a:cs typeface="Goudy Old Style"/>
              </a:rPr>
              <a:t>Many research </a:t>
            </a:r>
            <a:r>
              <a:rPr sz="2100" dirty="0">
                <a:latin typeface="Goudy Old Style"/>
                <a:cs typeface="Goudy Old Style"/>
              </a:rPr>
              <a:t>papers </a:t>
            </a:r>
            <a:r>
              <a:rPr sz="2100" spc="-19" dirty="0">
                <a:latin typeface="Goudy Old Style"/>
                <a:cs typeface="Goudy Old Style"/>
              </a:rPr>
              <a:t>were </a:t>
            </a:r>
            <a:r>
              <a:rPr sz="2100" dirty="0">
                <a:latin typeface="Goudy Old Style"/>
                <a:cs typeface="Goudy Old Style"/>
              </a:rPr>
              <a:t>written.  The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dirty="0">
                <a:latin typeface="Goudy Old Style"/>
                <a:cs typeface="Goudy Old Style"/>
              </a:rPr>
              <a:t>was </a:t>
            </a:r>
            <a:r>
              <a:rPr sz="2100" spc="-12" dirty="0">
                <a:latin typeface="Goudy Old Style"/>
                <a:cs typeface="Goudy Old Style"/>
              </a:rPr>
              <a:t>bombarded </a:t>
            </a:r>
            <a:r>
              <a:rPr sz="2100" dirty="0">
                <a:latin typeface="Goudy Old Style"/>
                <a:cs typeface="Goudy Old Style"/>
              </a:rPr>
              <a:t>with every </a:t>
            </a:r>
            <a:r>
              <a:rPr sz="2100" spc="-12" dirty="0">
                <a:latin typeface="Goudy Old Style"/>
                <a:cs typeface="Goudy Old Style"/>
              </a:rPr>
              <a:t>latest </a:t>
            </a:r>
            <a:r>
              <a:rPr sz="2100" spc="12" dirty="0">
                <a:latin typeface="Goudy Old Style"/>
                <a:cs typeface="Goudy Old Style"/>
              </a:rPr>
              <a:t>theory </a:t>
            </a:r>
            <a:r>
              <a:rPr sz="2100" dirty="0">
                <a:latin typeface="Goudy Old Style"/>
                <a:cs typeface="Goudy Old Style"/>
              </a:rPr>
              <a:t>after theory. With  time, she </a:t>
            </a:r>
            <a:r>
              <a:rPr sz="2100" spc="6" dirty="0">
                <a:latin typeface="Goudy Old Style"/>
                <a:cs typeface="Goudy Old Style"/>
              </a:rPr>
              <a:t>started </a:t>
            </a:r>
            <a:r>
              <a:rPr sz="2100" dirty="0">
                <a:latin typeface="Goudy Old Style"/>
                <a:cs typeface="Goudy Old Style"/>
              </a:rPr>
              <a:t>losing confidence in her </a:t>
            </a:r>
            <a:r>
              <a:rPr sz="2100" spc="-12" dirty="0">
                <a:latin typeface="Goudy Old Style"/>
                <a:cs typeface="Goudy Old Style"/>
              </a:rPr>
              <a:t>own </a:t>
            </a:r>
            <a:r>
              <a:rPr sz="2100" dirty="0">
                <a:latin typeface="Goudy Old Style"/>
                <a:cs typeface="Goudy Old Style"/>
              </a:rPr>
              <a:t>gift </a:t>
            </a:r>
            <a:r>
              <a:rPr sz="2100" spc="-6" dirty="0">
                <a:latin typeface="Goudy Old Style"/>
                <a:cs typeface="Goudy Old Style"/>
              </a:rPr>
              <a:t>of</a:t>
            </a:r>
            <a:r>
              <a:rPr sz="2100" spc="465" dirty="0">
                <a:latin typeface="Goudy Old Style"/>
                <a:cs typeface="Goudy Old Style"/>
              </a:rPr>
              <a:t> </a:t>
            </a:r>
            <a:r>
              <a:rPr sz="2100" dirty="0">
                <a:latin typeface="Goudy Old Style"/>
                <a:cs typeface="Goudy Old Style"/>
              </a:rPr>
              <a:t>song.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9556227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1" y="17309"/>
            <a:ext cx="9133856" cy="6767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05376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88" y="24493"/>
            <a:ext cx="9131090" cy="67344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047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2172182"/>
            <a:ext cx="7338252" cy="1830116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spc="-6" dirty="0">
                <a:latin typeface="Goudy Old Style"/>
                <a:cs typeface="Goudy Old Style"/>
              </a:rPr>
              <a:t>In </a:t>
            </a:r>
            <a:r>
              <a:rPr sz="2100" dirty="0">
                <a:latin typeface="Goudy Old Style"/>
                <a:cs typeface="Goudy Old Style"/>
              </a:rPr>
              <a:t>a </a:t>
            </a:r>
            <a:r>
              <a:rPr sz="2100" spc="-12" dirty="0">
                <a:latin typeface="Goudy Old Style"/>
                <a:cs typeface="Goudy Old Style"/>
              </a:rPr>
              <a:t>great display </a:t>
            </a:r>
            <a:r>
              <a:rPr sz="2100" spc="-6" dirty="0">
                <a:latin typeface="Goudy Old Style"/>
                <a:cs typeface="Goudy Old Style"/>
              </a:rPr>
              <a:t>of </a:t>
            </a:r>
            <a:r>
              <a:rPr sz="2100" dirty="0">
                <a:latin typeface="Goudy Old Style"/>
                <a:cs typeface="Goudy Old Style"/>
              </a:rPr>
              <a:t>public-private partnership, </a:t>
            </a:r>
            <a:r>
              <a:rPr sz="2100" dirty="0" smtClean="0">
                <a:latin typeface="Goudy Old Style"/>
                <a:cs typeface="Goudy Old Style"/>
              </a:rPr>
              <a:t>Co</a:t>
            </a:r>
            <a:r>
              <a:rPr lang="x-none" sz="2100" dirty="0" smtClean="0">
                <a:latin typeface="Goudy Old Style"/>
                <a:cs typeface="Goudy Old Style"/>
              </a:rPr>
              <a:t>l</a:t>
            </a:r>
            <a:r>
              <a:rPr sz="2100" dirty="0" smtClean="0">
                <a:latin typeface="Goudy Old Style"/>
                <a:cs typeface="Goudy Old Style"/>
              </a:rPr>
              <a:t>a</a:t>
            </a:r>
            <a:r>
              <a:rPr sz="2100" dirty="0">
                <a:latin typeface="Goudy Old Style"/>
                <a:cs typeface="Goudy Old Style"/>
              </a:rPr>
              <a:t>-Cola </a:t>
            </a:r>
            <a:r>
              <a:rPr sz="2100" spc="-12" dirty="0">
                <a:latin typeface="Goudy Old Style"/>
                <a:cs typeface="Goudy Old Style"/>
              </a:rPr>
              <a:t>Foundation  </a:t>
            </a:r>
            <a:r>
              <a:rPr sz="2100" dirty="0">
                <a:latin typeface="Goudy Old Style"/>
                <a:cs typeface="Goudy Old Style"/>
              </a:rPr>
              <a:t>helped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spc="-12" dirty="0">
                <a:latin typeface="Goudy Old Style"/>
                <a:cs typeface="Goudy Old Style"/>
              </a:rPr>
              <a:t>set </a:t>
            </a:r>
            <a:r>
              <a:rPr sz="2100" spc="-6" dirty="0">
                <a:latin typeface="Goudy Old Style"/>
                <a:cs typeface="Goudy Old Style"/>
              </a:rPr>
              <a:t>up </a:t>
            </a:r>
            <a:r>
              <a:rPr sz="2100" dirty="0">
                <a:latin typeface="Goudy Old Style"/>
                <a:cs typeface="Goudy Old Style"/>
              </a:rPr>
              <a:t>a special Happiness </a:t>
            </a:r>
            <a:r>
              <a:rPr sz="2100" spc="-12" dirty="0">
                <a:latin typeface="Goudy Old Style"/>
                <a:cs typeface="Goudy Old Style"/>
              </a:rPr>
              <a:t>Coke vending </a:t>
            </a:r>
            <a:r>
              <a:rPr sz="2100" spc="-6" dirty="0">
                <a:latin typeface="Goudy Old Style"/>
                <a:cs typeface="Goudy Old Style"/>
              </a:rPr>
              <a:t>machine </a:t>
            </a:r>
            <a:r>
              <a:rPr sz="2100" dirty="0">
                <a:latin typeface="Goudy Old Style"/>
                <a:cs typeface="Goudy Old Style"/>
              </a:rPr>
              <a:t>in the  cage. </a:t>
            </a:r>
            <a:r>
              <a:rPr sz="2100" spc="-6" dirty="0" smtClean="0">
                <a:latin typeface="Goudy Old Style"/>
                <a:cs typeface="Goudy Old Style"/>
              </a:rPr>
              <a:t>Mc</a:t>
            </a:r>
            <a:r>
              <a:rPr lang="x-none" sz="2100" spc="-6" dirty="0" smtClean="0">
                <a:latin typeface="Goudy Old Style"/>
                <a:cs typeface="Goudy Old Style"/>
              </a:rPr>
              <a:t>T</a:t>
            </a:r>
            <a:r>
              <a:rPr sz="2100" spc="-6" dirty="0" smtClean="0">
                <a:latin typeface="Goudy Old Style"/>
                <a:cs typeface="Goudy Old Style"/>
              </a:rPr>
              <a:t>onald's </a:t>
            </a:r>
            <a:r>
              <a:rPr sz="2100" spc="-6" dirty="0">
                <a:latin typeface="Goudy Old Style"/>
                <a:cs typeface="Goudy Old Style"/>
              </a:rPr>
              <a:t>too decided to </a:t>
            </a:r>
            <a:r>
              <a:rPr sz="2100" dirty="0">
                <a:latin typeface="Goudy Old Style"/>
                <a:cs typeface="Goudy Old Style"/>
              </a:rPr>
              <a:t>help </a:t>
            </a:r>
            <a:r>
              <a:rPr sz="2100" spc="-6" dirty="0">
                <a:latin typeface="Goudy Old Style"/>
                <a:cs typeface="Goudy Old Style"/>
              </a:rPr>
              <a:t>out </a:t>
            </a:r>
            <a:r>
              <a:rPr sz="2100" spc="-12" dirty="0">
                <a:latin typeface="Goudy Old Style"/>
                <a:cs typeface="Goudy Old Style"/>
              </a:rPr>
              <a:t>by </a:t>
            </a:r>
            <a:r>
              <a:rPr sz="2100" spc="-6" dirty="0">
                <a:latin typeface="Goudy Old Style"/>
                <a:cs typeface="Goudy Old Style"/>
              </a:rPr>
              <a:t>offering </a:t>
            </a:r>
            <a:r>
              <a:rPr sz="2100" dirty="0">
                <a:latin typeface="Goudy Old Style"/>
                <a:cs typeface="Goudy Old Style"/>
              </a:rPr>
              <a:t>a </a:t>
            </a:r>
            <a:r>
              <a:rPr sz="2100" spc="-6" dirty="0">
                <a:latin typeface="Goudy Old Style"/>
                <a:cs typeface="Goudy Old Style"/>
              </a:rPr>
              <a:t>mid-day Happy  Meal </a:t>
            </a:r>
            <a:r>
              <a:rPr sz="2100" spc="-19" dirty="0">
                <a:latin typeface="Goudy Old Style"/>
                <a:cs typeface="Goudy Old Style"/>
              </a:rPr>
              <a:t>for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parrot.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spc="6" dirty="0">
                <a:latin typeface="Goudy Old Style"/>
                <a:cs typeface="Goudy Old Style"/>
              </a:rPr>
              <a:t>started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become </a:t>
            </a:r>
            <a:r>
              <a:rPr sz="2100" spc="-6" dirty="0">
                <a:latin typeface="Goudy Old Style"/>
                <a:cs typeface="Goudy Old Style"/>
              </a:rPr>
              <a:t>obese </a:t>
            </a:r>
            <a:r>
              <a:rPr sz="2100" spc="-12" dirty="0">
                <a:latin typeface="Goudy Old Style"/>
                <a:cs typeface="Goudy Old Style"/>
              </a:rPr>
              <a:t>from </a:t>
            </a:r>
            <a:r>
              <a:rPr sz="2100" spc="-6" dirty="0">
                <a:latin typeface="Goudy Old Style"/>
                <a:cs typeface="Goudy Old Style"/>
              </a:rPr>
              <a:t>all </a:t>
            </a:r>
            <a:r>
              <a:rPr sz="2100" dirty="0">
                <a:latin typeface="Goudy Old Style"/>
                <a:cs typeface="Goudy Old Style"/>
              </a:rPr>
              <a:t>the  </a:t>
            </a:r>
            <a:r>
              <a:rPr sz="2100" spc="-19" dirty="0">
                <a:latin typeface="Goudy Old Style"/>
                <a:cs typeface="Goudy Old Style"/>
              </a:rPr>
              <a:t>empty </a:t>
            </a:r>
            <a:r>
              <a:rPr sz="2100" dirty="0">
                <a:latin typeface="Goudy Old Style"/>
                <a:cs typeface="Goudy Old Style"/>
              </a:rPr>
              <a:t>calories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dirty="0">
                <a:latin typeface="Goudy Old Style"/>
                <a:cs typeface="Goudy Old Style"/>
              </a:rPr>
              <a:t>could </a:t>
            </a:r>
            <a:r>
              <a:rPr sz="2100" spc="-6" dirty="0">
                <a:latin typeface="Goudy Old Style"/>
                <a:cs typeface="Goudy Old Style"/>
              </a:rPr>
              <a:t>no </a:t>
            </a:r>
            <a:r>
              <a:rPr sz="2100" dirty="0">
                <a:latin typeface="Goudy Old Style"/>
                <a:cs typeface="Goudy Old Style"/>
              </a:rPr>
              <a:t>longer</a:t>
            </a:r>
            <a:r>
              <a:rPr sz="2100" spc="315" dirty="0">
                <a:latin typeface="Goudy Old Style"/>
                <a:cs typeface="Goudy Old Style"/>
              </a:rPr>
              <a:t> </a:t>
            </a:r>
            <a:r>
              <a:rPr sz="2100" spc="6" dirty="0">
                <a:latin typeface="Goudy Old Style"/>
                <a:cs typeface="Goudy Old Style"/>
              </a:rPr>
              <a:t>fly.</a:t>
            </a:r>
            <a:endParaRPr sz="2100" dirty="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3575505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4" y="2230606"/>
            <a:ext cx="7265254" cy="2797314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273514">
              <a:lnSpc>
                <a:spcPct val="112700"/>
              </a:lnSpc>
              <a:spcBef>
                <a:spcPts val="124"/>
              </a:spcBef>
            </a:pPr>
            <a:r>
              <a:rPr sz="2100" dirty="0">
                <a:latin typeface="Goudy Old Style"/>
                <a:cs typeface="Goudy Old Style"/>
              </a:rPr>
              <a:t>Then, the </a:t>
            </a:r>
            <a:r>
              <a:rPr sz="2000" dirty="0">
                <a:latin typeface="Goudy Old Style"/>
                <a:cs typeface="Goudy Old Style"/>
              </a:rPr>
              <a:t>OECD </a:t>
            </a:r>
            <a:r>
              <a:rPr sz="2100" dirty="0">
                <a:latin typeface="Goudy Old Style"/>
                <a:cs typeface="Goudy Old Style"/>
              </a:rPr>
              <a:t>came with the </a:t>
            </a:r>
            <a:r>
              <a:rPr sz="2000" spc="-12" dirty="0">
                <a:latin typeface="Goudy Old Style"/>
                <a:cs typeface="Goudy Old Style"/>
              </a:rPr>
              <a:t>PISA </a:t>
            </a:r>
            <a:r>
              <a:rPr sz="2100" spc="-6" dirty="0">
                <a:latin typeface="Goudy Old Style"/>
                <a:cs typeface="Goudy Old Style"/>
              </a:rPr>
              <a:t>standardized tests and </a:t>
            </a:r>
            <a:r>
              <a:rPr sz="2100" dirty="0">
                <a:latin typeface="Goudy Old Style"/>
                <a:cs typeface="Goudy Old Style"/>
              </a:rPr>
              <a:t>a </a:t>
            </a:r>
            <a:r>
              <a:rPr sz="2100" spc="-6" dirty="0">
                <a:latin typeface="Goudy Old Style"/>
                <a:cs typeface="Goudy Old Style"/>
              </a:rPr>
              <a:t>new  national </a:t>
            </a:r>
            <a:r>
              <a:rPr sz="2100" dirty="0">
                <a:latin typeface="Goudy Old Style"/>
                <a:cs typeface="Goudy Old Style"/>
              </a:rPr>
              <a:t>policy white paper was written. </a:t>
            </a:r>
            <a:r>
              <a:rPr sz="2100" spc="-6" dirty="0">
                <a:latin typeface="Goudy Old Style"/>
                <a:cs typeface="Goudy Old Style"/>
              </a:rPr>
              <a:t>The king and </a:t>
            </a:r>
            <a:r>
              <a:rPr sz="2100" dirty="0">
                <a:latin typeface="Goudy Old Style"/>
                <a:cs typeface="Goudy Old Style"/>
              </a:rPr>
              <a:t>his </a:t>
            </a:r>
            <a:r>
              <a:rPr sz="2100" spc="-6" dirty="0">
                <a:latin typeface="Goudy Old Style"/>
                <a:cs typeface="Goudy Old Style"/>
              </a:rPr>
              <a:t>ministers  </a:t>
            </a:r>
            <a:r>
              <a:rPr sz="2100" dirty="0">
                <a:latin typeface="Goudy Old Style"/>
                <a:cs typeface="Goudy Old Style"/>
              </a:rPr>
              <a:t>lined </a:t>
            </a:r>
            <a:r>
              <a:rPr sz="2100" spc="-6" dirty="0">
                <a:latin typeface="Goudy Old Style"/>
                <a:cs typeface="Goudy Old Style"/>
              </a:rPr>
              <a:t>up to take lots of </a:t>
            </a:r>
            <a:r>
              <a:rPr sz="2100" spc="-12" dirty="0">
                <a:latin typeface="Goudy Old Style"/>
                <a:cs typeface="Goudy Old Style"/>
              </a:rPr>
              <a:t>photographs </a:t>
            </a:r>
            <a:r>
              <a:rPr sz="2100" dirty="0">
                <a:latin typeface="Goudy Old Style"/>
                <a:cs typeface="Goudy Old Style"/>
              </a:rPr>
              <a:t>celebrating their </a:t>
            </a:r>
            <a:r>
              <a:rPr sz="2100" spc="-19" dirty="0">
                <a:latin typeface="Goudy Old Style"/>
                <a:cs typeface="Goudy Old Style"/>
              </a:rPr>
              <a:t>renewed  </a:t>
            </a:r>
            <a:r>
              <a:rPr sz="2100" spc="-6" dirty="0">
                <a:latin typeface="Goudy Old Style"/>
                <a:cs typeface="Goudy Old Style"/>
              </a:rPr>
              <a:t>commitment to educate </a:t>
            </a:r>
            <a:r>
              <a:rPr sz="2100" spc="-19" dirty="0">
                <a:latin typeface="Goudy Old Style"/>
                <a:cs typeface="Goudy Old Style"/>
              </a:rPr>
              <a:t>poor, </a:t>
            </a:r>
            <a:r>
              <a:rPr sz="2100" spc="-12" dirty="0">
                <a:latin typeface="Goudy Old Style"/>
                <a:cs typeface="Goudy Old Style"/>
              </a:rPr>
              <a:t>backward, </a:t>
            </a:r>
            <a:r>
              <a:rPr sz="2100" dirty="0">
                <a:latin typeface="Goudy Old Style"/>
                <a:cs typeface="Goudy Old Style"/>
              </a:rPr>
              <a:t>illiterate</a:t>
            </a:r>
            <a:r>
              <a:rPr sz="2100" spc="329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parrots.</a:t>
            </a:r>
            <a:endParaRPr sz="2100">
              <a:latin typeface="Goudy Old Style"/>
              <a:cs typeface="Goudy Old Style"/>
            </a:endParaRPr>
          </a:p>
          <a:p>
            <a:pPr marL="15765" marR="6306">
              <a:lnSpc>
                <a:spcPct val="112700"/>
              </a:lnSpc>
              <a:spcBef>
                <a:spcPts val="1862"/>
              </a:spcBef>
            </a:pPr>
            <a:r>
              <a:rPr sz="2100" dirty="0">
                <a:latin typeface="Goudy Old Style"/>
                <a:cs typeface="Goudy Old Style"/>
              </a:rPr>
              <a:t>These </a:t>
            </a:r>
            <a:r>
              <a:rPr sz="2100" spc="-12" dirty="0">
                <a:latin typeface="Goudy Old Style"/>
                <a:cs typeface="Goudy Old Style"/>
              </a:rPr>
              <a:t>photos </a:t>
            </a:r>
            <a:r>
              <a:rPr sz="2100" spc="-19" dirty="0">
                <a:latin typeface="Goudy Old Style"/>
                <a:cs typeface="Goudy Old Style"/>
              </a:rPr>
              <a:t>were </a:t>
            </a:r>
            <a:r>
              <a:rPr sz="2100" dirty="0">
                <a:latin typeface="Goudy Old Style"/>
                <a:cs typeface="Goudy Old Style"/>
              </a:rPr>
              <a:t>published with </a:t>
            </a:r>
            <a:r>
              <a:rPr sz="2100" spc="-12" dirty="0">
                <a:latin typeface="Goudy Old Style"/>
                <a:cs typeface="Goudy Old Style"/>
              </a:rPr>
              <a:t>great fanfare </a:t>
            </a:r>
            <a:r>
              <a:rPr sz="2100" dirty="0">
                <a:latin typeface="Goudy Old Style"/>
                <a:cs typeface="Goudy Old Style"/>
              </a:rPr>
              <a:t>in </a:t>
            </a:r>
            <a:r>
              <a:rPr sz="2100" spc="-6" dirty="0">
                <a:latin typeface="Goudy Old Style"/>
                <a:cs typeface="Goudy Old Style"/>
              </a:rPr>
              <a:t>newspapers </a:t>
            </a:r>
            <a:r>
              <a:rPr sz="2100" spc="-12" dirty="0">
                <a:latin typeface="Goudy Old Style"/>
                <a:cs typeface="Goudy Old Style"/>
              </a:rPr>
              <a:t>around 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world. </a:t>
            </a:r>
            <a:r>
              <a:rPr sz="2100" dirty="0">
                <a:latin typeface="Goudy Old Style"/>
                <a:cs typeface="Goudy Old Style"/>
              </a:rPr>
              <a:t>But </a:t>
            </a:r>
            <a:r>
              <a:rPr sz="2100" spc="-12" dirty="0">
                <a:latin typeface="Goudy Old Style"/>
                <a:cs typeface="Goudy Old Style"/>
              </a:rPr>
              <a:t>even </a:t>
            </a:r>
            <a:r>
              <a:rPr sz="2100" dirty="0">
                <a:latin typeface="Goudy Old Style"/>
                <a:cs typeface="Goudy Old Style"/>
              </a:rPr>
              <a:t>that </a:t>
            </a:r>
            <a:r>
              <a:rPr sz="2100" spc="-6" dirty="0">
                <a:latin typeface="Goudy Old Style"/>
                <a:cs typeface="Goudy Old Style"/>
              </a:rPr>
              <a:t>did </a:t>
            </a:r>
            <a:r>
              <a:rPr sz="2100" spc="-12" dirty="0">
                <a:latin typeface="Goudy Old Style"/>
                <a:cs typeface="Goudy Old Style"/>
              </a:rPr>
              <a:t>not</a:t>
            </a:r>
            <a:r>
              <a:rPr sz="2100" spc="366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work.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4596860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525" y="24493"/>
            <a:ext cx="9030371" cy="66744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5508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64" y="24493"/>
            <a:ext cx="9123713" cy="67344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3270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67" y="2172182"/>
            <a:ext cx="7462733" cy="1830116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dirty="0">
                <a:latin typeface="Goudy Old Style"/>
                <a:cs typeface="Goudy Old Style"/>
              </a:rPr>
              <a:t>Then, </a:t>
            </a:r>
            <a:r>
              <a:rPr sz="2100" spc="-6" dirty="0">
                <a:latin typeface="Goudy Old Style"/>
                <a:cs typeface="Goudy Old Style"/>
              </a:rPr>
              <a:t>technology </a:t>
            </a:r>
            <a:r>
              <a:rPr sz="2100" dirty="0">
                <a:latin typeface="Goudy Old Style"/>
                <a:cs typeface="Goudy Old Style"/>
              </a:rPr>
              <a:t>gurus </a:t>
            </a:r>
            <a:r>
              <a:rPr sz="2100" spc="-12" dirty="0">
                <a:latin typeface="Goudy Old Style"/>
                <a:cs typeface="Goudy Old Style"/>
              </a:rPr>
              <a:t>from </a:t>
            </a:r>
            <a:r>
              <a:rPr lang="x-none" sz="2100" spc="-12" dirty="0" smtClean="0">
                <a:latin typeface="Goudy Old Style"/>
                <a:cs typeface="Goudy Old Style"/>
              </a:rPr>
              <a:t>Pine</a:t>
            </a:r>
            <a:r>
              <a:rPr sz="2100" spc="-6" dirty="0" smtClean="0">
                <a:latin typeface="Goudy Old Style"/>
                <a:cs typeface="Goudy Old Style"/>
              </a:rPr>
              <a:t>Apple </a:t>
            </a:r>
            <a:r>
              <a:rPr sz="2100" spc="-19" dirty="0">
                <a:latin typeface="Goudy Old Style"/>
                <a:cs typeface="Goudy Old Style"/>
              </a:rPr>
              <a:t>gave </a:t>
            </a:r>
            <a:r>
              <a:rPr sz="2100" dirty="0">
                <a:latin typeface="Goudy Old Style"/>
                <a:cs typeface="Goudy Old Style"/>
              </a:rPr>
              <a:t>her </a:t>
            </a:r>
            <a:r>
              <a:rPr sz="2100" spc="-6" dirty="0">
                <a:latin typeface="Goudy Old Style"/>
                <a:cs typeface="Goudy Old Style"/>
              </a:rPr>
              <a:t>an </a:t>
            </a:r>
            <a:r>
              <a:rPr sz="2100" spc="-25" dirty="0">
                <a:latin typeface="Goudy Old Style"/>
                <a:cs typeface="Goudy Old Style"/>
              </a:rPr>
              <a:t>iPad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dirty="0">
                <a:latin typeface="Goudy Old Style"/>
                <a:cs typeface="Goudy Old Style"/>
              </a:rPr>
              <a:t>a </a:t>
            </a:r>
            <a:r>
              <a:rPr sz="2100" spc="-12" dirty="0">
                <a:latin typeface="Goudy Old Style"/>
                <a:cs typeface="Goudy Old Style"/>
              </a:rPr>
              <a:t>free </a:t>
            </a:r>
            <a:r>
              <a:rPr sz="2100" dirty="0">
                <a:latin typeface="Goudy Old Style"/>
                <a:cs typeface="Goudy Old Style"/>
              </a:rPr>
              <a:t>high  speed </a:t>
            </a:r>
            <a:r>
              <a:rPr sz="2000" dirty="0">
                <a:latin typeface="Goudy Old Style"/>
                <a:cs typeface="Goudy Old Style"/>
              </a:rPr>
              <a:t>WIFI </a:t>
            </a:r>
            <a:r>
              <a:rPr sz="2100" dirty="0">
                <a:latin typeface="Goudy Old Style"/>
                <a:cs typeface="Goudy Old Style"/>
              </a:rPr>
              <a:t>connection </a:t>
            </a:r>
            <a:r>
              <a:rPr sz="2100" spc="-6" dirty="0">
                <a:latin typeface="Goudy Old Style"/>
                <a:cs typeface="Goudy Old Style"/>
              </a:rPr>
              <a:t>to access </a:t>
            </a:r>
            <a:r>
              <a:rPr sz="2100" dirty="0">
                <a:latin typeface="Goudy Old Style"/>
                <a:cs typeface="Goudy Old Style"/>
              </a:rPr>
              <a:t>the cloud. </a:t>
            </a:r>
            <a:r>
              <a:rPr sz="2100" spc="-6" dirty="0">
                <a:latin typeface="Goudy Old Style"/>
                <a:cs typeface="Goudy Old Style"/>
              </a:rPr>
              <a:t>She </a:t>
            </a:r>
            <a:r>
              <a:rPr sz="2100" dirty="0">
                <a:latin typeface="Goudy Old Style"/>
                <a:cs typeface="Goudy Old Style"/>
              </a:rPr>
              <a:t>was made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spc="-12" dirty="0">
                <a:latin typeface="Goudy Old Style"/>
                <a:cs typeface="Goudy Old Style"/>
              </a:rPr>
              <a:t>watch  </a:t>
            </a:r>
            <a:r>
              <a:rPr sz="2100" dirty="0">
                <a:latin typeface="Goudy Old Style"/>
                <a:cs typeface="Goudy Old Style"/>
              </a:rPr>
              <a:t>videos </a:t>
            </a:r>
            <a:r>
              <a:rPr sz="2100" spc="-12" dirty="0">
                <a:latin typeface="Goudy Old Style"/>
                <a:cs typeface="Goudy Old Style"/>
              </a:rPr>
              <a:t>from </a:t>
            </a:r>
            <a:r>
              <a:rPr sz="2100" spc="-6" dirty="0">
                <a:latin typeface="Goudy Old Style"/>
                <a:cs typeface="Goudy Old Style"/>
              </a:rPr>
              <a:t>K</a:t>
            </a:r>
            <a:r>
              <a:rPr lang="x-none" sz="2100" spc="-6" dirty="0">
                <a:latin typeface="Goudy Old Style"/>
                <a:cs typeface="Goudy Old Style"/>
              </a:rPr>
              <a:t> </a:t>
            </a:r>
            <a:r>
              <a:rPr sz="2100" spc="-19" dirty="0">
                <a:latin typeface="Goudy Old Style"/>
                <a:cs typeface="Goudy Old Style"/>
              </a:rPr>
              <a:t>Academy. </a:t>
            </a:r>
            <a:r>
              <a:rPr sz="2100" dirty="0">
                <a:latin typeface="Goudy Old Style"/>
                <a:cs typeface="Goudy Old Style"/>
              </a:rPr>
              <a:t>Soon, </a:t>
            </a:r>
            <a:r>
              <a:rPr sz="2100" spc="-6" dirty="0">
                <a:latin typeface="Goudy Old Style"/>
                <a:cs typeface="Goudy Old Style"/>
              </a:rPr>
              <a:t>they </a:t>
            </a:r>
            <a:r>
              <a:rPr sz="2100" spc="-12" dirty="0">
                <a:latin typeface="Goudy Old Style"/>
                <a:cs typeface="Goudy Old Style"/>
              </a:rPr>
              <a:t>even set </a:t>
            </a:r>
            <a:r>
              <a:rPr sz="2100" spc="-6" dirty="0">
                <a:latin typeface="Goudy Old Style"/>
                <a:cs typeface="Goudy Old Style"/>
              </a:rPr>
              <a:t>up </a:t>
            </a:r>
            <a:r>
              <a:rPr sz="2100" dirty="0">
                <a:latin typeface="Goudy Old Style"/>
                <a:cs typeface="Goudy Old Style"/>
              </a:rPr>
              <a:t>a </a:t>
            </a:r>
            <a:r>
              <a:rPr sz="2100" spc="-12" dirty="0">
                <a:latin typeface="Goudy Old Style"/>
                <a:cs typeface="Goudy Old Style"/>
              </a:rPr>
              <a:t>Facebook </a:t>
            </a:r>
            <a:r>
              <a:rPr sz="2100" spc="-6" dirty="0">
                <a:latin typeface="Goudy Old Style"/>
                <a:cs typeface="Goudy Old Style"/>
              </a:rPr>
              <a:t>account  </a:t>
            </a:r>
            <a:r>
              <a:rPr sz="2100" spc="-19" dirty="0">
                <a:latin typeface="Goudy Old Style"/>
                <a:cs typeface="Goudy Old Style"/>
              </a:rPr>
              <a:t>for </a:t>
            </a:r>
            <a:r>
              <a:rPr sz="2100" dirty="0">
                <a:latin typeface="Goudy Old Style"/>
                <a:cs typeface="Goudy Old Style"/>
              </a:rPr>
              <a:t>her </a:t>
            </a:r>
            <a:r>
              <a:rPr sz="2100" spc="-6" dirty="0">
                <a:latin typeface="Goudy Old Style"/>
                <a:cs typeface="Goudy Old Style"/>
              </a:rPr>
              <a:t>and encouraged </a:t>
            </a:r>
            <a:r>
              <a:rPr sz="2100" dirty="0">
                <a:latin typeface="Goudy Old Style"/>
                <a:cs typeface="Goudy Old Style"/>
              </a:rPr>
              <a:t>her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spc="-12" dirty="0">
                <a:latin typeface="Goudy Old Style"/>
                <a:cs typeface="Goudy Old Style"/>
              </a:rPr>
              <a:t>make </a:t>
            </a:r>
            <a:r>
              <a:rPr sz="2100" dirty="0">
                <a:latin typeface="Goudy Old Style"/>
                <a:cs typeface="Goudy Old Style"/>
              </a:rPr>
              <a:t>thousands </a:t>
            </a:r>
            <a:r>
              <a:rPr sz="2100" spc="-6" dirty="0">
                <a:latin typeface="Goudy Old Style"/>
                <a:cs typeface="Goudy Old Style"/>
              </a:rPr>
              <a:t>of </a:t>
            </a:r>
            <a:r>
              <a:rPr sz="2100" dirty="0">
                <a:latin typeface="Goudy Old Style"/>
                <a:cs typeface="Goudy Old Style"/>
              </a:rPr>
              <a:t>‘friends’. That </a:t>
            </a:r>
            <a:r>
              <a:rPr sz="2100" spc="-6" dirty="0">
                <a:latin typeface="Goudy Old Style"/>
                <a:cs typeface="Goudy Old Style"/>
              </a:rPr>
              <a:t>only  </a:t>
            </a:r>
            <a:r>
              <a:rPr sz="2100" spc="6" dirty="0">
                <a:latin typeface="Goudy Old Style"/>
                <a:cs typeface="Goudy Old Style"/>
              </a:rPr>
              <a:t>left </a:t>
            </a:r>
            <a:r>
              <a:rPr sz="2100" dirty="0">
                <a:latin typeface="Goudy Old Style"/>
                <a:cs typeface="Goudy Old Style"/>
              </a:rPr>
              <a:t>her </a:t>
            </a:r>
            <a:r>
              <a:rPr sz="2100" spc="-12" dirty="0">
                <a:latin typeface="Goudy Old Style"/>
                <a:cs typeface="Goudy Old Style"/>
              </a:rPr>
              <a:t>feeling more </a:t>
            </a:r>
            <a:r>
              <a:rPr sz="2100" spc="-6" dirty="0">
                <a:latin typeface="Goudy Old Style"/>
                <a:cs typeface="Goudy Old Style"/>
              </a:rPr>
              <a:t>alone and</a:t>
            </a:r>
            <a:r>
              <a:rPr sz="2100" spc="315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depressed.</a:t>
            </a:r>
            <a:endParaRPr sz="2100" dirty="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42782221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5" y="2230608"/>
            <a:ext cx="7428924" cy="1830116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dirty="0">
                <a:latin typeface="Goudy Old Style"/>
                <a:cs typeface="Goudy Old Style"/>
              </a:rPr>
              <a:t>was </a:t>
            </a:r>
            <a:r>
              <a:rPr sz="2100" spc="-12" dirty="0">
                <a:latin typeface="Goudy Old Style"/>
                <a:cs typeface="Goudy Old Style"/>
              </a:rPr>
              <a:t>not </a:t>
            </a:r>
            <a:r>
              <a:rPr sz="2100" spc="-19" dirty="0">
                <a:latin typeface="Goudy Old Style"/>
                <a:cs typeface="Goudy Old Style"/>
              </a:rPr>
              <a:t>allowed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spc="-19" dirty="0">
                <a:latin typeface="Goudy Old Style"/>
                <a:cs typeface="Goudy Old Style"/>
              </a:rPr>
              <a:t>leave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cage despite </a:t>
            </a:r>
            <a:r>
              <a:rPr sz="2100" dirty="0">
                <a:latin typeface="Goudy Old Style"/>
                <a:cs typeface="Goudy Old Style"/>
              </a:rPr>
              <a:t>her </a:t>
            </a:r>
            <a:r>
              <a:rPr sz="2100" spc="-6" dirty="0">
                <a:latin typeface="Goudy Old Style"/>
                <a:cs typeface="Goudy Old Style"/>
              </a:rPr>
              <a:t>obvious  </a:t>
            </a:r>
            <a:r>
              <a:rPr sz="2100" spc="-12" dirty="0">
                <a:latin typeface="Goudy Old Style"/>
                <a:cs typeface="Goudy Old Style"/>
              </a:rPr>
              <a:t>distress. </a:t>
            </a:r>
            <a:r>
              <a:rPr sz="2100" spc="-6" dirty="0">
                <a:latin typeface="Goudy Old Style"/>
                <a:cs typeface="Goudy Old Style"/>
              </a:rPr>
              <a:t>In </a:t>
            </a:r>
            <a:r>
              <a:rPr sz="2100" spc="-12" dirty="0">
                <a:latin typeface="Goudy Old Style"/>
                <a:cs typeface="Goudy Old Style"/>
              </a:rPr>
              <a:t>fact, </a:t>
            </a:r>
            <a:r>
              <a:rPr sz="2100" dirty="0">
                <a:latin typeface="Goudy Old Style"/>
                <a:cs typeface="Goudy Old Style"/>
              </a:rPr>
              <a:t>she was scolded </a:t>
            </a:r>
            <a:r>
              <a:rPr sz="2100" spc="-19" dirty="0">
                <a:latin typeface="Goudy Old Style"/>
                <a:cs typeface="Goudy Old Style"/>
              </a:rPr>
              <a:t>for </a:t>
            </a:r>
            <a:r>
              <a:rPr sz="2100" dirty="0">
                <a:latin typeface="Goudy Old Style"/>
                <a:cs typeface="Goudy Old Style"/>
              </a:rPr>
              <a:t>being </a:t>
            </a:r>
            <a:r>
              <a:rPr sz="2100" spc="-6" dirty="0">
                <a:latin typeface="Goudy Old Style"/>
                <a:cs typeface="Goudy Old Style"/>
              </a:rPr>
              <a:t>ungrateful and impertinent.  Time and again, </a:t>
            </a:r>
            <a:r>
              <a:rPr sz="2100" dirty="0">
                <a:latin typeface="Goudy Old Style"/>
                <a:cs typeface="Goudy Old Style"/>
              </a:rPr>
              <a:t>she was </a:t>
            </a:r>
            <a:r>
              <a:rPr sz="2100" spc="-12" dirty="0">
                <a:latin typeface="Goudy Old Style"/>
                <a:cs typeface="Goudy Old Style"/>
              </a:rPr>
              <a:t>reprimanded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dirty="0">
                <a:latin typeface="Goudy Old Style"/>
                <a:cs typeface="Goudy Old Style"/>
              </a:rPr>
              <a:t>made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spc="-19" dirty="0">
                <a:latin typeface="Goudy Old Style"/>
                <a:cs typeface="Goudy Old Style"/>
              </a:rPr>
              <a:t>feel </a:t>
            </a:r>
            <a:r>
              <a:rPr sz="2100" spc="-12" dirty="0">
                <a:latin typeface="Goudy Old Style"/>
                <a:cs typeface="Goudy Old Style"/>
              </a:rPr>
              <a:t>guilty. </a:t>
            </a:r>
            <a:r>
              <a:rPr sz="2100" spc="-50" dirty="0">
                <a:latin typeface="Goudy Old Style"/>
                <a:cs typeface="Goudy Old Style"/>
              </a:rPr>
              <a:t>“We  </a:t>
            </a:r>
            <a:r>
              <a:rPr sz="2100" spc="-19" dirty="0">
                <a:latin typeface="Goudy Old Style"/>
                <a:cs typeface="Goudy Old Style"/>
              </a:rPr>
              <a:t>have </a:t>
            </a:r>
            <a:r>
              <a:rPr sz="2100" dirty="0">
                <a:latin typeface="Goudy Old Style"/>
                <a:cs typeface="Goudy Old Style"/>
              </a:rPr>
              <a:t>spent a </a:t>
            </a:r>
            <a:r>
              <a:rPr sz="2100" spc="-12" dirty="0">
                <a:latin typeface="Goudy Old Style"/>
                <a:cs typeface="Goudy Old Style"/>
              </a:rPr>
              <a:t>lot </a:t>
            </a:r>
            <a:r>
              <a:rPr sz="2100" spc="-6" dirty="0">
                <a:latin typeface="Goudy Old Style"/>
                <a:cs typeface="Goudy Old Style"/>
              </a:rPr>
              <a:t>of money </a:t>
            </a:r>
            <a:r>
              <a:rPr sz="2100" spc="-19" dirty="0">
                <a:latin typeface="Goudy Old Style"/>
                <a:cs typeface="Goudy Old Style"/>
              </a:rPr>
              <a:t>for </a:t>
            </a:r>
            <a:r>
              <a:rPr sz="2100" spc="-12" dirty="0">
                <a:latin typeface="Goudy Old Style"/>
                <a:cs typeface="Goudy Old Style"/>
              </a:rPr>
              <a:t>your </a:t>
            </a:r>
            <a:r>
              <a:rPr sz="2100" spc="-6" dirty="0">
                <a:latin typeface="Goudy Old Style"/>
                <a:cs typeface="Goudy Old Style"/>
              </a:rPr>
              <a:t>education and </a:t>
            </a:r>
            <a:r>
              <a:rPr sz="2100" spc="-12" dirty="0">
                <a:latin typeface="Goudy Old Style"/>
                <a:cs typeface="Goudy Old Style"/>
              </a:rPr>
              <a:t>you </a:t>
            </a:r>
            <a:r>
              <a:rPr sz="2100" spc="-6" dirty="0">
                <a:latin typeface="Goudy Old Style"/>
                <a:cs typeface="Goudy Old Style"/>
              </a:rPr>
              <a:t>do </a:t>
            </a:r>
            <a:r>
              <a:rPr sz="2100" spc="-12" dirty="0">
                <a:latin typeface="Goudy Old Style"/>
                <a:cs typeface="Goudy Old Style"/>
              </a:rPr>
              <a:t>not even care.  </a:t>
            </a:r>
            <a:r>
              <a:rPr sz="2100" spc="-62" dirty="0">
                <a:latin typeface="Goudy Old Style"/>
                <a:cs typeface="Goudy Old Style"/>
              </a:rPr>
              <a:t>You </a:t>
            </a:r>
            <a:r>
              <a:rPr sz="2100" spc="-12" dirty="0">
                <a:latin typeface="Goudy Old Style"/>
                <a:cs typeface="Goudy Old Style"/>
              </a:rPr>
              <a:t>are </a:t>
            </a:r>
            <a:r>
              <a:rPr sz="2100" spc="-6" dirty="0">
                <a:latin typeface="Goudy Old Style"/>
                <a:cs typeface="Goudy Old Style"/>
              </a:rPr>
              <a:t>wasting </a:t>
            </a:r>
            <a:r>
              <a:rPr sz="2100" spc="-12" dirty="0">
                <a:latin typeface="Goudy Old Style"/>
                <a:cs typeface="Goudy Old Style"/>
              </a:rPr>
              <a:t>your life. </a:t>
            </a:r>
            <a:r>
              <a:rPr sz="2100" spc="-62" dirty="0">
                <a:latin typeface="Goudy Old Style"/>
                <a:cs typeface="Goudy Old Style"/>
              </a:rPr>
              <a:t>You </a:t>
            </a:r>
            <a:r>
              <a:rPr sz="2100" spc="-12" dirty="0">
                <a:latin typeface="Goudy Old Style"/>
                <a:cs typeface="Goudy Old Style"/>
              </a:rPr>
              <a:t>are </a:t>
            </a:r>
            <a:r>
              <a:rPr sz="2100" dirty="0">
                <a:latin typeface="Goudy Old Style"/>
                <a:cs typeface="Goudy Old Style"/>
              </a:rPr>
              <a:t>spoiling </a:t>
            </a:r>
            <a:r>
              <a:rPr sz="2100" spc="-12" dirty="0">
                <a:latin typeface="Goudy Old Style"/>
                <a:cs typeface="Goudy Old Style"/>
              </a:rPr>
              <a:t>your</a:t>
            </a:r>
            <a:r>
              <a:rPr sz="2100" spc="99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future.”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721496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4493"/>
            <a:ext cx="9143078" cy="67540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93187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309"/>
            <a:ext cx="9143078" cy="675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17752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5" y="1421069"/>
            <a:ext cx="7476565" cy="3526971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100893">
              <a:lnSpc>
                <a:spcPct val="112700"/>
              </a:lnSpc>
              <a:spcBef>
                <a:spcPts val="124"/>
              </a:spcBef>
            </a:pPr>
            <a:r>
              <a:rPr sz="2100" dirty="0">
                <a:latin typeface="Goudy Old Style"/>
                <a:cs typeface="Goudy Old Style"/>
              </a:rPr>
              <a:t>When that </a:t>
            </a:r>
            <a:r>
              <a:rPr sz="2100" spc="-6" dirty="0">
                <a:latin typeface="Goudy Old Style"/>
                <a:cs typeface="Goudy Old Style"/>
              </a:rPr>
              <a:t>didn't </a:t>
            </a:r>
            <a:r>
              <a:rPr sz="2100" spc="-12" dirty="0">
                <a:latin typeface="Goudy Old Style"/>
                <a:cs typeface="Goudy Old Style"/>
              </a:rPr>
              <a:t>work, </a:t>
            </a:r>
            <a:r>
              <a:rPr sz="2100" spc="-6" dirty="0">
                <a:latin typeface="Goudy Old Style"/>
                <a:cs typeface="Goudy Old Style"/>
              </a:rPr>
              <a:t>an </a:t>
            </a:r>
            <a:r>
              <a:rPr sz="2100" dirty="0">
                <a:latin typeface="Goudy Old Style"/>
                <a:cs typeface="Goudy Old Style"/>
              </a:rPr>
              <a:t>hour </a:t>
            </a:r>
            <a:r>
              <a:rPr sz="2100" spc="-6" dirty="0">
                <a:latin typeface="Goudy Old Style"/>
                <a:cs typeface="Goudy Old Style"/>
              </a:rPr>
              <a:t>of </a:t>
            </a:r>
            <a:r>
              <a:rPr sz="2100" dirty="0">
                <a:latin typeface="Goudy Old Style"/>
                <a:cs typeface="Goudy Old Style"/>
              </a:rPr>
              <a:t>mindfulness training was </a:t>
            </a:r>
            <a:r>
              <a:rPr sz="2100" spc="-6" dirty="0">
                <a:latin typeface="Goudy Old Style"/>
                <a:cs typeface="Goudy Old Style"/>
              </a:rPr>
              <a:t>instituted  to </a:t>
            </a:r>
            <a:r>
              <a:rPr sz="2100" spc="-12" dirty="0">
                <a:latin typeface="Goudy Old Style"/>
                <a:cs typeface="Goudy Old Style"/>
              </a:rPr>
              <a:t>release </a:t>
            </a:r>
            <a:r>
              <a:rPr sz="2100" spc="-6" dirty="0">
                <a:latin typeface="Goudy Old Style"/>
                <a:cs typeface="Goudy Old Style"/>
              </a:rPr>
              <a:t>all </a:t>
            </a:r>
            <a:r>
              <a:rPr sz="2100" dirty="0">
                <a:latin typeface="Goudy Old Style"/>
                <a:cs typeface="Goudy Old Style"/>
              </a:rPr>
              <a:t>her built-up </a:t>
            </a:r>
            <a:r>
              <a:rPr sz="2100" spc="-6" dirty="0">
                <a:latin typeface="Goudy Old Style"/>
                <a:cs typeface="Goudy Old Style"/>
              </a:rPr>
              <a:t>frustration and</a:t>
            </a:r>
            <a:r>
              <a:rPr sz="2100" spc="372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aggression.</a:t>
            </a:r>
            <a:endParaRPr sz="2100">
              <a:latin typeface="Goudy Old Style"/>
              <a:cs typeface="Goudy Old Style"/>
            </a:endParaRPr>
          </a:p>
          <a:p>
            <a:pPr marL="15765" marR="6306">
              <a:lnSpc>
                <a:spcPct val="112700"/>
              </a:lnSpc>
              <a:spcBef>
                <a:spcPts val="1862"/>
              </a:spcBef>
            </a:pPr>
            <a:r>
              <a:rPr sz="2100" dirty="0">
                <a:latin typeface="Goudy Old Style"/>
                <a:cs typeface="Goudy Old Style"/>
              </a:rPr>
              <a:t>After </a:t>
            </a:r>
            <a:r>
              <a:rPr sz="2100" spc="-6" dirty="0">
                <a:latin typeface="Goudy Old Style"/>
                <a:cs typeface="Goudy Old Style"/>
              </a:rPr>
              <a:t>all </a:t>
            </a:r>
            <a:r>
              <a:rPr sz="2100" dirty="0">
                <a:latin typeface="Goudy Old Style"/>
                <a:cs typeface="Goudy Old Style"/>
              </a:rPr>
              <a:t>these </a:t>
            </a:r>
            <a:r>
              <a:rPr sz="2100" spc="-6" dirty="0">
                <a:latin typeface="Goudy Old Style"/>
                <a:cs typeface="Goudy Old Style"/>
              </a:rPr>
              <a:t>years of </a:t>
            </a:r>
            <a:r>
              <a:rPr sz="2100" dirty="0">
                <a:latin typeface="Goudy Old Style"/>
                <a:cs typeface="Goudy Old Style"/>
              </a:rPr>
              <a:t>being </a:t>
            </a:r>
            <a:r>
              <a:rPr sz="2100" spc="-12" dirty="0">
                <a:latin typeface="Goudy Old Style"/>
                <a:cs typeface="Goudy Old Style"/>
              </a:rPr>
              <a:t>locked </a:t>
            </a:r>
            <a:r>
              <a:rPr sz="2100" spc="-6" dirty="0">
                <a:latin typeface="Goudy Old Style"/>
                <a:cs typeface="Goudy Old Style"/>
              </a:rPr>
              <a:t>up,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dirty="0">
                <a:latin typeface="Goudy Old Style"/>
                <a:cs typeface="Goudy Old Style"/>
              </a:rPr>
              <a:t>was </a:t>
            </a:r>
            <a:r>
              <a:rPr sz="2100" spc="-6" dirty="0">
                <a:latin typeface="Goudy Old Style"/>
                <a:cs typeface="Goudy Old Style"/>
              </a:rPr>
              <a:t>diagnosed </a:t>
            </a:r>
            <a:r>
              <a:rPr sz="2100" dirty="0">
                <a:latin typeface="Goudy Old Style"/>
                <a:cs typeface="Goudy Old Style"/>
              </a:rPr>
              <a:t>with  </a:t>
            </a:r>
            <a:r>
              <a:rPr sz="2100" spc="-19" dirty="0">
                <a:latin typeface="Goudy Old Style"/>
                <a:cs typeface="Goudy Old Style"/>
              </a:rPr>
              <a:t>Nature </a:t>
            </a:r>
            <a:r>
              <a:rPr sz="2100" dirty="0">
                <a:latin typeface="Goudy Old Style"/>
                <a:cs typeface="Goudy Old Style"/>
              </a:rPr>
              <a:t>Deficit </a:t>
            </a:r>
            <a:r>
              <a:rPr sz="2100" spc="-19" dirty="0">
                <a:latin typeface="Goudy Old Style"/>
                <a:cs typeface="Goudy Old Style"/>
              </a:rPr>
              <a:t>Disorder.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king </a:t>
            </a:r>
            <a:r>
              <a:rPr sz="2100" dirty="0">
                <a:latin typeface="Goudy Old Style"/>
                <a:cs typeface="Goudy Old Style"/>
              </a:rPr>
              <a:t>was </a:t>
            </a:r>
            <a:r>
              <a:rPr sz="2100" spc="-6" dirty="0">
                <a:latin typeface="Goudy Old Style"/>
                <a:cs typeface="Goudy Old Style"/>
              </a:rPr>
              <a:t>told </a:t>
            </a:r>
            <a:r>
              <a:rPr sz="2100" dirty="0">
                <a:latin typeface="Goudy Old Style"/>
                <a:cs typeface="Goudy Old Style"/>
              </a:rPr>
              <a:t>that the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spc="-6" dirty="0">
                <a:latin typeface="Goudy Old Style"/>
                <a:cs typeface="Goudy Old Style"/>
              </a:rPr>
              <a:t>(and </a:t>
            </a:r>
            <a:r>
              <a:rPr sz="2100" dirty="0">
                <a:latin typeface="Goudy Old Style"/>
                <a:cs typeface="Goudy Old Style"/>
              </a:rPr>
              <a:t>the  cage) should be </a:t>
            </a:r>
            <a:r>
              <a:rPr sz="2100" spc="-6" dirty="0">
                <a:latin typeface="Goudy Old Style"/>
                <a:cs typeface="Goudy Old Style"/>
              </a:rPr>
              <a:t>taken to an </a:t>
            </a:r>
            <a:r>
              <a:rPr sz="2100" spc="-12" dirty="0">
                <a:latin typeface="Goudy Old Style"/>
                <a:cs typeface="Goudy Old Style"/>
              </a:rPr>
              <a:t>expensive </a:t>
            </a:r>
            <a:r>
              <a:rPr sz="2100" spc="-6" dirty="0">
                <a:latin typeface="Goudy Old Style"/>
                <a:cs typeface="Goudy Old Style"/>
              </a:rPr>
              <a:t>organic eco-resort during </a:t>
            </a:r>
            <a:r>
              <a:rPr sz="2100" dirty="0">
                <a:latin typeface="Goudy Old Style"/>
                <a:cs typeface="Goudy Old Style"/>
              </a:rPr>
              <a:t>summer  </a:t>
            </a:r>
            <a:r>
              <a:rPr sz="2100" spc="-6" dirty="0">
                <a:latin typeface="Goudy Old Style"/>
                <a:cs typeface="Goudy Old Style"/>
              </a:rPr>
              <a:t>holidays to </a:t>
            </a:r>
            <a:r>
              <a:rPr sz="2100" dirty="0">
                <a:latin typeface="Goudy Old Style"/>
                <a:cs typeface="Goudy Old Style"/>
              </a:rPr>
              <a:t>‘experience</a:t>
            </a:r>
            <a:r>
              <a:rPr sz="2100" spc="155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nature’.</a:t>
            </a:r>
            <a:endParaRPr sz="2100">
              <a:latin typeface="Goudy Old Style"/>
              <a:cs typeface="Goudy Old Style"/>
            </a:endParaRPr>
          </a:p>
          <a:p>
            <a:pPr marL="15765" marR="647921">
              <a:lnSpc>
                <a:spcPct val="112700"/>
              </a:lnSpc>
              <a:spcBef>
                <a:spcPts val="1862"/>
              </a:spcBef>
            </a:pPr>
            <a:r>
              <a:rPr sz="2100" spc="-19" dirty="0">
                <a:latin typeface="Goudy Old Style"/>
                <a:cs typeface="Goudy Old Style"/>
              </a:rPr>
              <a:t>Later, </a:t>
            </a:r>
            <a:r>
              <a:rPr sz="2100" spc="-12" dirty="0">
                <a:latin typeface="Goudy Old Style"/>
                <a:cs typeface="Goudy Old Style"/>
              </a:rPr>
              <a:t>anti-depressant </a:t>
            </a:r>
            <a:r>
              <a:rPr sz="2100" spc="-6" dirty="0">
                <a:latin typeface="Goudy Old Style"/>
                <a:cs typeface="Goudy Old Style"/>
              </a:rPr>
              <a:t>drugs </a:t>
            </a:r>
            <a:r>
              <a:rPr sz="2100" dirty="0">
                <a:latin typeface="Goudy Old Style"/>
                <a:cs typeface="Goudy Old Style"/>
              </a:rPr>
              <a:t>had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be </a:t>
            </a:r>
            <a:r>
              <a:rPr sz="2100" spc="-12" dirty="0">
                <a:latin typeface="Goudy Old Style"/>
                <a:cs typeface="Goudy Old Style"/>
              </a:rPr>
              <a:t>prescribed </a:t>
            </a:r>
            <a:r>
              <a:rPr sz="2100" spc="-6" dirty="0">
                <a:latin typeface="Goudy Old Style"/>
                <a:cs typeface="Goudy Old Style"/>
              </a:rPr>
              <a:t>as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dirty="0">
                <a:latin typeface="Goudy Old Style"/>
                <a:cs typeface="Goudy Old Style"/>
              </a:rPr>
              <a:t>was  caught slitting her</a:t>
            </a:r>
            <a:r>
              <a:rPr sz="2100" spc="142" dirty="0">
                <a:latin typeface="Goudy Old Style"/>
                <a:cs typeface="Goudy Old Style"/>
              </a:rPr>
              <a:t> </a:t>
            </a:r>
            <a:r>
              <a:rPr sz="2100" dirty="0">
                <a:latin typeface="Goudy Old Style"/>
                <a:cs typeface="Goudy Old Style"/>
              </a:rPr>
              <a:t>wings.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2161837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2606165"/>
            <a:ext cx="7201476" cy="1465908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spc="-6" dirty="0">
                <a:latin typeface="Goudy Old Style"/>
                <a:cs typeface="Goudy Old Style"/>
              </a:rPr>
              <a:t>As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 </a:t>
            </a:r>
            <a:r>
              <a:rPr sz="2100" dirty="0">
                <a:latin typeface="Goudy Old Style"/>
                <a:cs typeface="Goudy Old Style"/>
              </a:rPr>
              <a:t>was </a:t>
            </a:r>
            <a:r>
              <a:rPr sz="2100" spc="-12" dirty="0">
                <a:latin typeface="Goudy Old Style"/>
                <a:cs typeface="Goudy Old Style"/>
              </a:rPr>
              <a:t>overstuffed </a:t>
            </a:r>
            <a:r>
              <a:rPr sz="2100" dirty="0">
                <a:latin typeface="Goudy Old Style"/>
                <a:cs typeface="Goudy Old Style"/>
              </a:rPr>
              <a:t>with </a:t>
            </a:r>
            <a:r>
              <a:rPr sz="2100" spc="-12" dirty="0">
                <a:latin typeface="Goudy Old Style"/>
                <a:cs typeface="Goudy Old Style"/>
              </a:rPr>
              <a:t>information </a:t>
            </a:r>
            <a:r>
              <a:rPr sz="2100" spc="-6" dirty="0">
                <a:latin typeface="Goudy Old Style"/>
                <a:cs typeface="Goudy Old Style"/>
              </a:rPr>
              <a:t>and tormented </a:t>
            </a:r>
            <a:r>
              <a:rPr sz="2100" spc="-12" dirty="0">
                <a:latin typeface="Goudy Old Style"/>
                <a:cs typeface="Goudy Old Style"/>
              </a:rPr>
              <a:t>by </a:t>
            </a:r>
            <a:r>
              <a:rPr sz="2100" dirty="0">
                <a:latin typeface="Goudy Old Style"/>
                <a:cs typeface="Goudy Old Style"/>
              </a:rPr>
              <a:t>the  </a:t>
            </a:r>
            <a:r>
              <a:rPr sz="2100" spc="-12" dirty="0">
                <a:latin typeface="Goudy Old Style"/>
                <a:cs typeface="Goudy Old Style"/>
              </a:rPr>
              <a:t>pressure </a:t>
            </a:r>
            <a:r>
              <a:rPr sz="2100" spc="-6" dirty="0">
                <a:latin typeface="Goudy Old Style"/>
                <a:cs typeface="Goudy Old Style"/>
              </a:rPr>
              <a:t>‘to </a:t>
            </a:r>
            <a:r>
              <a:rPr sz="2100" spc="-12" dirty="0">
                <a:latin typeface="Goudy Old Style"/>
                <a:cs typeface="Goudy Old Style"/>
              </a:rPr>
              <a:t>achieve’, </a:t>
            </a:r>
            <a:r>
              <a:rPr sz="2100" dirty="0">
                <a:latin typeface="Goudy Old Style"/>
                <a:cs typeface="Goudy Old Style"/>
              </a:rPr>
              <a:t>she internalized her label </a:t>
            </a:r>
            <a:r>
              <a:rPr sz="2100" spc="-6" dirty="0">
                <a:latin typeface="Goudy Old Style"/>
                <a:cs typeface="Goudy Old Style"/>
              </a:rPr>
              <a:t>as </a:t>
            </a:r>
            <a:r>
              <a:rPr sz="2100" dirty="0">
                <a:latin typeface="Goudy Old Style"/>
                <a:cs typeface="Goudy Old Style"/>
              </a:rPr>
              <a:t>a </a:t>
            </a:r>
            <a:r>
              <a:rPr sz="2100" spc="-12" dirty="0">
                <a:latin typeface="Goudy Old Style"/>
                <a:cs typeface="Goudy Old Style"/>
              </a:rPr>
              <a:t>‘slow </a:t>
            </a:r>
            <a:r>
              <a:rPr sz="2100" dirty="0">
                <a:latin typeface="Goudy Old Style"/>
                <a:cs typeface="Goudy Old Style"/>
              </a:rPr>
              <a:t>learner’ </a:t>
            </a:r>
            <a:r>
              <a:rPr sz="2100" spc="-6" dirty="0">
                <a:latin typeface="Goudy Old Style"/>
                <a:cs typeface="Goudy Old Style"/>
              </a:rPr>
              <a:t>and  </a:t>
            </a:r>
            <a:r>
              <a:rPr sz="2100" spc="-12" dirty="0">
                <a:latin typeface="Goudy Old Style"/>
                <a:cs typeface="Goudy Old Style"/>
              </a:rPr>
              <a:t>‘failure’, </a:t>
            </a:r>
            <a:r>
              <a:rPr sz="2100" spc="-6" dirty="0">
                <a:latin typeface="Goudy Old Style"/>
                <a:cs typeface="Goudy Old Style"/>
              </a:rPr>
              <a:t>and lost </a:t>
            </a:r>
            <a:r>
              <a:rPr sz="2100" dirty="0">
                <a:latin typeface="Goudy Old Style"/>
                <a:cs typeface="Goudy Old Style"/>
              </a:rPr>
              <a:t>confidence in her </a:t>
            </a:r>
            <a:r>
              <a:rPr sz="2100" spc="-6" dirty="0">
                <a:latin typeface="Goudy Old Style"/>
                <a:cs typeface="Goudy Old Style"/>
              </a:rPr>
              <a:t>ability to </a:t>
            </a:r>
            <a:r>
              <a:rPr sz="2100" dirty="0">
                <a:latin typeface="Goudy Old Style"/>
                <a:cs typeface="Goudy Old Style"/>
              </a:rPr>
              <a:t>communicate with the  wild </a:t>
            </a:r>
            <a:r>
              <a:rPr sz="2100" spc="-6" dirty="0">
                <a:latin typeface="Goudy Old Style"/>
                <a:cs typeface="Goudy Old Style"/>
              </a:rPr>
              <a:t>and </a:t>
            </a:r>
            <a:r>
              <a:rPr sz="2100" spc="-19" dirty="0">
                <a:latin typeface="Goudy Old Style"/>
                <a:cs typeface="Goudy Old Style"/>
              </a:rPr>
              <a:t>profound </a:t>
            </a:r>
            <a:r>
              <a:rPr sz="2100" dirty="0">
                <a:latin typeface="Goudy Old Style"/>
                <a:cs typeface="Goudy Old Style"/>
              </a:rPr>
              <a:t>intelligence </a:t>
            </a:r>
            <a:r>
              <a:rPr sz="2100" spc="-6" dirty="0">
                <a:latin typeface="Goudy Old Style"/>
                <a:cs typeface="Goudy Old Style"/>
              </a:rPr>
              <a:t>of</a:t>
            </a:r>
            <a:r>
              <a:rPr sz="2100" spc="267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nature.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3398155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1" y="0"/>
            <a:ext cx="9133856" cy="6846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24312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17309"/>
            <a:ext cx="9135068" cy="675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15430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2172182"/>
            <a:ext cx="7376672" cy="2433106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6306">
              <a:lnSpc>
                <a:spcPct val="112700"/>
              </a:lnSpc>
              <a:spcBef>
                <a:spcPts val="124"/>
              </a:spcBef>
            </a:pPr>
            <a:r>
              <a:rPr sz="2100" dirty="0">
                <a:latin typeface="Goudy Old Style"/>
                <a:cs typeface="Goudy Old Style"/>
              </a:rPr>
              <a:t>She </a:t>
            </a:r>
            <a:r>
              <a:rPr sz="2100" spc="-6" dirty="0">
                <a:latin typeface="Goudy Old Style"/>
                <a:cs typeface="Goudy Old Style"/>
              </a:rPr>
              <a:t>slowly </a:t>
            </a:r>
            <a:r>
              <a:rPr sz="2100" dirty="0">
                <a:latin typeface="Goudy Old Style"/>
                <a:cs typeface="Goudy Old Style"/>
              </a:rPr>
              <a:t>became </a:t>
            </a:r>
            <a:r>
              <a:rPr sz="2100" spc="-6" dirty="0">
                <a:latin typeface="Goudy Old Style"/>
                <a:cs typeface="Goudy Old Style"/>
              </a:rPr>
              <a:t>totally dependent on </a:t>
            </a:r>
            <a:r>
              <a:rPr sz="2100" dirty="0">
                <a:latin typeface="Goudy Old Style"/>
                <a:cs typeface="Goudy Old Style"/>
              </a:rPr>
              <a:t>the cage. One </a:t>
            </a:r>
            <a:r>
              <a:rPr sz="2100" spc="-31" dirty="0">
                <a:latin typeface="Goudy Old Style"/>
                <a:cs typeface="Goudy Old Style"/>
              </a:rPr>
              <a:t>day, </a:t>
            </a:r>
            <a:r>
              <a:rPr sz="2100" dirty="0">
                <a:latin typeface="Goudy Old Style"/>
                <a:cs typeface="Goudy Old Style"/>
              </a:rPr>
              <a:t>the cage  was </a:t>
            </a:r>
            <a:r>
              <a:rPr sz="2100" spc="-6" dirty="0">
                <a:latin typeface="Goudy Old Style"/>
                <a:cs typeface="Goudy Old Style"/>
              </a:rPr>
              <a:t>accidently </a:t>
            </a:r>
            <a:r>
              <a:rPr sz="2100" spc="6" dirty="0">
                <a:latin typeface="Goudy Old Style"/>
                <a:cs typeface="Goudy Old Style"/>
              </a:rPr>
              <a:t>left </a:t>
            </a:r>
            <a:r>
              <a:rPr sz="2100" spc="-6" dirty="0">
                <a:latin typeface="Goudy Old Style"/>
                <a:cs typeface="Goudy Old Style"/>
              </a:rPr>
              <a:t>open </a:t>
            </a:r>
            <a:r>
              <a:rPr sz="2100" dirty="0">
                <a:latin typeface="Goudy Old Style"/>
                <a:cs typeface="Goudy Old Style"/>
              </a:rPr>
              <a:t>but she was </a:t>
            </a:r>
            <a:r>
              <a:rPr sz="2100" spc="-6" dirty="0">
                <a:latin typeface="Goudy Old Style"/>
                <a:cs typeface="Goudy Old Style"/>
              </a:rPr>
              <a:t>afraid to </a:t>
            </a:r>
            <a:r>
              <a:rPr sz="2100" spc="-19" dirty="0">
                <a:latin typeface="Goudy Old Style"/>
                <a:cs typeface="Goudy Old Style"/>
              </a:rPr>
              <a:t>venture </a:t>
            </a:r>
            <a:r>
              <a:rPr sz="2100" spc="-6" dirty="0">
                <a:latin typeface="Goudy Old Style"/>
                <a:cs typeface="Goudy Old Style"/>
              </a:rPr>
              <a:t>out. </a:t>
            </a:r>
            <a:r>
              <a:rPr sz="2100" dirty="0">
                <a:latin typeface="Goudy Old Style"/>
                <a:cs typeface="Goudy Old Style"/>
              </a:rPr>
              <a:t>She had </a:t>
            </a:r>
            <a:r>
              <a:rPr sz="2100" spc="-6" dirty="0">
                <a:latin typeface="Goudy Old Style"/>
                <a:cs typeface="Goudy Old Style"/>
              </a:rPr>
              <a:t>lost  </a:t>
            </a:r>
            <a:r>
              <a:rPr sz="2100" dirty="0">
                <a:latin typeface="Goudy Old Style"/>
                <a:cs typeface="Goudy Old Style"/>
              </a:rPr>
              <a:t>confidence in her </a:t>
            </a:r>
            <a:r>
              <a:rPr sz="2100" spc="-6" dirty="0">
                <a:latin typeface="Goudy Old Style"/>
                <a:cs typeface="Goudy Old Style"/>
              </a:rPr>
              <a:t>natural </a:t>
            </a:r>
            <a:r>
              <a:rPr sz="2100" dirty="0">
                <a:latin typeface="Goudy Old Style"/>
                <a:cs typeface="Goudy Old Style"/>
              </a:rPr>
              <a:t>capacities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learn without</a:t>
            </a:r>
            <a:r>
              <a:rPr sz="2100" spc="385" dirty="0">
                <a:latin typeface="Goudy Old Style"/>
                <a:cs typeface="Goudy Old Style"/>
              </a:rPr>
              <a:t> </a:t>
            </a:r>
            <a:r>
              <a:rPr sz="2100" spc="-6" dirty="0">
                <a:latin typeface="Goudy Old Style"/>
                <a:cs typeface="Goudy Old Style"/>
              </a:rPr>
              <a:t>institutions.</a:t>
            </a:r>
            <a:endParaRPr sz="2100">
              <a:latin typeface="Goudy Old Style"/>
              <a:cs typeface="Goudy Old Style"/>
            </a:endParaRPr>
          </a:p>
          <a:p>
            <a:pPr marL="15765" marR="18128">
              <a:lnSpc>
                <a:spcPct val="112700"/>
              </a:lnSpc>
              <a:spcBef>
                <a:spcPts val="1862"/>
              </a:spcBef>
            </a:pPr>
            <a:r>
              <a:rPr sz="2100" dirty="0">
                <a:latin typeface="Goudy Old Style"/>
                <a:cs typeface="Goudy Old Style"/>
              </a:rPr>
              <a:t>Her </a:t>
            </a:r>
            <a:r>
              <a:rPr sz="2100" spc="-12" dirty="0">
                <a:latin typeface="Goudy Old Style"/>
                <a:cs typeface="Goudy Old Style"/>
              </a:rPr>
              <a:t>dreams </a:t>
            </a:r>
            <a:r>
              <a:rPr sz="2100" spc="-19" dirty="0">
                <a:latin typeface="Goudy Old Style"/>
                <a:cs typeface="Goudy Old Style"/>
              </a:rPr>
              <a:t>were </a:t>
            </a:r>
            <a:r>
              <a:rPr sz="2100" spc="-12" dirty="0">
                <a:latin typeface="Goudy Old Style"/>
                <a:cs typeface="Goudy Old Style"/>
              </a:rPr>
              <a:t>reduced </a:t>
            </a:r>
            <a:r>
              <a:rPr sz="2100" spc="-6" dirty="0">
                <a:latin typeface="Goudy Old Style"/>
                <a:cs typeface="Goudy Old Style"/>
              </a:rPr>
              <a:t>to </a:t>
            </a:r>
            <a:r>
              <a:rPr sz="2100" dirty="0">
                <a:latin typeface="Goudy Old Style"/>
                <a:cs typeface="Goudy Old Style"/>
              </a:rPr>
              <a:t>being a rat trapped in the rat-race. A </a:t>
            </a:r>
            <a:r>
              <a:rPr sz="2100" spc="-6" dirty="0">
                <a:latin typeface="Goudy Old Style"/>
                <a:cs typeface="Goudy Old Style"/>
              </a:rPr>
              <a:t>deep  </a:t>
            </a:r>
            <a:r>
              <a:rPr sz="2100" dirty="0">
                <a:latin typeface="Goudy Old Style"/>
                <a:cs typeface="Goudy Old Style"/>
              </a:rPr>
              <a:t>loss </a:t>
            </a:r>
            <a:r>
              <a:rPr sz="2100" spc="-6" dirty="0">
                <a:latin typeface="Goudy Old Style"/>
                <a:cs typeface="Goudy Old Style"/>
              </a:rPr>
              <a:t>of </a:t>
            </a:r>
            <a:r>
              <a:rPr sz="2100" spc="6" dirty="0">
                <a:latin typeface="Goudy Old Style"/>
                <a:cs typeface="Goudy Old Style"/>
              </a:rPr>
              <a:t>purpose </a:t>
            </a:r>
            <a:r>
              <a:rPr sz="2100" spc="-6" dirty="0">
                <a:latin typeface="Goudy Old Style"/>
                <a:cs typeface="Goudy Old Style"/>
              </a:rPr>
              <a:t>ensued. </a:t>
            </a:r>
            <a:r>
              <a:rPr sz="2100" spc="-19" dirty="0">
                <a:latin typeface="Goudy Old Style"/>
                <a:cs typeface="Goudy Old Style"/>
              </a:rPr>
              <a:t>Slowly, </a:t>
            </a:r>
            <a:r>
              <a:rPr sz="2100" dirty="0">
                <a:latin typeface="Goudy Old Style"/>
                <a:cs typeface="Goudy Old Style"/>
              </a:rPr>
              <a:t>her spirit </a:t>
            </a:r>
            <a:r>
              <a:rPr sz="2100" spc="-6" dirty="0">
                <a:latin typeface="Goudy Old Style"/>
                <a:cs typeface="Goudy Old Style"/>
              </a:rPr>
              <a:t>withered</a:t>
            </a:r>
            <a:r>
              <a:rPr sz="2100" spc="397" dirty="0">
                <a:latin typeface="Goudy Old Style"/>
                <a:cs typeface="Goudy Old Style"/>
              </a:rPr>
              <a:t> </a:t>
            </a:r>
            <a:r>
              <a:rPr sz="2100" spc="-31" dirty="0">
                <a:latin typeface="Goudy Old Style"/>
                <a:cs typeface="Goudy Old Style"/>
              </a:rPr>
              <a:t>away.</a:t>
            </a:r>
            <a:endParaRPr sz="210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9013719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6" y="1779826"/>
            <a:ext cx="7388198" cy="737493"/>
          </a:xfrm>
          <a:prstGeom prst="rect">
            <a:avLst/>
          </a:prstGeom>
        </p:spPr>
        <p:txBody>
          <a:bodyPr vert="horz" wrap="square" lIns="0" tIns="15765" rIns="0" bIns="0" rtlCol="0">
            <a:spAutoFit/>
          </a:bodyPr>
          <a:lstStyle/>
          <a:p>
            <a:pPr marL="15765" marR="876507">
              <a:lnSpc>
                <a:spcPct val="112700"/>
              </a:lnSpc>
              <a:spcBef>
                <a:spcPts val="124"/>
              </a:spcBef>
            </a:pPr>
            <a:r>
              <a:rPr sz="2100" spc="-6" dirty="0">
                <a:latin typeface="Goudy Old Style"/>
                <a:cs typeface="Goudy Old Style"/>
              </a:rPr>
              <a:t>In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6" dirty="0">
                <a:latin typeface="Goudy Old Style"/>
                <a:cs typeface="Goudy Old Style"/>
              </a:rPr>
              <a:t>end, </a:t>
            </a:r>
            <a:r>
              <a:rPr sz="2100" dirty="0">
                <a:latin typeface="Goudy Old Style"/>
                <a:cs typeface="Goudy Old Style"/>
              </a:rPr>
              <a:t>a </a:t>
            </a:r>
            <a:r>
              <a:rPr sz="2100" spc="-12" dirty="0">
                <a:latin typeface="Goudy Old Style"/>
                <a:cs typeface="Goudy Old Style"/>
              </a:rPr>
              <a:t>lot </a:t>
            </a:r>
            <a:r>
              <a:rPr sz="2100" spc="-6" dirty="0">
                <a:latin typeface="Goudy Old Style"/>
                <a:cs typeface="Goudy Old Style"/>
              </a:rPr>
              <a:t>of </a:t>
            </a:r>
            <a:r>
              <a:rPr sz="2100" dirty="0">
                <a:latin typeface="Goudy Old Style"/>
                <a:cs typeface="Goudy Old Style"/>
              </a:rPr>
              <a:t>people made a </a:t>
            </a:r>
            <a:r>
              <a:rPr sz="2100" spc="-12" dirty="0">
                <a:latin typeface="Goudy Old Style"/>
                <a:cs typeface="Goudy Old Style"/>
              </a:rPr>
              <a:t>lot </a:t>
            </a:r>
            <a:r>
              <a:rPr sz="2100" spc="-6" dirty="0">
                <a:latin typeface="Goudy Old Style"/>
                <a:cs typeface="Goudy Old Style"/>
              </a:rPr>
              <a:t>of money on </a:t>
            </a:r>
            <a:r>
              <a:rPr sz="2100" dirty="0">
                <a:latin typeface="Goudy Old Style"/>
                <a:cs typeface="Goudy Old Style"/>
              </a:rPr>
              <a:t>the </a:t>
            </a:r>
            <a:r>
              <a:rPr sz="2100" spc="-12" dirty="0">
                <a:latin typeface="Goudy Old Style"/>
                <a:cs typeface="Goudy Old Style"/>
              </a:rPr>
              <a:t>parrot's  </a:t>
            </a:r>
            <a:r>
              <a:rPr sz="2100" spc="-6" dirty="0">
                <a:latin typeface="Goudy Old Style"/>
                <a:cs typeface="Goudy Old Style"/>
              </a:rPr>
              <a:t>education. Everyone benefited </a:t>
            </a:r>
            <a:r>
              <a:rPr sz="2100" spc="-12" dirty="0">
                <a:latin typeface="Goudy Old Style"/>
                <a:cs typeface="Goudy Old Style"/>
              </a:rPr>
              <a:t>except </a:t>
            </a:r>
            <a:r>
              <a:rPr sz="2100" dirty="0">
                <a:latin typeface="Goudy Old Style"/>
                <a:cs typeface="Goudy Old Style"/>
              </a:rPr>
              <a:t>the</a:t>
            </a:r>
            <a:r>
              <a:rPr sz="2100" spc="273" dirty="0">
                <a:latin typeface="Goudy Old Style"/>
                <a:cs typeface="Goudy Old Style"/>
              </a:rPr>
              <a:t> </a:t>
            </a:r>
            <a:r>
              <a:rPr sz="2100" spc="-12" dirty="0">
                <a:latin typeface="Goudy Old Style"/>
                <a:cs typeface="Goudy Old Style"/>
              </a:rPr>
              <a:t>parrot...</a:t>
            </a:r>
            <a:endParaRPr sz="2100" dirty="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5852916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1" y="0"/>
            <a:ext cx="9133856" cy="6770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9301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875" y="394631"/>
            <a:ext cx="7358231" cy="6477528"/>
          </a:xfrm>
          <a:prstGeom prst="rect">
            <a:avLst/>
          </a:prstGeom>
        </p:spPr>
        <p:txBody>
          <a:bodyPr vert="horz" wrap="square" lIns="0" tIns="9459" rIns="0" bIns="0" rtlCol="0">
            <a:spAutoFit/>
          </a:bodyPr>
          <a:lstStyle/>
          <a:p>
            <a:pPr marL="15765" marR="6306">
              <a:lnSpc>
                <a:spcPct val="102600"/>
              </a:lnSpc>
              <a:spcBef>
                <a:spcPts val="74"/>
              </a:spcBef>
            </a:pPr>
            <a:r>
              <a:rPr spc="-56" dirty="0">
                <a:latin typeface="Arial"/>
                <a:cs typeface="Arial"/>
              </a:rPr>
              <a:t>We </a:t>
            </a:r>
            <a:r>
              <a:rPr spc="292" dirty="0">
                <a:latin typeface="Arial"/>
                <a:cs typeface="Arial"/>
              </a:rPr>
              <a:t> </a:t>
            </a:r>
            <a:r>
              <a:rPr spc="-6" dirty="0" smtClean="0">
                <a:latin typeface="Arial"/>
                <a:cs typeface="Arial"/>
              </a:rPr>
              <a:t>need </a:t>
            </a:r>
            <a:r>
              <a:rPr spc="-6" dirty="0">
                <a:latin typeface="Arial"/>
                <a:cs typeface="Arial"/>
              </a:rPr>
              <a:t>to </a:t>
            </a:r>
            <a:r>
              <a:rPr spc="-12" dirty="0">
                <a:latin typeface="Arial"/>
                <a:cs typeface="Arial"/>
              </a:rPr>
              <a:t>stop recycling </a:t>
            </a:r>
            <a:r>
              <a:rPr spc="-6" dirty="0">
                <a:latin typeface="Arial"/>
                <a:cs typeface="Arial"/>
              </a:rPr>
              <a:t>educational </a:t>
            </a:r>
            <a:r>
              <a:rPr spc="-12" dirty="0">
                <a:latin typeface="Arial"/>
                <a:cs typeface="Arial"/>
              </a:rPr>
              <a:t>reforms, </a:t>
            </a:r>
            <a:r>
              <a:rPr dirty="0">
                <a:latin typeface="Arial"/>
                <a:cs typeface="Arial"/>
              </a:rPr>
              <a:t>solutions </a:t>
            </a:r>
            <a:r>
              <a:rPr spc="-6" dirty="0">
                <a:latin typeface="Arial"/>
                <a:cs typeface="Arial"/>
              </a:rPr>
              <a:t>or techno-gimmicks </a:t>
            </a:r>
            <a:r>
              <a:rPr spc="-12" dirty="0">
                <a:latin typeface="Arial"/>
                <a:cs typeface="Arial"/>
              </a:rPr>
              <a:t>from </a:t>
            </a:r>
            <a:r>
              <a:rPr dirty="0">
                <a:latin typeface="Arial"/>
                <a:cs typeface="Arial"/>
              </a:rPr>
              <a:t>the </a:t>
            </a:r>
            <a:r>
              <a:rPr spc="-37" dirty="0">
                <a:latin typeface="Arial"/>
                <a:cs typeface="Arial"/>
              </a:rPr>
              <a:t>West  </a:t>
            </a:r>
            <a:r>
              <a:rPr spc="-12" dirty="0">
                <a:latin typeface="Arial"/>
                <a:cs typeface="Arial"/>
              </a:rPr>
              <a:t>(most </a:t>
            </a:r>
            <a:r>
              <a:rPr spc="-6" dirty="0">
                <a:latin typeface="Arial"/>
                <a:cs typeface="Arial"/>
              </a:rPr>
              <a:t>of which </a:t>
            </a:r>
            <a:r>
              <a:rPr spc="-12" dirty="0">
                <a:latin typeface="Arial"/>
                <a:cs typeface="Arial"/>
              </a:rPr>
              <a:t>have even </a:t>
            </a:r>
            <a:r>
              <a:rPr spc="-6" dirty="0">
                <a:latin typeface="Arial"/>
                <a:cs typeface="Arial"/>
              </a:rPr>
              <a:t>failed </a:t>
            </a:r>
            <a:r>
              <a:rPr dirty="0">
                <a:latin typeface="Arial"/>
                <a:cs typeface="Arial"/>
              </a:rPr>
              <a:t>in their </a:t>
            </a:r>
            <a:r>
              <a:rPr spc="-12" dirty="0">
                <a:latin typeface="Arial"/>
                <a:cs typeface="Arial"/>
              </a:rPr>
              <a:t>own </a:t>
            </a:r>
            <a:r>
              <a:rPr dirty="0">
                <a:latin typeface="Arial"/>
                <a:cs typeface="Arial"/>
              </a:rPr>
              <a:t>context). </a:t>
            </a:r>
            <a:endParaRPr lang="x-none" dirty="0" smtClean="0">
              <a:latin typeface="Arial"/>
              <a:cs typeface="Arial"/>
            </a:endParaRPr>
          </a:p>
          <a:p>
            <a:pPr marL="15765" marR="6306">
              <a:lnSpc>
                <a:spcPct val="102600"/>
              </a:lnSpc>
              <a:spcBef>
                <a:spcPts val="74"/>
              </a:spcBef>
            </a:pPr>
            <a:r>
              <a:rPr spc="-12" dirty="0" smtClean="0">
                <a:latin typeface="Arial"/>
                <a:cs typeface="Arial"/>
              </a:rPr>
              <a:t>Co</a:t>
            </a:r>
            <a:r>
              <a:rPr spc="-12" dirty="0">
                <a:latin typeface="Arial"/>
                <a:cs typeface="Arial"/>
              </a:rPr>
              <a:t>-creating </a:t>
            </a:r>
            <a:r>
              <a:rPr spc="-6" dirty="0">
                <a:latin typeface="Arial"/>
                <a:cs typeface="Arial"/>
              </a:rPr>
              <a:t>our </a:t>
            </a:r>
            <a:r>
              <a:rPr spc="-12" dirty="0">
                <a:latin typeface="Arial"/>
                <a:cs typeface="Arial"/>
              </a:rPr>
              <a:t>own </a:t>
            </a:r>
            <a:r>
              <a:rPr dirty="0">
                <a:latin typeface="Arial"/>
                <a:cs typeface="Arial"/>
              </a:rPr>
              <a:t>visions </a:t>
            </a:r>
            <a:r>
              <a:rPr spc="-6" dirty="0">
                <a:latin typeface="Arial"/>
                <a:cs typeface="Arial"/>
              </a:rPr>
              <a:t>of </a:t>
            </a:r>
            <a:r>
              <a:rPr dirty="0">
                <a:latin typeface="Arial"/>
                <a:cs typeface="Arial"/>
              </a:rPr>
              <a:t>a  learning </a:t>
            </a:r>
            <a:r>
              <a:rPr spc="-6" dirty="0">
                <a:latin typeface="Arial"/>
                <a:cs typeface="Arial"/>
              </a:rPr>
              <a:t>society </a:t>
            </a:r>
            <a:r>
              <a:rPr dirty="0">
                <a:latin typeface="Arial"/>
                <a:cs typeface="Arial"/>
              </a:rPr>
              <a:t>will </a:t>
            </a:r>
            <a:r>
              <a:rPr spc="6" dirty="0">
                <a:latin typeface="Arial"/>
                <a:cs typeface="Arial"/>
              </a:rPr>
              <a:t>start </a:t>
            </a:r>
            <a:r>
              <a:rPr dirty="0">
                <a:latin typeface="Arial"/>
                <a:cs typeface="Arial"/>
              </a:rPr>
              <a:t>with </a:t>
            </a:r>
            <a:r>
              <a:rPr spc="-12" dirty="0">
                <a:latin typeface="Arial"/>
                <a:cs typeface="Arial"/>
              </a:rPr>
              <a:t>appreciating </a:t>
            </a:r>
            <a:r>
              <a:rPr spc="-6" dirty="0">
                <a:latin typeface="Arial"/>
                <a:cs typeface="Arial"/>
              </a:rPr>
              <a:t>and </a:t>
            </a:r>
            <a:r>
              <a:rPr spc="-12" dirty="0">
                <a:latin typeface="Arial"/>
                <a:cs typeface="Arial"/>
              </a:rPr>
              <a:t>re-valuing </a:t>
            </a:r>
            <a:r>
              <a:rPr spc="-6" dirty="0">
                <a:latin typeface="Arial"/>
                <a:cs typeface="Arial"/>
              </a:rPr>
              <a:t>our </a:t>
            </a:r>
            <a:r>
              <a:rPr spc="-12" dirty="0">
                <a:latin typeface="Arial"/>
                <a:cs typeface="Arial"/>
              </a:rPr>
              <a:t>own unique </a:t>
            </a:r>
            <a:r>
              <a:rPr dirty="0">
                <a:latin typeface="Arial"/>
                <a:cs typeface="Arial"/>
              </a:rPr>
              <a:t>cultural gifts </a:t>
            </a:r>
            <a:r>
              <a:rPr spc="-6" dirty="0">
                <a:latin typeface="Arial"/>
                <a:cs typeface="Arial"/>
              </a:rPr>
              <a:t>and  </a:t>
            </a:r>
            <a:r>
              <a:rPr dirty="0">
                <a:latin typeface="Arial"/>
                <a:cs typeface="Arial"/>
              </a:rPr>
              <a:t>the magical learning spaces </a:t>
            </a:r>
            <a:r>
              <a:rPr spc="-6" dirty="0">
                <a:latin typeface="Arial"/>
                <a:cs typeface="Arial"/>
              </a:rPr>
              <a:t>and abundant </a:t>
            </a:r>
            <a:r>
              <a:rPr dirty="0">
                <a:latin typeface="Arial"/>
                <a:cs typeface="Arial"/>
              </a:rPr>
              <a:t>learning </a:t>
            </a:r>
            <a:r>
              <a:rPr spc="-12" dirty="0">
                <a:latin typeface="Arial"/>
                <a:cs typeface="Arial"/>
              </a:rPr>
              <a:t>resources </a:t>
            </a:r>
            <a:r>
              <a:rPr spc="-6" dirty="0">
                <a:latin typeface="Arial"/>
                <a:cs typeface="Arial"/>
              </a:rPr>
              <a:t>which surround us all </a:t>
            </a:r>
            <a:r>
              <a:rPr dirty="0">
                <a:latin typeface="Arial"/>
                <a:cs typeface="Arial"/>
              </a:rPr>
              <a:t>the time.  </a:t>
            </a:r>
            <a:r>
              <a:rPr spc="-12" dirty="0">
                <a:latin typeface="Arial"/>
                <a:cs typeface="Arial"/>
              </a:rPr>
              <a:t>Reclaiming </a:t>
            </a:r>
            <a:r>
              <a:rPr dirty="0">
                <a:latin typeface="Arial"/>
                <a:cs typeface="Arial"/>
              </a:rPr>
              <a:t>the spirit </a:t>
            </a:r>
            <a:r>
              <a:rPr spc="-6" dirty="0">
                <a:latin typeface="Arial"/>
                <a:cs typeface="Arial"/>
              </a:rPr>
              <a:t>of </a:t>
            </a:r>
            <a:r>
              <a:rPr spc="-12" dirty="0">
                <a:latin typeface="Arial"/>
                <a:cs typeface="Arial"/>
              </a:rPr>
              <a:t>laughter, </a:t>
            </a:r>
            <a:r>
              <a:rPr spc="-19" dirty="0">
                <a:latin typeface="Arial"/>
                <a:cs typeface="Arial"/>
              </a:rPr>
              <a:t>love, </a:t>
            </a:r>
            <a:r>
              <a:rPr dirty="0">
                <a:latin typeface="Arial"/>
                <a:cs typeface="Arial"/>
              </a:rPr>
              <a:t>gratitude </a:t>
            </a:r>
            <a:r>
              <a:rPr spc="-6" dirty="0">
                <a:latin typeface="Arial"/>
                <a:cs typeface="Arial"/>
              </a:rPr>
              <a:t>and </a:t>
            </a:r>
            <a:r>
              <a:rPr spc="-12" dirty="0">
                <a:latin typeface="Arial"/>
                <a:cs typeface="Arial"/>
              </a:rPr>
              <a:t>playfulness </a:t>
            </a:r>
            <a:r>
              <a:rPr dirty="0">
                <a:latin typeface="Arial"/>
                <a:cs typeface="Arial"/>
              </a:rPr>
              <a:t>is </a:t>
            </a:r>
            <a:r>
              <a:rPr spc="-6" dirty="0">
                <a:latin typeface="Arial"/>
                <a:cs typeface="Arial"/>
              </a:rPr>
              <a:t>essential to decolonizing  our</a:t>
            </a:r>
            <a:r>
              <a:rPr spc="31" dirty="0">
                <a:latin typeface="Arial"/>
                <a:cs typeface="Arial"/>
              </a:rPr>
              <a:t> </a:t>
            </a:r>
            <a:r>
              <a:rPr spc="-12" dirty="0">
                <a:latin typeface="Arial"/>
                <a:cs typeface="Arial"/>
              </a:rPr>
              <a:t>selves.</a:t>
            </a:r>
            <a:endParaRPr dirty="0">
              <a:latin typeface="Arial"/>
              <a:cs typeface="Arial"/>
            </a:endParaRPr>
          </a:p>
          <a:p>
            <a:pPr marL="15765" marR="81975" indent="509982">
              <a:lnSpc>
                <a:spcPct val="102600"/>
              </a:lnSpc>
              <a:spcBef>
                <a:spcPts val="354"/>
              </a:spcBef>
            </a:pPr>
            <a:r>
              <a:rPr dirty="0">
                <a:latin typeface="Arial"/>
                <a:cs typeface="Arial"/>
              </a:rPr>
              <a:t>This story is </a:t>
            </a:r>
            <a:r>
              <a:rPr spc="-6" dirty="0">
                <a:latin typeface="Arial"/>
                <a:cs typeface="Arial"/>
              </a:rPr>
              <a:t>also </a:t>
            </a:r>
            <a:r>
              <a:rPr dirty="0">
                <a:latin typeface="Arial"/>
                <a:cs typeface="Arial"/>
              </a:rPr>
              <a:t>a </a:t>
            </a:r>
            <a:r>
              <a:rPr spc="-12" dirty="0">
                <a:latin typeface="Arial"/>
                <a:cs typeface="Arial"/>
              </a:rPr>
              <a:t>reminder </a:t>
            </a:r>
            <a:r>
              <a:rPr dirty="0">
                <a:latin typeface="Arial"/>
                <a:cs typeface="Arial"/>
              </a:rPr>
              <a:t>that if </a:t>
            </a:r>
            <a:r>
              <a:rPr spc="-12" dirty="0">
                <a:latin typeface="Arial"/>
                <a:cs typeface="Arial"/>
              </a:rPr>
              <a:t>we </a:t>
            </a:r>
            <a:r>
              <a:rPr dirty="0">
                <a:latin typeface="Arial"/>
                <a:cs typeface="Arial"/>
              </a:rPr>
              <a:t>can connect with the pain </a:t>
            </a:r>
            <a:r>
              <a:rPr spc="-6" dirty="0">
                <a:latin typeface="Arial"/>
                <a:cs typeface="Arial"/>
              </a:rPr>
              <a:t>of </a:t>
            </a:r>
            <a:r>
              <a:rPr dirty="0">
                <a:latin typeface="Arial"/>
                <a:cs typeface="Arial"/>
              </a:rPr>
              <a:t>the </a:t>
            </a:r>
            <a:r>
              <a:rPr spc="-12" dirty="0">
                <a:latin typeface="Arial"/>
                <a:cs typeface="Arial"/>
              </a:rPr>
              <a:t>parrot, </a:t>
            </a:r>
            <a:r>
              <a:rPr spc="-6" dirty="0">
                <a:latin typeface="Arial"/>
                <a:cs typeface="Arial"/>
              </a:rPr>
              <a:t>all </a:t>
            </a:r>
            <a:r>
              <a:rPr dirty="0">
                <a:latin typeface="Arial"/>
                <a:cs typeface="Arial"/>
              </a:rPr>
              <a:t>is  </a:t>
            </a:r>
            <a:r>
              <a:rPr spc="-12" dirty="0">
                <a:latin typeface="Arial"/>
                <a:cs typeface="Arial"/>
              </a:rPr>
              <a:t>not </a:t>
            </a:r>
            <a:r>
              <a:rPr spc="-6" dirty="0">
                <a:latin typeface="Arial"/>
                <a:cs typeface="Arial"/>
              </a:rPr>
              <a:t>lost </a:t>
            </a:r>
            <a:r>
              <a:rPr spc="-12" dirty="0">
                <a:latin typeface="Arial"/>
                <a:cs typeface="Arial"/>
              </a:rPr>
              <a:t>yet. </a:t>
            </a:r>
            <a:r>
              <a:rPr spc="-6" dirty="0">
                <a:latin typeface="Arial"/>
                <a:cs typeface="Arial"/>
              </a:rPr>
              <a:t>Despite whatever </a:t>
            </a:r>
            <a:r>
              <a:rPr dirty="0">
                <a:latin typeface="Arial"/>
                <a:cs typeface="Arial"/>
              </a:rPr>
              <a:t>labels the </a:t>
            </a:r>
            <a:r>
              <a:rPr spc="-6" dirty="0">
                <a:latin typeface="Arial"/>
                <a:cs typeface="Arial"/>
              </a:rPr>
              <a:t>cage </a:t>
            </a:r>
            <a:r>
              <a:rPr dirty="0">
                <a:latin typeface="Arial"/>
                <a:cs typeface="Arial"/>
              </a:rPr>
              <a:t>has </a:t>
            </a:r>
            <a:r>
              <a:rPr spc="6" dirty="0">
                <a:latin typeface="Arial"/>
                <a:cs typeface="Arial"/>
              </a:rPr>
              <a:t>inflicted </a:t>
            </a:r>
            <a:r>
              <a:rPr spc="-6" dirty="0">
                <a:latin typeface="Arial"/>
                <a:cs typeface="Arial"/>
              </a:rPr>
              <a:t>upon us, </a:t>
            </a:r>
            <a:r>
              <a:rPr spc="-12" dirty="0">
                <a:latin typeface="Arial"/>
                <a:cs typeface="Arial"/>
              </a:rPr>
              <a:t>each </a:t>
            </a:r>
            <a:r>
              <a:rPr spc="-6" dirty="0">
                <a:latin typeface="Arial"/>
                <a:cs typeface="Arial"/>
              </a:rPr>
              <a:t>of us still </a:t>
            </a:r>
            <a:r>
              <a:rPr dirty="0">
                <a:latin typeface="Arial"/>
                <a:cs typeface="Arial"/>
              </a:rPr>
              <a:t>has the  </a:t>
            </a:r>
            <a:r>
              <a:rPr spc="-12" dirty="0">
                <a:latin typeface="Arial"/>
                <a:cs typeface="Arial"/>
              </a:rPr>
              <a:t>power </a:t>
            </a:r>
            <a:r>
              <a:rPr spc="-6" dirty="0">
                <a:latin typeface="Arial"/>
                <a:cs typeface="Arial"/>
              </a:rPr>
              <a:t>to </a:t>
            </a:r>
            <a:r>
              <a:rPr spc="-12" dirty="0">
                <a:latin typeface="Arial"/>
                <a:cs typeface="Arial"/>
              </a:rPr>
              <a:t>walk-out </a:t>
            </a:r>
            <a:r>
              <a:rPr spc="-6" dirty="0">
                <a:latin typeface="Arial"/>
                <a:cs typeface="Arial"/>
              </a:rPr>
              <a:t>and </a:t>
            </a:r>
            <a:r>
              <a:rPr spc="-12" dirty="0">
                <a:latin typeface="Arial"/>
                <a:cs typeface="Arial"/>
              </a:rPr>
              <a:t>walk-on, </a:t>
            </a:r>
            <a:r>
              <a:rPr spc="-6" dirty="0">
                <a:latin typeface="Arial"/>
                <a:cs typeface="Arial"/>
              </a:rPr>
              <a:t>to </a:t>
            </a:r>
            <a:r>
              <a:rPr spc="-12" dirty="0">
                <a:latin typeface="Arial"/>
                <a:cs typeface="Arial"/>
              </a:rPr>
              <a:t>reclaim </a:t>
            </a:r>
            <a:r>
              <a:rPr spc="-6" dirty="0">
                <a:latin typeface="Arial"/>
                <a:cs typeface="Arial"/>
              </a:rPr>
              <a:t>our </a:t>
            </a:r>
            <a:r>
              <a:rPr spc="-12" dirty="0">
                <a:latin typeface="Arial"/>
                <a:cs typeface="Arial"/>
              </a:rPr>
              <a:t>own ways </a:t>
            </a:r>
            <a:r>
              <a:rPr spc="-6" dirty="0">
                <a:latin typeface="Arial"/>
                <a:cs typeface="Arial"/>
              </a:rPr>
              <a:t>of </a:t>
            </a:r>
            <a:r>
              <a:rPr dirty="0">
                <a:latin typeface="Arial"/>
                <a:cs typeface="Arial"/>
              </a:rPr>
              <a:t>learning </a:t>
            </a:r>
            <a:r>
              <a:rPr spc="-6" dirty="0">
                <a:latin typeface="Arial"/>
                <a:cs typeface="Arial"/>
              </a:rPr>
              <a:t>and to </a:t>
            </a:r>
            <a:r>
              <a:rPr spc="6" dirty="0">
                <a:latin typeface="Arial"/>
                <a:cs typeface="Arial"/>
              </a:rPr>
              <a:t>start </a:t>
            </a:r>
            <a:r>
              <a:rPr spc="-12" dirty="0">
                <a:latin typeface="Arial"/>
                <a:cs typeface="Arial"/>
              </a:rPr>
              <a:t>rebuilding  </a:t>
            </a:r>
            <a:r>
              <a:rPr spc="-6" dirty="0">
                <a:latin typeface="Arial"/>
                <a:cs typeface="Arial"/>
              </a:rPr>
              <a:t>our diverse </a:t>
            </a:r>
            <a:r>
              <a:rPr dirty="0">
                <a:latin typeface="Arial"/>
                <a:cs typeface="Arial"/>
              </a:rPr>
              <a:t>local learning </a:t>
            </a:r>
            <a:r>
              <a:rPr spc="-6" dirty="0">
                <a:latin typeface="Arial"/>
                <a:cs typeface="Arial"/>
              </a:rPr>
              <a:t>systems. </a:t>
            </a:r>
            <a:endParaRPr lang="x-none" spc="-6" dirty="0">
              <a:latin typeface="Arial"/>
              <a:cs typeface="Arial"/>
            </a:endParaRPr>
          </a:p>
          <a:p>
            <a:pPr marL="15765" marR="81975" indent="509982">
              <a:lnSpc>
                <a:spcPct val="102600"/>
              </a:lnSpc>
              <a:spcBef>
                <a:spcPts val="354"/>
              </a:spcBef>
            </a:pPr>
            <a:r>
              <a:rPr spc="-56" dirty="0">
                <a:latin typeface="Arial"/>
                <a:cs typeface="Arial"/>
              </a:rPr>
              <a:t>We </a:t>
            </a:r>
            <a:r>
              <a:rPr spc="-12" dirty="0">
                <a:latin typeface="Arial"/>
                <a:cs typeface="Arial"/>
              </a:rPr>
              <a:t>are not </a:t>
            </a:r>
            <a:r>
              <a:rPr dirty="0">
                <a:latin typeface="Arial"/>
                <a:cs typeface="Arial"/>
              </a:rPr>
              <a:t>born </a:t>
            </a:r>
            <a:r>
              <a:rPr spc="-6" dirty="0">
                <a:latin typeface="Arial"/>
                <a:cs typeface="Arial"/>
              </a:rPr>
              <a:t>to </a:t>
            </a:r>
            <a:r>
              <a:rPr dirty="0">
                <a:latin typeface="Arial"/>
                <a:cs typeface="Arial"/>
              </a:rPr>
              <a:t>be </a:t>
            </a:r>
            <a:r>
              <a:rPr spc="-6" dirty="0">
                <a:latin typeface="Arial"/>
                <a:cs typeface="Arial"/>
              </a:rPr>
              <a:t>bricks </a:t>
            </a:r>
            <a:r>
              <a:rPr dirty="0">
                <a:latin typeface="Arial"/>
                <a:cs typeface="Arial"/>
              </a:rPr>
              <a:t>in the </a:t>
            </a:r>
            <a:r>
              <a:rPr spc="-31" dirty="0">
                <a:latin typeface="Arial"/>
                <a:cs typeface="Arial"/>
              </a:rPr>
              <a:t>Wall, </a:t>
            </a:r>
            <a:r>
              <a:rPr dirty="0">
                <a:latin typeface="Arial"/>
                <a:cs typeface="Arial"/>
              </a:rPr>
              <a:t>cogs in the  </a:t>
            </a:r>
            <a:r>
              <a:rPr spc="-6" dirty="0">
                <a:latin typeface="Arial"/>
                <a:cs typeface="Arial"/>
              </a:rPr>
              <a:t>Machine,</a:t>
            </a:r>
            <a:r>
              <a:rPr spc="37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human</a:t>
            </a:r>
            <a:r>
              <a:rPr spc="37" dirty="0">
                <a:latin typeface="Arial"/>
                <a:cs typeface="Arial"/>
              </a:rPr>
              <a:t> </a:t>
            </a:r>
            <a:r>
              <a:rPr spc="-12" dirty="0">
                <a:latin typeface="Arial"/>
                <a:cs typeface="Arial"/>
              </a:rPr>
              <a:t>resources,</a:t>
            </a:r>
            <a:r>
              <a:rPr spc="43" dirty="0">
                <a:latin typeface="Arial"/>
                <a:cs typeface="Arial"/>
              </a:rPr>
              <a:t> </a:t>
            </a:r>
            <a:r>
              <a:rPr spc="-6" dirty="0">
                <a:latin typeface="Arial"/>
                <a:cs typeface="Arial"/>
              </a:rPr>
              <a:t>etc.</a:t>
            </a:r>
            <a:r>
              <a:rPr spc="37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This</a:t>
            </a:r>
            <a:r>
              <a:rPr spc="37" dirty="0">
                <a:latin typeface="Arial"/>
                <a:cs typeface="Arial"/>
              </a:rPr>
              <a:t> </a:t>
            </a:r>
            <a:r>
              <a:rPr spc="-12" dirty="0">
                <a:latin typeface="Arial"/>
                <a:cs typeface="Arial"/>
              </a:rPr>
              <a:t>life</a:t>
            </a:r>
            <a:r>
              <a:rPr spc="43" dirty="0">
                <a:latin typeface="Arial"/>
                <a:cs typeface="Arial"/>
              </a:rPr>
              <a:t> </a:t>
            </a:r>
            <a:r>
              <a:rPr spc="-12" dirty="0">
                <a:latin typeface="Arial"/>
                <a:cs typeface="Arial"/>
              </a:rPr>
              <a:t>we</a:t>
            </a:r>
            <a:r>
              <a:rPr spc="37" dirty="0">
                <a:latin typeface="Arial"/>
                <a:cs typeface="Arial"/>
              </a:rPr>
              <a:t> </a:t>
            </a:r>
            <a:r>
              <a:rPr spc="-12" dirty="0">
                <a:latin typeface="Arial"/>
                <a:cs typeface="Arial"/>
              </a:rPr>
              <a:t>have</a:t>
            </a:r>
            <a:r>
              <a:rPr spc="37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been</a:t>
            </a:r>
            <a:r>
              <a:rPr spc="43" dirty="0">
                <a:latin typeface="Arial"/>
                <a:cs typeface="Arial"/>
              </a:rPr>
              <a:t> </a:t>
            </a:r>
            <a:r>
              <a:rPr spc="-12" dirty="0">
                <a:latin typeface="Arial"/>
                <a:cs typeface="Arial"/>
              </a:rPr>
              <a:t>given</a:t>
            </a:r>
            <a:r>
              <a:rPr spc="37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37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wild,</a:t>
            </a:r>
            <a:r>
              <a:rPr spc="4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magical</a:t>
            </a:r>
            <a:r>
              <a:rPr spc="37" dirty="0">
                <a:latin typeface="Arial"/>
                <a:cs typeface="Arial"/>
              </a:rPr>
              <a:t> </a:t>
            </a:r>
            <a:r>
              <a:rPr spc="-6" dirty="0">
                <a:latin typeface="Arial"/>
                <a:cs typeface="Arial"/>
              </a:rPr>
              <a:t>and</a:t>
            </a:r>
            <a:r>
              <a:rPr spc="37" dirty="0">
                <a:latin typeface="Arial"/>
                <a:cs typeface="Arial"/>
              </a:rPr>
              <a:t> </a:t>
            </a:r>
            <a:r>
              <a:rPr spc="-12" dirty="0">
                <a:latin typeface="Arial"/>
                <a:cs typeface="Arial"/>
              </a:rPr>
              <a:t>precious..</a:t>
            </a:r>
            <a:r>
              <a:rPr spc="-12" dirty="0" smtClean="0">
                <a:latin typeface="Arial"/>
                <a:cs typeface="Arial"/>
              </a:rPr>
              <a:t>.</a:t>
            </a:r>
            <a:endParaRPr lang="x-none" spc="-12" dirty="0" smtClean="0">
              <a:latin typeface="Arial"/>
              <a:cs typeface="Arial"/>
            </a:endParaRPr>
          </a:p>
          <a:p>
            <a:pPr marL="15765" marR="81975" indent="509982">
              <a:lnSpc>
                <a:spcPct val="102600"/>
              </a:lnSpc>
              <a:spcBef>
                <a:spcPts val="354"/>
              </a:spcBef>
            </a:pPr>
            <a:endParaRPr lang="x-none" spc="-12" dirty="0">
              <a:latin typeface="Arial"/>
              <a:cs typeface="Arial"/>
            </a:endParaRPr>
          </a:p>
          <a:p>
            <a:pPr marL="15765" marR="81975" indent="509982">
              <a:lnSpc>
                <a:spcPct val="102600"/>
              </a:lnSpc>
              <a:spcBef>
                <a:spcPts val="354"/>
              </a:spcBef>
            </a:pPr>
            <a:endParaRPr lang="x-none" sz="1600" spc="-12" dirty="0" smtClean="0">
              <a:latin typeface="Goudy Old Style"/>
              <a:cs typeface="Goudy Old Style"/>
            </a:endParaRPr>
          </a:p>
          <a:p>
            <a:pPr marL="15765" marR="81975" indent="509982">
              <a:lnSpc>
                <a:spcPct val="102600"/>
              </a:lnSpc>
              <a:spcBef>
                <a:spcPts val="354"/>
              </a:spcBef>
            </a:pPr>
            <a:endParaRPr lang="x-none" sz="1600" spc="-12" dirty="0">
              <a:latin typeface="Goudy Old Style"/>
              <a:cs typeface="Goudy Old Style"/>
            </a:endParaRPr>
          </a:p>
          <a:p>
            <a:pPr marL="15765" marR="81975" indent="509982">
              <a:lnSpc>
                <a:spcPct val="102600"/>
              </a:lnSpc>
              <a:spcBef>
                <a:spcPts val="354"/>
              </a:spcBef>
            </a:pPr>
            <a:endParaRPr lang="x-none" sz="1600" spc="-12" dirty="0" smtClean="0">
              <a:latin typeface="Goudy Old Style"/>
              <a:cs typeface="Goudy Old Style"/>
            </a:endParaRPr>
          </a:p>
          <a:p>
            <a:pPr marL="15765" marR="81975" indent="509982">
              <a:lnSpc>
                <a:spcPct val="102600"/>
              </a:lnSpc>
              <a:spcBef>
                <a:spcPts val="354"/>
              </a:spcBef>
            </a:pPr>
            <a:endParaRPr sz="1600" dirty="0">
              <a:latin typeface="Goudy Old Style"/>
              <a:cs typeface="Goudy Old Style"/>
            </a:endParaRPr>
          </a:p>
          <a:p>
            <a:pPr marL="525746">
              <a:spcBef>
                <a:spcPts val="410"/>
              </a:spcBef>
            </a:pPr>
            <a:r>
              <a:rPr lang="x-none" sz="1600" dirty="0">
                <a:latin typeface="Goudy Old Style"/>
                <a:cs typeface="Goudy Old Style"/>
              </a:rPr>
              <a:t> </a:t>
            </a:r>
            <a:endParaRPr sz="1600" dirty="0">
              <a:latin typeface="Goudy Old Style"/>
              <a:cs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0204941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80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Its time to remove the parrot from the cage and let it fly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Its time to listen to the pioneers, the same ideas have been incorporated in our National Education Policy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0063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Its time to acknowledge ECE as the starting point of life and learning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ecapresidentindia@gmail.com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69452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image" Target="../media/image4.jpeg"/><Relationship Id="rId2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</a:majorFont>
      <a:minorFont>
        <a:latin typeface="Goudy Old Style"/>
        <a:ea typeface=""/>
        <a:cs typeface=""/>
        <a:font script="Jpan" typeface="ＭＳ 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2432</Words>
  <Application>Microsoft Macintosh PowerPoint</Application>
  <PresentationFormat>On-screen Show (4:3)</PresentationFormat>
  <Paragraphs>61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70</vt:i4>
      </vt:variant>
    </vt:vector>
  </HeadingPairs>
  <TitlesOfParts>
    <vt:vector size="77" baseType="lpstr">
      <vt:lpstr>Office Theme</vt:lpstr>
      <vt:lpstr>Austin</vt:lpstr>
      <vt:lpstr>Apothecary</vt:lpstr>
      <vt:lpstr>Adjacency</vt:lpstr>
      <vt:lpstr>Inkwell</vt:lpstr>
      <vt:lpstr>Couture</vt:lpstr>
      <vt:lpstr>Black</vt:lpstr>
      <vt:lpstr>GANDHI AND TAGORE IN ECE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Tagore’s satire on Education Tota Kahini (Parrot’s training) </vt:lpstr>
      <vt:lpstr>PowerPoint Presentation</vt:lpstr>
      <vt:lpstr>THE PARROT’S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Parrot's Training (retold)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Its time to remove the parrot from the cage and let it fly…</vt:lpstr>
      <vt:lpstr>Its time to acknowledge ECE as the starting point of life and learning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</dc:creator>
  <cp:lastModifiedBy>Swati</cp:lastModifiedBy>
  <cp:revision>5</cp:revision>
  <dcterms:created xsi:type="dcterms:W3CDTF">2020-08-05T14:11:22Z</dcterms:created>
  <dcterms:modified xsi:type="dcterms:W3CDTF">2020-08-06T13:43:50Z</dcterms:modified>
</cp:coreProperties>
</file>