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7.jpg" ContentType="image/jpg"/>
  <Override PartName="/ppt/media/image8.jpg" ContentType="image/jpg"/>
  <Override PartName="/ppt/media/image10.jpg" ContentType="image/jpg"/>
  <Override PartName="/ppt/media/image12.jpg" ContentType="image/jpg"/>
  <Override PartName="/ppt/media/image17.jpg" ContentType="image/jpg"/>
  <Override PartName="/ppt/media/image20.jpg" ContentType="image/jpg"/>
  <Override PartName="/ppt/media/image22.jpg" ContentType="image/jpg"/>
  <Override PartName="/ppt/media/image24.jpg" ContentType="image/jpg"/>
  <Override PartName="/ppt/media/image26.jpg" ContentType="image/jpg"/>
  <Override PartName="/ppt/media/image28.jpg" ContentType="image/jpg"/>
  <Override PartName="/ppt/media/image30.jpg" ContentType="image/jpg"/>
  <Override PartName="/ppt/media/image39.jpg" ContentType="image/jpg"/>
  <Override PartName="/ppt/media/image4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730" r:id="rId3"/>
    <p:sldId id="257" r:id="rId4"/>
    <p:sldId id="284" r:id="rId5"/>
    <p:sldId id="706" r:id="rId6"/>
    <p:sldId id="279" r:id="rId7"/>
    <p:sldId id="265" r:id="rId8"/>
    <p:sldId id="262" r:id="rId9"/>
    <p:sldId id="268" r:id="rId10"/>
    <p:sldId id="721" r:id="rId11"/>
    <p:sldId id="723" r:id="rId12"/>
    <p:sldId id="724" r:id="rId13"/>
    <p:sldId id="725" r:id="rId14"/>
    <p:sldId id="283" r:id="rId15"/>
    <p:sldId id="718" r:id="rId16"/>
    <p:sldId id="258" r:id="rId17"/>
    <p:sldId id="270" r:id="rId18"/>
    <p:sldId id="274" r:id="rId19"/>
    <p:sldId id="726" r:id="rId20"/>
    <p:sldId id="716" r:id="rId21"/>
    <p:sldId id="727" r:id="rId22"/>
    <p:sldId id="728" r:id="rId23"/>
    <p:sldId id="729" r:id="rId24"/>
    <p:sldId id="259" r:id="rId25"/>
    <p:sldId id="260" r:id="rId26"/>
    <p:sldId id="71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84"/>
  </p:normalViewPr>
  <p:slideViewPr>
    <p:cSldViewPr snapToGrid="0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1DA7C-ED3C-80E1-357E-1CC038B1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591B0E-5660-2D7F-0C04-8A93FC21E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B88D4-BE5E-A7AA-EB06-414EB825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3C0CA-41E2-B409-2E2F-9404AE19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86E56-5460-0EFA-D058-74831D2D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5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93CD-A59B-31FF-0DD1-3C8F25CD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D1586-7AB9-F21C-BB95-DAAB79651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CBA12-8EAA-5116-2296-FBDDB7C2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2CEE2-EB64-AA17-1BF7-62DDE1820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0BDE6-AEB1-B77D-18AB-6FBD6D96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0A8E-1DAA-7D27-A1E6-2CDBE04B7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DC5F9-C6E6-E0D3-503B-5F9E6FADC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15490-C0BC-C956-627C-9FE9E1265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C0923-CADA-947C-84E2-1F2751E69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199C-700B-49BB-6012-CCC2AD9B4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7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228E-F8B7-8F78-F33F-7409D37BF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4AF1-0652-84D6-5994-7C0DD2130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DB34C-21B8-A26F-D6B5-22E0D4AAA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988CD-CCD5-DC3A-D842-584D5BA1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02114-491C-0AB7-D543-F4E690F7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B0310-45E8-6BDC-42A2-2D731C1C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5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B222-8C40-1FF3-6B47-E56F8B140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6E177-89A8-3DAA-30E3-EB2C04548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A5D65-4CA5-BEC3-165C-1D5483A25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C61EC3-15BD-557C-0610-85F378B97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F58D8-E720-FCBB-8466-78BD463DC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AEDBEF-A7C0-093A-3D70-74589B225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5F58C4-AFD1-B33F-012A-CB85FF6E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0CA6F-6F71-7FE0-C619-9258FCFA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6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7CAF3-FF89-5DBF-56EB-0A8F26D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31B6E-2421-5ED2-E68D-4220267E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66153-1653-21CF-F687-F5EA86F6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70E03-E176-EFAC-3E8D-7546ED21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0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23660E-A76C-3A01-5DB2-B2165DE27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0B0EB-2B87-619C-F5A7-43F72E17C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287F9-0758-BD33-E218-C9471E94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5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69E6-9514-5FEE-FAF9-170934304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E2E0C-3999-F834-4A31-30A5A2AE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0B77D-7BFD-A102-943E-660E62142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5D801-510B-70D2-0643-8FC3BEFDC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1F933-D326-C067-359C-AA241871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8B259-C23C-61DF-B364-5748D755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4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91A6-1BD6-A7F7-8CB1-AD99B6DCD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A473B-4D9F-ACE1-7244-4999C7D93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C964E-2C24-D4E6-B245-71F1310AA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DD9BC-E62E-467C-4D12-94F9CFC1B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F77AB-4E94-746C-FAAA-49C360266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30806-E32E-96EF-CE1E-34AD598D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CF63-7114-0503-679C-B86ED769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30EBA-F253-86AC-FA4C-8EE8C83DA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A7F11-7C92-4176-5620-D536E8039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3716C-A12F-03EA-3F92-4F6E03C7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B16E5-0E61-8D5C-9E72-85EDC4BB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1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38910A-7A2A-9062-9CEF-B5DC0FD68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46D9B-8604-A27C-B57B-07A834ED6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6AC5D-5242-AACD-4CFF-9E2DB8E6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FC863-808A-9D69-D897-49B2564B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21606-DC64-0391-D396-4C68BC37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3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69EAB-A42D-AC51-65E2-DA91B46C9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470B2-1F02-E782-6F69-46591BAC0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29F15-5120-DC06-1D7E-49BBF18D7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0B18B-8FCC-7841-B5BD-026F4C8851D3}" type="datetimeFigureOut">
              <a:rPr lang="en-US" smtClean="0"/>
              <a:t>2/26/25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DDF1C-D27B-7264-88A2-CBBE5A827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DA151-9081-51F8-5542-DFD2C12B4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FB158-010C-714C-A0BE-F8E31CF57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5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CADD-8D3A-D551-1321-76064AEF9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IB and Global Theories and NCF-2022 in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824198-5D7A-115E-B7CC-9A36F207AE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Dr. Swati Popat Vats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Early Childhood Association</a:t>
            </a:r>
          </a:p>
          <a:p>
            <a:r>
              <a:rPr lang="en-US" dirty="0"/>
              <a:t>Association for Preparatory Education and Research</a:t>
            </a:r>
          </a:p>
        </p:txBody>
      </p:sp>
    </p:spTree>
    <p:extLst>
      <p:ext uri="{BB962C8B-B14F-4D97-AF65-F5344CB8AC3E}">
        <p14:creationId xmlns:p14="http://schemas.microsoft.com/office/powerpoint/2010/main" val="333740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2379A9-5A9F-9007-01DA-9D664E8EE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9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0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0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9264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628788" y="6565612"/>
            <a:ext cx="2039213" cy="29238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1300" b="1" dirty="0" err="1"/>
              <a:t>copyright@swatipopatvats</a:t>
            </a:r>
            <a:endParaRPr lang="en-IN" sz="1300" b="1" dirty="0"/>
          </a:p>
        </p:txBody>
      </p:sp>
      <p:pic>
        <p:nvPicPr>
          <p:cNvPr id="2" name="Picture 1" descr="Gandhi PPT slides_2.jpg">
            <a:extLst>
              <a:ext uri="{FF2B5EF4-FFF2-40B4-BE49-F238E27FC236}">
                <a16:creationId xmlns:a16="http://schemas.microsoft.com/office/drawing/2014/main" id="{E4541E0B-5CE3-13A9-4476-130D269D2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644" y="0"/>
            <a:ext cx="5999355" cy="3579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706B3A-C582-9FC3-4D82-A10467C76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644" y="3429000"/>
            <a:ext cx="5999355" cy="3428999"/>
          </a:xfrm>
          <a:prstGeom prst="rect">
            <a:avLst/>
          </a:prstGeom>
          <a:ln w="50800">
            <a:solidFill>
              <a:srgbClr val="692538"/>
            </a:solidFill>
          </a:ln>
        </p:spPr>
      </p:pic>
    </p:spTree>
    <p:extLst>
      <p:ext uri="{BB962C8B-B14F-4D97-AF65-F5344CB8AC3E}">
        <p14:creationId xmlns:p14="http://schemas.microsoft.com/office/powerpoint/2010/main" val="693226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524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1873" y="1624583"/>
            <a:ext cx="6491187" cy="5018018"/>
            <a:chOff x="0" y="1624583"/>
            <a:chExt cx="5179060" cy="5233670"/>
          </a:xfrm>
        </p:grpSpPr>
        <p:sp>
          <p:nvSpPr>
            <p:cNvPr id="3" name="object 3"/>
            <p:cNvSpPr/>
            <p:nvPr/>
          </p:nvSpPr>
          <p:spPr>
            <a:xfrm>
              <a:off x="82295" y="1624583"/>
              <a:ext cx="5096256" cy="43251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303" y="1688591"/>
              <a:ext cx="4917948" cy="41468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7253" y="1669541"/>
              <a:ext cx="4956175" cy="4185285"/>
            </a:xfrm>
            <a:custGeom>
              <a:avLst/>
              <a:gdLst/>
              <a:ahLst/>
              <a:cxnLst/>
              <a:rect l="l" t="t" r="r" b="b"/>
              <a:pathLst>
                <a:path w="4956175" h="4185285">
                  <a:moveTo>
                    <a:pt x="0" y="4184904"/>
                  </a:moveTo>
                  <a:lnTo>
                    <a:pt x="4956048" y="4184904"/>
                  </a:lnTo>
                  <a:lnTo>
                    <a:pt x="4956048" y="0"/>
                  </a:lnTo>
                  <a:lnTo>
                    <a:pt x="0" y="0"/>
                  </a:lnTo>
                  <a:lnTo>
                    <a:pt x="0" y="418490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0606" y="215399"/>
            <a:ext cx="1051560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85" dirty="0"/>
              <a:t>REGGIO </a:t>
            </a:r>
            <a:r>
              <a:rPr spc="5" dirty="0"/>
              <a:t>EMILIA- </a:t>
            </a:r>
            <a:r>
              <a:rPr spc="55" dirty="0"/>
              <a:t>100 </a:t>
            </a:r>
            <a:r>
              <a:rPr spc="-70" dirty="0"/>
              <a:t>languages </a:t>
            </a:r>
            <a:r>
              <a:rPr spc="55" dirty="0"/>
              <a:t>of  </a:t>
            </a:r>
            <a:r>
              <a:rPr spc="-40" dirty="0"/>
              <a:t>children.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803115" y="1642839"/>
            <a:ext cx="5388885" cy="4945994"/>
            <a:chOff x="5279114" y="1642839"/>
            <a:chExt cx="3813175" cy="4226560"/>
          </a:xfrm>
        </p:grpSpPr>
        <p:sp>
          <p:nvSpPr>
            <p:cNvPr id="8" name="object 8"/>
            <p:cNvSpPr/>
            <p:nvPr/>
          </p:nvSpPr>
          <p:spPr>
            <a:xfrm>
              <a:off x="5279114" y="1642839"/>
              <a:ext cx="3813091" cy="42261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3999" y="1688591"/>
              <a:ext cx="3653028" cy="40751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14949" y="1669541"/>
              <a:ext cx="3691254" cy="4113529"/>
            </a:xfrm>
            <a:custGeom>
              <a:avLst/>
              <a:gdLst/>
              <a:ahLst/>
              <a:cxnLst/>
              <a:rect l="l" t="t" r="r" b="b"/>
              <a:pathLst>
                <a:path w="3691254" h="4113529">
                  <a:moveTo>
                    <a:pt x="0" y="4113276"/>
                  </a:moveTo>
                  <a:lnTo>
                    <a:pt x="3691128" y="4113276"/>
                  </a:lnTo>
                  <a:lnTo>
                    <a:pt x="3691128" y="0"/>
                  </a:lnTo>
                  <a:lnTo>
                    <a:pt x="0" y="0"/>
                  </a:lnTo>
                  <a:lnTo>
                    <a:pt x="0" y="411327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en-IN" spc="-5"/>
              <a:t>@Drswatipopatvats@gmail.com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19151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7BDB2-2ABB-FC17-1980-71487F78D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76" y="0"/>
            <a:ext cx="10515600" cy="1325563"/>
          </a:xfrm>
        </p:spPr>
        <p:txBody>
          <a:bodyPr/>
          <a:lstStyle/>
          <a:p>
            <a:r>
              <a:rPr lang="en-US" dirty="0"/>
              <a:t>IB and empowerment…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554CDF-58E4-C644-B536-D022783D39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96829" y="1706137"/>
            <a:ext cx="6762953" cy="5018047"/>
          </a:xfrm>
          <a:prstGeom prst="rect">
            <a:avLst/>
          </a:prstGeo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9BFC6B6-6CE5-FEE7-1CF1-E8E3BF1C8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8" y="1903683"/>
            <a:ext cx="5008494" cy="482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3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963B05-CB2D-A236-DF2D-47EF7AB3F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9" y="1070517"/>
            <a:ext cx="12113941" cy="578748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9FBD961-4DBE-6ED9-7FB6-E295A2BE2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4"/>
            <a:ext cx="10515600" cy="968724"/>
          </a:xfrm>
        </p:spPr>
        <p:txBody>
          <a:bodyPr/>
          <a:lstStyle/>
          <a:p>
            <a:r>
              <a:rPr lang="en-US" dirty="0"/>
              <a:t>Agency in curriculum and learning…</a:t>
            </a:r>
          </a:p>
        </p:txBody>
      </p:sp>
    </p:spTree>
    <p:extLst>
      <p:ext uri="{BB962C8B-B14F-4D97-AF65-F5344CB8AC3E}">
        <p14:creationId xmlns:p14="http://schemas.microsoft.com/office/powerpoint/2010/main" val="3288155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756" y="2040672"/>
            <a:ext cx="12080487" cy="4817555"/>
            <a:chOff x="0" y="1441678"/>
            <a:chExt cx="9088755" cy="5416550"/>
          </a:xfrm>
        </p:grpSpPr>
        <p:sp>
          <p:nvSpPr>
            <p:cNvPr id="3" name="object 3"/>
            <p:cNvSpPr/>
            <p:nvPr/>
          </p:nvSpPr>
          <p:spPr>
            <a:xfrm>
              <a:off x="143255" y="1441678"/>
              <a:ext cx="5160264" cy="46847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5280" y="1633727"/>
              <a:ext cx="4789932" cy="431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69407" y="1723643"/>
              <a:ext cx="3918965" cy="40759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1512" y="155889"/>
            <a:ext cx="12080487" cy="13664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ABRAHAM </a:t>
            </a:r>
            <a:r>
              <a:rPr spc="-10" dirty="0"/>
              <a:t>MASLOW- </a:t>
            </a:r>
            <a:br>
              <a:rPr lang="en-US" spc="-10" dirty="0"/>
            </a:br>
            <a:r>
              <a:rPr spc="-25" dirty="0"/>
              <a:t>understanding  </a:t>
            </a:r>
            <a:r>
              <a:rPr spc="30" dirty="0"/>
              <a:t>the </a:t>
            </a:r>
            <a:r>
              <a:rPr spc="-55" dirty="0"/>
              <a:t>hierarchy </a:t>
            </a:r>
            <a:r>
              <a:rPr spc="60" dirty="0"/>
              <a:t>of</a:t>
            </a:r>
            <a:r>
              <a:rPr spc="-10" dirty="0"/>
              <a:t> </a:t>
            </a:r>
            <a:r>
              <a:rPr spc="-110" dirty="0"/>
              <a:t>needs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en-IN" spc="-5"/>
              <a:t>@Drswatipopatvats@gmail.com</a:t>
            </a:r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9103610" y="2627996"/>
            <a:ext cx="2586990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1280" algn="r">
              <a:spcBef>
                <a:spcPts val="100"/>
              </a:spcBef>
            </a:pPr>
            <a:r>
              <a:rPr sz="2400" b="1" spc="35" dirty="0">
                <a:latin typeface="Arial"/>
                <a:cs typeface="Arial"/>
              </a:rPr>
              <a:t>In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the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5" dirty="0">
                <a:latin typeface="Arial"/>
                <a:cs typeface="Arial"/>
              </a:rPr>
              <a:t>IB </a:t>
            </a:r>
            <a:r>
              <a:rPr sz="2400" b="1" spc="-30" dirty="0">
                <a:latin typeface="Arial"/>
                <a:cs typeface="Arial"/>
              </a:rPr>
              <a:t> curriculum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the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unhurried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agenda</a:t>
            </a:r>
            <a:endParaRPr sz="2400" dirty="0">
              <a:latin typeface="Arial"/>
              <a:cs typeface="Arial"/>
            </a:endParaRPr>
          </a:p>
          <a:p>
            <a:pPr marL="224154" marR="5080" indent="624840" algn="just"/>
            <a:r>
              <a:rPr sz="2400" b="1" spc="-15" dirty="0">
                <a:latin typeface="Arial"/>
                <a:cs typeface="Arial"/>
              </a:rPr>
              <a:t>and </a:t>
            </a:r>
            <a:r>
              <a:rPr sz="2400" b="1" spc="-60" dirty="0">
                <a:latin typeface="Arial"/>
                <a:cs typeface="Arial"/>
              </a:rPr>
              <a:t>care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spc="40" dirty="0">
                <a:latin typeface="Arial"/>
                <a:cs typeface="Arial"/>
              </a:rPr>
              <a:t>for  </a:t>
            </a:r>
            <a:r>
              <a:rPr sz="2400" b="1" spc="-25" dirty="0">
                <a:latin typeface="Arial"/>
                <a:cs typeface="Arial"/>
              </a:rPr>
              <a:t>children </a:t>
            </a:r>
            <a:r>
              <a:rPr sz="2400" b="1" spc="-114" dirty="0">
                <a:latin typeface="Arial"/>
                <a:cs typeface="Arial"/>
              </a:rPr>
              <a:t>sets </a:t>
            </a:r>
            <a:r>
              <a:rPr sz="2400" b="1" spc="20" dirty="0">
                <a:latin typeface="Arial"/>
                <a:cs typeface="Arial"/>
              </a:rPr>
              <a:t>the  </a:t>
            </a:r>
            <a:r>
              <a:rPr sz="2400" b="1" spc="-40" dirty="0">
                <a:latin typeface="Arial"/>
                <a:cs typeface="Arial"/>
              </a:rPr>
              <a:t>stage </a:t>
            </a:r>
            <a:r>
              <a:rPr sz="2400" b="1" spc="60" dirty="0">
                <a:latin typeface="Arial"/>
                <a:cs typeface="Arial"/>
              </a:rPr>
              <a:t>to </a:t>
            </a:r>
            <a:r>
              <a:rPr sz="2400" b="1" spc="-60" dirty="0">
                <a:latin typeface="Arial"/>
                <a:cs typeface="Arial"/>
              </a:rPr>
              <a:t>achieve  </a:t>
            </a:r>
            <a:r>
              <a:rPr sz="2400" b="1" spc="20" dirty="0">
                <a:latin typeface="Arial"/>
                <a:cs typeface="Arial"/>
              </a:rPr>
              <a:t>the </a:t>
            </a:r>
            <a:r>
              <a:rPr sz="2400" b="1" spc="-40" dirty="0">
                <a:latin typeface="Arial"/>
                <a:cs typeface="Arial"/>
              </a:rPr>
              <a:t>hierarchy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35" dirty="0">
                <a:latin typeface="Arial"/>
                <a:cs typeface="Arial"/>
              </a:rPr>
              <a:t>of</a:t>
            </a:r>
            <a:endParaRPr sz="2400" dirty="0">
              <a:latin typeface="Arial"/>
              <a:cs typeface="Arial"/>
            </a:endParaRPr>
          </a:p>
          <a:p>
            <a:pPr marR="6350" algn="r"/>
            <a:r>
              <a:rPr sz="2400" b="1" spc="-30" dirty="0">
                <a:latin typeface="Arial"/>
                <a:cs typeface="Arial"/>
              </a:rPr>
              <a:t>ne</a:t>
            </a:r>
            <a:r>
              <a:rPr sz="2400" b="1" spc="-40" dirty="0">
                <a:latin typeface="Arial"/>
                <a:cs typeface="Arial"/>
              </a:rPr>
              <a:t>e</a:t>
            </a:r>
            <a:r>
              <a:rPr sz="2400" b="1" spc="-135" dirty="0">
                <a:latin typeface="Arial"/>
                <a:cs typeface="Arial"/>
              </a:rPr>
              <a:t>ds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07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538" y="241326"/>
            <a:ext cx="998034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20" dirty="0"/>
              <a:t>CAROL </a:t>
            </a:r>
            <a:r>
              <a:rPr spc="-95" dirty="0"/>
              <a:t>DWECK- </a:t>
            </a:r>
            <a:r>
              <a:rPr dirty="0"/>
              <a:t>Growth </a:t>
            </a:r>
            <a:r>
              <a:rPr spc="35" dirty="0"/>
              <a:t>v/s </a:t>
            </a:r>
            <a:r>
              <a:rPr spc="-85" dirty="0"/>
              <a:t>Fixed  </a:t>
            </a:r>
            <a:r>
              <a:rPr spc="20" dirty="0"/>
              <a:t>Mindset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197" y="1717507"/>
            <a:ext cx="6096219" cy="4899167"/>
            <a:chOff x="161540" y="1717506"/>
            <a:chExt cx="4460875" cy="3987165"/>
          </a:xfrm>
        </p:grpSpPr>
        <p:sp>
          <p:nvSpPr>
            <p:cNvPr id="4" name="object 4"/>
            <p:cNvSpPr/>
            <p:nvPr/>
          </p:nvSpPr>
          <p:spPr>
            <a:xfrm>
              <a:off x="161540" y="1717506"/>
              <a:ext cx="4460754" cy="39868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407" y="1763267"/>
              <a:ext cx="4300728" cy="38359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357" y="1744217"/>
              <a:ext cx="4338955" cy="3874135"/>
            </a:xfrm>
            <a:custGeom>
              <a:avLst/>
              <a:gdLst/>
              <a:ahLst/>
              <a:cxnLst/>
              <a:rect l="l" t="t" r="r" b="b"/>
              <a:pathLst>
                <a:path w="4338955" h="3874135">
                  <a:moveTo>
                    <a:pt x="0" y="3874008"/>
                  </a:moveTo>
                  <a:lnTo>
                    <a:pt x="4338828" y="3874008"/>
                  </a:lnTo>
                  <a:lnTo>
                    <a:pt x="4338828" y="0"/>
                  </a:lnTo>
                  <a:lnTo>
                    <a:pt x="0" y="0"/>
                  </a:lnTo>
                  <a:lnTo>
                    <a:pt x="0" y="387400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394698" y="1751046"/>
            <a:ext cx="5747951" cy="4898775"/>
            <a:chOff x="4870697" y="1751047"/>
            <a:chExt cx="4222115" cy="3953510"/>
          </a:xfrm>
        </p:grpSpPr>
        <p:sp>
          <p:nvSpPr>
            <p:cNvPr id="8" name="object 8"/>
            <p:cNvSpPr/>
            <p:nvPr/>
          </p:nvSpPr>
          <p:spPr>
            <a:xfrm>
              <a:off x="4870697" y="1751047"/>
              <a:ext cx="4221493" cy="39532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25567" y="1796795"/>
              <a:ext cx="4061460" cy="38023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6517" y="1777745"/>
              <a:ext cx="4099560" cy="3840479"/>
            </a:xfrm>
            <a:custGeom>
              <a:avLst/>
              <a:gdLst/>
              <a:ahLst/>
              <a:cxnLst/>
              <a:rect l="l" t="t" r="r" b="b"/>
              <a:pathLst>
                <a:path w="4099559" h="3840479">
                  <a:moveTo>
                    <a:pt x="0" y="3840479"/>
                  </a:moveTo>
                  <a:lnTo>
                    <a:pt x="4099560" y="3840479"/>
                  </a:lnTo>
                  <a:lnTo>
                    <a:pt x="4099560" y="0"/>
                  </a:lnTo>
                  <a:lnTo>
                    <a:pt x="0" y="0"/>
                  </a:lnTo>
                  <a:lnTo>
                    <a:pt x="0" y="3840479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en-IN" spc="-5"/>
              <a:t>@Drswatipopatvats@gmail.com</a:t>
            </a:r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259" y="212408"/>
            <a:ext cx="1051560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DAP- Developmentally </a:t>
            </a:r>
            <a:r>
              <a:rPr spc="5" dirty="0"/>
              <a:t>Appropriate  </a:t>
            </a:r>
            <a:r>
              <a:rPr spc="-80" dirty="0"/>
              <a:t>Practice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4259" y="1495018"/>
            <a:ext cx="5574581" cy="5276060"/>
            <a:chOff x="201164" y="1495018"/>
            <a:chExt cx="4003675" cy="4401820"/>
          </a:xfrm>
        </p:grpSpPr>
        <p:sp>
          <p:nvSpPr>
            <p:cNvPr id="4" name="object 4"/>
            <p:cNvSpPr/>
            <p:nvPr/>
          </p:nvSpPr>
          <p:spPr>
            <a:xfrm>
              <a:off x="201164" y="1495018"/>
              <a:ext cx="4003554" cy="44013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032" y="1540763"/>
              <a:ext cx="3843528" cy="42504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6982" y="1521713"/>
              <a:ext cx="3881754" cy="4288790"/>
            </a:xfrm>
            <a:custGeom>
              <a:avLst/>
              <a:gdLst/>
              <a:ahLst/>
              <a:cxnLst/>
              <a:rect l="l" t="t" r="r" b="b"/>
              <a:pathLst>
                <a:path w="3881754" h="4288790">
                  <a:moveTo>
                    <a:pt x="0" y="4288536"/>
                  </a:moveTo>
                  <a:lnTo>
                    <a:pt x="3881628" y="4288536"/>
                  </a:lnTo>
                  <a:lnTo>
                    <a:pt x="3881628" y="0"/>
                  </a:lnTo>
                  <a:lnTo>
                    <a:pt x="0" y="0"/>
                  </a:lnTo>
                  <a:lnTo>
                    <a:pt x="0" y="428853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141717" y="1586471"/>
            <a:ext cx="6050283" cy="5184042"/>
            <a:chOff x="4617716" y="1586470"/>
            <a:chExt cx="4360545" cy="4231005"/>
          </a:xfrm>
        </p:grpSpPr>
        <p:sp>
          <p:nvSpPr>
            <p:cNvPr id="8" name="object 8"/>
            <p:cNvSpPr/>
            <p:nvPr/>
          </p:nvSpPr>
          <p:spPr>
            <a:xfrm>
              <a:off x="4617716" y="1586470"/>
              <a:ext cx="4360170" cy="42306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72584" y="1632203"/>
              <a:ext cx="4200144" cy="40797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53534" y="1613153"/>
              <a:ext cx="4238625" cy="4117975"/>
            </a:xfrm>
            <a:custGeom>
              <a:avLst/>
              <a:gdLst/>
              <a:ahLst/>
              <a:cxnLst/>
              <a:rect l="l" t="t" r="r" b="b"/>
              <a:pathLst>
                <a:path w="4238625" h="4117975">
                  <a:moveTo>
                    <a:pt x="0" y="4117848"/>
                  </a:moveTo>
                  <a:lnTo>
                    <a:pt x="4238244" y="4117848"/>
                  </a:lnTo>
                  <a:lnTo>
                    <a:pt x="4238244" y="0"/>
                  </a:lnTo>
                  <a:lnTo>
                    <a:pt x="0" y="0"/>
                  </a:lnTo>
                  <a:lnTo>
                    <a:pt x="0" y="411784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en-IN" spc="-5"/>
              <a:t>@Drswatipopatvats@gmail.com</a:t>
            </a:r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31" y="182209"/>
            <a:ext cx="12069337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JEROME </a:t>
            </a:r>
            <a:r>
              <a:rPr spc="-110" dirty="0"/>
              <a:t>BRUNER- </a:t>
            </a:r>
            <a:r>
              <a:rPr spc="-65" dirty="0"/>
              <a:t>spiral </a:t>
            </a:r>
            <a:r>
              <a:rPr spc="-45" dirty="0"/>
              <a:t>curriculum  </a:t>
            </a:r>
            <a:r>
              <a:rPr spc="-25" dirty="0"/>
              <a:t>and </a:t>
            </a:r>
            <a:r>
              <a:rPr spc="30" dirty="0"/>
              <a:t>the </a:t>
            </a:r>
            <a:r>
              <a:rPr spc="-265" dirty="0"/>
              <a:t>CPA</a:t>
            </a:r>
            <a:r>
              <a:rPr spc="-45" dirty="0"/>
              <a:t> </a:t>
            </a:r>
            <a:r>
              <a:rPr spc="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44178" y="1327189"/>
            <a:ext cx="6086490" cy="5282945"/>
            <a:chOff x="4520177" y="1897372"/>
            <a:chExt cx="4505325" cy="3757295"/>
          </a:xfrm>
        </p:grpSpPr>
        <p:sp>
          <p:nvSpPr>
            <p:cNvPr id="4" name="object 4"/>
            <p:cNvSpPr/>
            <p:nvPr/>
          </p:nvSpPr>
          <p:spPr>
            <a:xfrm>
              <a:off x="4520177" y="1897372"/>
              <a:ext cx="4504956" cy="37566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048" y="1943099"/>
              <a:ext cx="4344924" cy="3605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55998" y="1924049"/>
              <a:ext cx="4383405" cy="3644265"/>
            </a:xfrm>
            <a:custGeom>
              <a:avLst/>
              <a:gdLst/>
              <a:ahLst/>
              <a:cxnLst/>
              <a:rect l="l" t="t" r="r" b="b"/>
              <a:pathLst>
                <a:path w="4383405" h="3644265">
                  <a:moveTo>
                    <a:pt x="0" y="3643884"/>
                  </a:moveTo>
                  <a:lnTo>
                    <a:pt x="4383024" y="3643884"/>
                  </a:lnTo>
                  <a:lnTo>
                    <a:pt x="4383024" y="0"/>
                  </a:lnTo>
                  <a:lnTo>
                    <a:pt x="0" y="0"/>
                  </a:lnTo>
                  <a:lnTo>
                    <a:pt x="0" y="364388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1331" y="1260088"/>
            <a:ext cx="5910202" cy="5415703"/>
            <a:chOff x="106673" y="1962897"/>
            <a:chExt cx="4340860" cy="3691254"/>
          </a:xfrm>
        </p:grpSpPr>
        <p:sp>
          <p:nvSpPr>
            <p:cNvPr id="8" name="object 8"/>
            <p:cNvSpPr/>
            <p:nvPr/>
          </p:nvSpPr>
          <p:spPr>
            <a:xfrm>
              <a:off x="106673" y="1962897"/>
              <a:ext cx="4340364" cy="36911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544" y="2008632"/>
              <a:ext cx="4180332" cy="35402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494" y="1989582"/>
              <a:ext cx="4218940" cy="3578860"/>
            </a:xfrm>
            <a:custGeom>
              <a:avLst/>
              <a:gdLst/>
              <a:ahLst/>
              <a:cxnLst/>
              <a:rect l="l" t="t" r="r" b="b"/>
              <a:pathLst>
                <a:path w="4218940" h="3578860">
                  <a:moveTo>
                    <a:pt x="0" y="3578352"/>
                  </a:moveTo>
                  <a:lnTo>
                    <a:pt x="4218432" y="3578352"/>
                  </a:lnTo>
                  <a:lnTo>
                    <a:pt x="4218432" y="0"/>
                  </a:lnTo>
                  <a:lnTo>
                    <a:pt x="0" y="0"/>
                  </a:lnTo>
                  <a:lnTo>
                    <a:pt x="0" y="3578352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en-IN" spc="-5"/>
              <a:t>@Drswatipopatvats@gmail.com</a:t>
            </a:r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B31595-7B8A-97FF-C70D-98126E29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"/>
            <a:ext cx="10515600" cy="1003610"/>
          </a:xfrm>
        </p:spPr>
        <p:txBody>
          <a:bodyPr/>
          <a:lstStyle/>
          <a:p>
            <a:r>
              <a:rPr lang="en-US" dirty="0"/>
              <a:t>IB and ZPD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D3AAF7A-9556-3AA8-840D-27C2BDBD00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282390"/>
            <a:ext cx="6019800" cy="5575609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1E0866E-B4FA-CC6B-F1DB-E0DD2C42C3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282390"/>
            <a:ext cx="6019800" cy="557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19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65BE-C2E1-9BDE-C6D9-542B1517C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419" y="110330"/>
            <a:ext cx="10515600" cy="1325563"/>
          </a:xfrm>
        </p:spPr>
        <p:txBody>
          <a:bodyPr/>
          <a:lstStyle/>
          <a:p>
            <a:r>
              <a:rPr lang="en-US" dirty="0"/>
              <a:t>IB- ZPD and GRR (NCF- 2022)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3D416E-81DD-1541-D59C-BCBC73FF5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298" y="2219093"/>
            <a:ext cx="3468029" cy="4638907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C65219B2-411F-07B7-3872-4E77AF9A4C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2129883"/>
            <a:ext cx="3635298" cy="47281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C4A3C0-8F7B-6DD2-892F-42BA1974D1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327" y="1690688"/>
            <a:ext cx="5088673" cy="52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6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69E9-CBC0-EAF8-96B8-8836F524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1325563"/>
          </a:xfrm>
        </p:spPr>
        <p:txBody>
          <a:bodyPr/>
          <a:lstStyle/>
          <a:p>
            <a:r>
              <a:rPr lang="en-US" dirty="0"/>
              <a:t>IB and the Panchakosha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EBCBE5-94B6-CE48-8D45-A0E2EB4B3E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059" y="1628078"/>
            <a:ext cx="5129561" cy="52299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1C27047-0BDA-C62E-6B75-E099107910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621" y="1628077"/>
            <a:ext cx="6906320" cy="514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8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D60F-731B-7914-EE25-32708B96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61" y="18255"/>
            <a:ext cx="10515600" cy="1325563"/>
          </a:xfrm>
        </p:spPr>
        <p:txBody>
          <a:bodyPr/>
          <a:lstStyle/>
          <a:p>
            <a:r>
              <a:rPr lang="en-US" dirty="0"/>
              <a:t>IB and Constructivism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4BC568-041F-DD5B-6326-5D642220D3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343818"/>
            <a:ext cx="5602517" cy="5495927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F723985-5225-5325-667C-3A8D1F9F5C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09424" y="1343818"/>
            <a:ext cx="6482576" cy="541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74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210" y="76200"/>
            <a:ext cx="12102790" cy="65532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0" y="6662926"/>
              <a:ext cx="3259836" cy="1691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8809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59" y="152400"/>
            <a:ext cx="12113941" cy="6477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7148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84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1" y="0"/>
            <a:ext cx="12091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88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94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04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16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95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0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139</Words>
  <Application>Microsoft Macintosh PowerPoint</Application>
  <PresentationFormat>Widescreen</PresentationFormat>
  <Paragraphs>25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IB and Global Theories and NCF-2022 in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REGGIO EMILIA- 100 languages of  children.</vt:lpstr>
      <vt:lpstr>IB and empowerment…</vt:lpstr>
      <vt:lpstr>Agency in curriculum and learning…</vt:lpstr>
      <vt:lpstr>ABRAHAM MASLOW-  understanding  the hierarchy of needs</vt:lpstr>
      <vt:lpstr>CAROL DWECK- Growth v/s Fixed  Mindset</vt:lpstr>
      <vt:lpstr>DAP- Developmentally Appropriate  Practice</vt:lpstr>
      <vt:lpstr>JEROME BRUNER- spiral curriculum  and the CPA model</vt:lpstr>
      <vt:lpstr>IB and ZPD</vt:lpstr>
      <vt:lpstr>IB- ZPD and GRR (NCF- 2022)</vt:lpstr>
      <vt:lpstr>IB and the Panchakosha</vt:lpstr>
      <vt:lpstr>IB and Constructivism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Vats</dc:creator>
  <cp:lastModifiedBy>Swati Vats</cp:lastModifiedBy>
  <cp:revision>3</cp:revision>
  <dcterms:created xsi:type="dcterms:W3CDTF">2025-02-22T10:21:09Z</dcterms:created>
  <dcterms:modified xsi:type="dcterms:W3CDTF">2025-02-26T08:59:30Z</dcterms:modified>
</cp:coreProperties>
</file>