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1"/>
  </p:notesMasterIdLst>
  <p:sldIdLst>
    <p:sldId id="268" r:id="rId2"/>
    <p:sldId id="269" r:id="rId3"/>
    <p:sldId id="270" r:id="rId4"/>
    <p:sldId id="271" r:id="rId5"/>
    <p:sldId id="272" r:id="rId6"/>
    <p:sldId id="273" r:id="rId7"/>
    <p:sldId id="274" r:id="rId8"/>
    <p:sldId id="275" r:id="rId9"/>
    <p:sldId id="276" r:id="rId10"/>
    <p:sldId id="277" r:id="rId11"/>
    <p:sldId id="278" r:id="rId12"/>
    <p:sldId id="279" r:id="rId13"/>
    <p:sldId id="280" r:id="rId14"/>
    <p:sldId id="281" r:id="rId15"/>
    <p:sldId id="282" r:id="rId16"/>
    <p:sldId id="283" r:id="rId17"/>
    <p:sldId id="284" r:id="rId18"/>
    <p:sldId id="285" r:id="rId19"/>
    <p:sldId id="286"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snapToObjects="1">
      <p:cViewPr varScale="1">
        <p:scale>
          <a:sx n="70" d="100"/>
          <a:sy n="70" d="100"/>
        </p:scale>
        <p:origin x="-43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6DB89D-1404-084A-BEBB-2E8CDB0EE9AE}" type="datetimeFigureOut">
              <a:rPr lang="en-US" smtClean="0"/>
              <a:pPr/>
              <a:t>1/29/2016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1EC967-EEEA-C24E-8B7D-035637FB9E14}" type="slidenum">
              <a:rPr lang="en-US" smtClean="0"/>
              <a:pPr/>
              <a:t>‹#›</a:t>
            </a:fld>
            <a:endParaRPr lang="en-US" dirty="0"/>
          </a:p>
        </p:txBody>
      </p:sp>
    </p:spTree>
    <p:extLst>
      <p:ext uri="{BB962C8B-B14F-4D97-AF65-F5344CB8AC3E}">
        <p14:creationId xmlns:p14="http://schemas.microsoft.com/office/powerpoint/2010/main" xmlns="" val="13119212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176A26B1-EA1F-0E45-A8B0-744ADA7EE3EB}" type="datetimeFigureOut">
              <a:rPr lang="en-US" smtClean="0"/>
              <a:pPr/>
              <a:t>1/29/2016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1107A8C-DCD3-BF4A-9A6B-5DF6ADEF6F66}"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176A26B1-EA1F-0E45-A8B0-744ADA7EE3EB}" type="datetimeFigureOut">
              <a:rPr lang="en-US" smtClean="0"/>
              <a:pPr/>
              <a:t>1/29/2016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1107A8C-DCD3-BF4A-9A6B-5DF6ADEF6F66}"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US"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176A26B1-EA1F-0E45-A8B0-744ADA7EE3EB}" type="datetimeFigureOut">
              <a:rPr lang="en-US" smtClean="0"/>
              <a:pPr/>
              <a:t>1/29/2016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1107A8C-DCD3-BF4A-9A6B-5DF6ADEF6F66}" type="slidenum">
              <a:rPr lang="en-US" smtClean="0"/>
              <a:pPr/>
              <a:t>‹#›</a:t>
            </a:fld>
            <a:endParaRPr lang="en-US" dirty="0"/>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76A26B1-EA1F-0E45-A8B0-744ADA7EE3EB}" type="datetimeFigureOut">
              <a:rPr lang="en-US" smtClean="0"/>
              <a:pPr/>
              <a:t>1/29/2016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1107A8C-DCD3-BF4A-9A6B-5DF6ADEF6F66}"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US"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176A26B1-EA1F-0E45-A8B0-744ADA7EE3EB}" type="datetimeFigureOut">
              <a:rPr lang="en-US" smtClean="0"/>
              <a:pPr/>
              <a:t>1/29/2016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1107A8C-DCD3-BF4A-9A6B-5DF6ADEF6F66}"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176A26B1-EA1F-0E45-A8B0-744ADA7EE3EB}" type="datetimeFigureOut">
              <a:rPr lang="en-US" smtClean="0"/>
              <a:pPr/>
              <a:t>1/29/2016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1107A8C-DCD3-BF4A-9A6B-5DF6ADEF6F66}"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176A26B1-EA1F-0E45-A8B0-744ADA7EE3EB}" type="datetimeFigureOut">
              <a:rPr lang="en-US" smtClean="0"/>
              <a:pPr/>
              <a:t>1/29/2016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1107A8C-DCD3-BF4A-9A6B-5DF6ADEF6F66}"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6A26B1-EA1F-0E45-A8B0-744ADA7EE3EB}" type="datetimeFigureOut">
              <a:rPr lang="en-US" smtClean="0"/>
              <a:pPr/>
              <a:t>1/29/2016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1107A8C-DCD3-BF4A-9A6B-5DF6ADEF6F66}"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6A26B1-EA1F-0E45-A8B0-744ADA7EE3EB}" type="datetimeFigureOut">
              <a:rPr lang="en-US" smtClean="0"/>
              <a:pPr/>
              <a:t>1/29/2016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1107A8C-DCD3-BF4A-9A6B-5DF6ADEF6F66}"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US"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6A26B1-EA1F-0E45-A8B0-744ADA7EE3EB}" type="datetimeFigureOut">
              <a:rPr lang="en-US" smtClean="0"/>
              <a:pPr/>
              <a:t>1/29/2016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1107A8C-DCD3-BF4A-9A6B-5DF6ADEF6F66}" type="slidenum">
              <a:rPr lang="en-US" smtClean="0"/>
              <a:pPr/>
              <a:t>‹#›</a:t>
            </a:fld>
            <a:endParaRPr lang="en-US" dirty="0"/>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176A26B1-EA1F-0E45-A8B0-744ADA7EE3EB}" type="datetimeFigureOut">
              <a:rPr lang="en-US" smtClean="0"/>
              <a:pPr/>
              <a:t>1/29/2016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1107A8C-DCD3-BF4A-9A6B-5DF6ADEF6F66}"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176A26B1-EA1F-0E45-A8B0-744ADA7EE3EB}" type="datetimeFigureOut">
              <a:rPr lang="en-US" smtClean="0"/>
              <a:pPr/>
              <a:t>1/29/2016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1107A8C-DCD3-BF4A-9A6B-5DF6ADEF6F66}"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176A26B1-EA1F-0E45-A8B0-744ADA7EE3EB}" type="datetimeFigureOut">
              <a:rPr lang="en-US" smtClean="0"/>
              <a:pPr/>
              <a:t>1/29/2016</a:t>
            </a:fld>
            <a:endParaRPr lang="en-US" dirty="0"/>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dirty="0"/>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21107A8C-DCD3-BF4A-9A6B-5DF6ADEF6F66}"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LAIN BKGND.jp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ctrTitle"/>
          </p:nvPr>
        </p:nvSpPr>
        <p:spPr>
          <a:xfrm>
            <a:off x="685800" y="1593670"/>
            <a:ext cx="7772400" cy="2103120"/>
          </a:xfrm>
          <a:solidFill>
            <a:srgbClr val="C00000"/>
          </a:solidFill>
        </p:spPr>
        <p:txBody>
          <a:bodyPr>
            <a:normAutofit fontScale="90000"/>
          </a:bodyPr>
          <a:lstStyle/>
          <a:p>
            <a:r>
              <a:rPr lang="en-US" dirty="0" smtClean="0">
                <a:solidFill>
                  <a:schemeClr val="bg1"/>
                </a:solidFill>
                <a:latin typeface="Accolade-Medium" pitchFamily="2" charset="0"/>
              </a:rPr>
              <a:t>Magda Gerber and Pikler philosophy in managing children’s behavior. </a:t>
            </a:r>
            <a:endParaRPr lang="en-US" dirty="0">
              <a:solidFill>
                <a:schemeClr val="bg1"/>
              </a:solidFill>
              <a:latin typeface="Accolade-Medium" pitchFamily="2" charset="0"/>
            </a:endParaRPr>
          </a:p>
        </p:txBody>
      </p:sp>
      <p:sp>
        <p:nvSpPr>
          <p:cNvPr id="3" name="Subtitle 2"/>
          <p:cNvSpPr>
            <a:spLocks noGrp="1"/>
          </p:cNvSpPr>
          <p:nvPr>
            <p:ph type="subTitle" idx="1"/>
          </p:nvPr>
        </p:nvSpPr>
        <p:spPr>
          <a:xfrm>
            <a:off x="685800" y="3696790"/>
            <a:ext cx="7772400" cy="1175658"/>
          </a:xfrm>
          <a:solidFill>
            <a:srgbClr val="FFC000"/>
          </a:solidFill>
        </p:spPr>
        <p:txBody>
          <a:bodyPr/>
          <a:lstStyle/>
          <a:p>
            <a:r>
              <a:rPr lang="en-US" dirty="0" smtClean="0">
                <a:solidFill>
                  <a:srgbClr val="C00000"/>
                </a:solidFill>
                <a:latin typeface="Accolade-Medium" pitchFamily="2" charset="0"/>
              </a:rPr>
              <a:t>Discipline or giving each child their own Super Power!</a:t>
            </a:r>
            <a:endParaRPr lang="en-US" dirty="0">
              <a:solidFill>
                <a:srgbClr val="C00000"/>
              </a:solidFill>
              <a:latin typeface="Accolade-Medium" pitchFamily="2" charset="0"/>
            </a:endParaRPr>
          </a:p>
        </p:txBody>
      </p:sp>
    </p:spTree>
    <p:extLst>
      <p:ext uri="{BB962C8B-B14F-4D97-AF65-F5344CB8AC3E}">
        <p14:creationId xmlns:p14="http://schemas.microsoft.com/office/powerpoint/2010/main" xmlns="" val="6079689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LAIN BKGND.jpg"/>
          <p:cNvPicPr>
            <a:picLocks noChangeAspect="1"/>
          </p:cNvPicPr>
          <p:nvPr/>
        </p:nvPicPr>
        <p:blipFill>
          <a:blip r:embed="rId2"/>
          <a:stretch>
            <a:fillRect/>
          </a:stretch>
        </p:blipFill>
        <p:spPr>
          <a:xfrm>
            <a:off x="0" y="0"/>
            <a:ext cx="9144000" cy="6858000"/>
          </a:xfrm>
          <a:prstGeom prst="rect">
            <a:avLst/>
          </a:prstGeom>
        </p:spPr>
      </p:pic>
      <p:sp>
        <p:nvSpPr>
          <p:cNvPr id="5" name="Rounded Rectangle 4"/>
          <p:cNvSpPr/>
          <p:nvPr/>
        </p:nvSpPr>
        <p:spPr>
          <a:xfrm>
            <a:off x="685800" y="2130425"/>
            <a:ext cx="7772400" cy="2297884"/>
          </a:xfrm>
          <a:prstGeom prst="roundRect">
            <a:avLst/>
          </a:prstGeom>
          <a:solidFill>
            <a:schemeClr val="accent6">
              <a:lumMod val="40000"/>
              <a:lumOff val="60000"/>
            </a:schemeClr>
          </a:solid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 </a:t>
            </a:r>
            <a:endParaRPr lang="en-IN" dirty="0"/>
          </a:p>
        </p:txBody>
      </p:sp>
      <p:sp>
        <p:nvSpPr>
          <p:cNvPr id="4" name="Title 3"/>
          <p:cNvSpPr>
            <a:spLocks noGrp="1"/>
          </p:cNvSpPr>
          <p:nvPr>
            <p:ph type="ctrTitle"/>
          </p:nvPr>
        </p:nvSpPr>
        <p:spPr>
          <a:xfrm>
            <a:off x="685800" y="2130425"/>
            <a:ext cx="7772400" cy="2297884"/>
          </a:xfrm>
        </p:spPr>
        <p:txBody>
          <a:bodyPr>
            <a:normAutofit/>
          </a:bodyPr>
          <a:lstStyle/>
          <a:p>
            <a:r>
              <a:rPr lang="en-US" dirty="0" smtClean="0">
                <a:latin typeface="Accolade-Medium" pitchFamily="2" charset="0"/>
              </a:rPr>
              <a:t>Close your eyes and think what does discipline in children mean to you?</a:t>
            </a:r>
            <a:endParaRPr lang="en-US" dirty="0">
              <a:latin typeface="Accolade-Medium" pitchFamily="2" charset="0"/>
            </a:endParaRPr>
          </a:p>
        </p:txBody>
      </p:sp>
    </p:spTree>
    <p:extLst>
      <p:ext uri="{BB962C8B-B14F-4D97-AF65-F5344CB8AC3E}">
        <p14:creationId xmlns:p14="http://schemas.microsoft.com/office/powerpoint/2010/main" xmlns="" val="40572911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LAIN BKGND.jpg"/>
          <p:cNvPicPr>
            <a:picLocks noChangeAspect="1"/>
          </p:cNvPicPr>
          <p:nvPr/>
        </p:nvPicPr>
        <p:blipFill>
          <a:blip r:embed="rId2"/>
          <a:stretch>
            <a:fillRect/>
          </a:stretch>
        </p:blipFill>
        <p:spPr>
          <a:xfrm>
            <a:off x="0" y="0"/>
            <a:ext cx="9144000" cy="6858000"/>
          </a:xfrm>
          <a:prstGeom prst="rect">
            <a:avLst/>
          </a:prstGeom>
        </p:spPr>
      </p:pic>
      <p:sp>
        <p:nvSpPr>
          <p:cNvPr id="5" name="Oval 4"/>
          <p:cNvSpPr/>
          <p:nvPr/>
        </p:nvSpPr>
        <p:spPr>
          <a:xfrm>
            <a:off x="1554480" y="2390503"/>
            <a:ext cx="5891349" cy="1528354"/>
          </a:xfrm>
          <a:prstGeom prst="ellipse">
            <a:avLst/>
          </a:prstGeom>
          <a:solidFill>
            <a:schemeClr val="bg2">
              <a:lumMod val="75000"/>
            </a:schemeClr>
          </a:solidFill>
          <a:ln w="25400">
            <a:solidFill>
              <a:schemeClr val="bg2">
                <a:lumMod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  </a:t>
            </a:r>
            <a:endParaRPr lang="en-IN" dirty="0"/>
          </a:p>
        </p:txBody>
      </p:sp>
      <p:sp>
        <p:nvSpPr>
          <p:cNvPr id="4" name="Title 3"/>
          <p:cNvSpPr>
            <a:spLocks noGrp="1"/>
          </p:cNvSpPr>
          <p:nvPr>
            <p:ph type="ctrTitle"/>
          </p:nvPr>
        </p:nvSpPr>
        <p:spPr>
          <a:xfrm>
            <a:off x="698863" y="2115403"/>
            <a:ext cx="7772400" cy="1470025"/>
          </a:xfrm>
        </p:spPr>
        <p:txBody>
          <a:bodyPr/>
          <a:lstStyle/>
          <a:p>
            <a:r>
              <a:rPr lang="en-US" dirty="0" smtClean="0">
                <a:latin typeface="Accolade-Medium" pitchFamily="2" charset="0"/>
              </a:rPr>
              <a:t>Now write it down.</a:t>
            </a:r>
            <a:endParaRPr lang="en-US" dirty="0">
              <a:latin typeface="Accolade-Medium" pitchFamily="2" charset="0"/>
            </a:endParaRPr>
          </a:p>
        </p:txBody>
      </p:sp>
    </p:spTree>
    <p:extLst>
      <p:ext uri="{BB962C8B-B14F-4D97-AF65-F5344CB8AC3E}">
        <p14:creationId xmlns:p14="http://schemas.microsoft.com/office/powerpoint/2010/main" xmlns="" val="385972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LAIN BKGND.jpg"/>
          <p:cNvPicPr>
            <a:picLocks noChangeAspect="1"/>
          </p:cNvPicPr>
          <p:nvPr/>
        </p:nvPicPr>
        <p:blipFill>
          <a:blip r:embed="rId2"/>
          <a:stretch>
            <a:fillRect/>
          </a:stretch>
        </p:blipFill>
        <p:spPr>
          <a:xfrm>
            <a:off x="0" y="0"/>
            <a:ext cx="9144000" cy="6858000"/>
          </a:xfrm>
          <a:prstGeom prst="rect">
            <a:avLst/>
          </a:prstGeom>
        </p:spPr>
      </p:pic>
      <p:sp>
        <p:nvSpPr>
          <p:cNvPr id="10" name="Rounded Rectangle 9"/>
          <p:cNvSpPr/>
          <p:nvPr/>
        </p:nvSpPr>
        <p:spPr>
          <a:xfrm>
            <a:off x="1593669" y="3605347"/>
            <a:ext cx="6061165" cy="1084217"/>
          </a:xfrm>
          <a:prstGeom prst="roundRect">
            <a:avLst/>
          </a:prstGeom>
          <a:solidFill>
            <a:srgbClr val="F2F573"/>
          </a:solidFill>
          <a:ln w="25400">
            <a:solidFill>
              <a:srgbClr val="E2AC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p>
        </p:txBody>
      </p:sp>
      <p:sp>
        <p:nvSpPr>
          <p:cNvPr id="7" name="Rounded Rectangle 6"/>
          <p:cNvSpPr/>
          <p:nvPr/>
        </p:nvSpPr>
        <p:spPr>
          <a:xfrm>
            <a:off x="685800" y="1947543"/>
            <a:ext cx="7772400" cy="1470025"/>
          </a:xfrm>
          <a:prstGeom prst="roundRect">
            <a:avLst/>
          </a:prstGeom>
          <a:solidFill>
            <a:schemeClr val="accent3">
              <a:lumMod val="60000"/>
              <a:lumOff val="40000"/>
            </a:schemeClr>
          </a:solidFill>
          <a:ln w="25400">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p>
        </p:txBody>
      </p:sp>
      <p:sp>
        <p:nvSpPr>
          <p:cNvPr id="4" name="Title 3"/>
          <p:cNvSpPr>
            <a:spLocks noGrp="1"/>
          </p:cNvSpPr>
          <p:nvPr>
            <p:ph type="ctrTitle"/>
          </p:nvPr>
        </p:nvSpPr>
        <p:spPr>
          <a:xfrm>
            <a:off x="849086" y="1947543"/>
            <a:ext cx="7609114" cy="1470025"/>
          </a:xfrm>
        </p:spPr>
        <p:txBody>
          <a:bodyPr>
            <a:normAutofit/>
          </a:bodyPr>
          <a:lstStyle/>
          <a:p>
            <a:r>
              <a:rPr lang="en-US" sz="3500" dirty="0" smtClean="0">
                <a:latin typeface="Accolade-Medium" pitchFamily="2" charset="0"/>
              </a:rPr>
              <a:t>Does it match the dictionary meaning of the word discipline?</a:t>
            </a:r>
            <a:endParaRPr lang="en-US" sz="3500" dirty="0">
              <a:latin typeface="Accolade-Medium" pitchFamily="2" charset="0"/>
            </a:endParaRPr>
          </a:p>
        </p:txBody>
      </p:sp>
      <p:sp>
        <p:nvSpPr>
          <p:cNvPr id="5" name="Subtitle 4"/>
          <p:cNvSpPr>
            <a:spLocks noGrp="1"/>
          </p:cNvSpPr>
          <p:nvPr>
            <p:ph type="subTitle" idx="1"/>
          </p:nvPr>
        </p:nvSpPr>
        <p:spPr>
          <a:xfrm>
            <a:off x="1410789" y="3605347"/>
            <a:ext cx="6400800" cy="1752600"/>
          </a:xfrm>
        </p:spPr>
        <p:txBody>
          <a:bodyPr/>
          <a:lstStyle/>
          <a:p>
            <a:r>
              <a:rPr lang="en-US" dirty="0">
                <a:solidFill>
                  <a:srgbClr val="C00000"/>
                </a:solidFill>
                <a:latin typeface="Accolade-Medium" pitchFamily="2" charset="0"/>
              </a:rPr>
              <a:t>“Training that develops self-control, character.”</a:t>
            </a:r>
          </a:p>
          <a:p>
            <a:endParaRPr lang="en-US" dirty="0"/>
          </a:p>
        </p:txBody>
      </p:sp>
    </p:spTree>
    <p:extLst>
      <p:ext uri="{BB962C8B-B14F-4D97-AF65-F5344CB8AC3E}">
        <p14:creationId xmlns:p14="http://schemas.microsoft.com/office/powerpoint/2010/main" xmlns="" val="36757648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LAIN BKGND.jpg"/>
          <p:cNvPicPr>
            <a:picLocks noChangeAspect="1"/>
          </p:cNvPicPr>
          <p:nvPr/>
        </p:nvPicPr>
        <p:blipFill>
          <a:blip r:embed="rId2"/>
          <a:stretch>
            <a:fillRect/>
          </a:stretch>
        </p:blipFill>
        <p:spPr>
          <a:xfrm>
            <a:off x="0" y="0"/>
            <a:ext cx="9144000" cy="6858000"/>
          </a:xfrm>
          <a:prstGeom prst="rect">
            <a:avLst/>
          </a:prstGeom>
        </p:spPr>
      </p:pic>
      <p:sp>
        <p:nvSpPr>
          <p:cNvPr id="4" name="Title 3"/>
          <p:cNvSpPr>
            <a:spLocks noGrp="1"/>
          </p:cNvSpPr>
          <p:nvPr>
            <p:ph type="title"/>
          </p:nvPr>
        </p:nvSpPr>
        <p:spPr>
          <a:xfrm>
            <a:off x="457200" y="561704"/>
            <a:ext cx="8229600" cy="888274"/>
          </a:xfrm>
          <a:solidFill>
            <a:srgbClr val="C00000"/>
          </a:solidFill>
        </p:spPr>
        <p:txBody>
          <a:bodyPr>
            <a:normAutofit fontScale="90000"/>
          </a:bodyPr>
          <a:lstStyle/>
          <a:p>
            <a:r>
              <a:rPr lang="en-US" dirty="0" smtClean="0">
                <a:solidFill>
                  <a:schemeClr val="bg1"/>
                </a:solidFill>
                <a:latin typeface="Accolade-Medium" pitchFamily="2" charset="0"/>
              </a:rPr>
              <a:t>What should discipline not be?</a:t>
            </a:r>
            <a:endParaRPr lang="en-US" dirty="0">
              <a:solidFill>
                <a:schemeClr val="bg1"/>
              </a:solidFill>
              <a:latin typeface="Accolade-Medium" pitchFamily="2" charset="0"/>
            </a:endParaRPr>
          </a:p>
        </p:txBody>
      </p:sp>
      <p:sp>
        <p:nvSpPr>
          <p:cNvPr id="5" name="Content Placeholder 4"/>
          <p:cNvSpPr>
            <a:spLocks noGrp="1"/>
          </p:cNvSpPr>
          <p:nvPr>
            <p:ph idx="1"/>
          </p:nvPr>
        </p:nvSpPr>
        <p:spPr>
          <a:xfrm>
            <a:off x="457200" y="1449978"/>
            <a:ext cx="8229600" cy="4754880"/>
          </a:xfrm>
          <a:solidFill>
            <a:schemeClr val="accent4">
              <a:lumMod val="20000"/>
              <a:lumOff val="80000"/>
            </a:schemeClr>
          </a:solidFill>
        </p:spPr>
        <p:txBody>
          <a:bodyPr>
            <a:normAutofit lnSpcReduction="10000"/>
          </a:bodyPr>
          <a:lstStyle/>
          <a:p>
            <a:endParaRPr lang="en-US" dirty="0" smtClean="0">
              <a:solidFill>
                <a:schemeClr val="accent2">
                  <a:lumMod val="50000"/>
                </a:schemeClr>
              </a:solidFill>
              <a:latin typeface="Accolade-Medium" pitchFamily="2" charset="0"/>
            </a:endParaRPr>
          </a:p>
          <a:p>
            <a:r>
              <a:rPr lang="en-US" dirty="0" smtClean="0">
                <a:solidFill>
                  <a:srgbClr val="002060"/>
                </a:solidFill>
                <a:latin typeface="Accolade-Medium" pitchFamily="2" charset="0"/>
              </a:rPr>
              <a:t>A power struggle</a:t>
            </a:r>
          </a:p>
          <a:p>
            <a:endParaRPr lang="en-US" dirty="0" smtClean="0">
              <a:solidFill>
                <a:srgbClr val="002060"/>
              </a:solidFill>
              <a:latin typeface="Accolade-Medium" pitchFamily="2" charset="0"/>
            </a:endParaRPr>
          </a:p>
          <a:p>
            <a:r>
              <a:rPr lang="en-US" dirty="0" smtClean="0">
                <a:solidFill>
                  <a:srgbClr val="002060"/>
                </a:solidFill>
                <a:latin typeface="Accolade-Medium" pitchFamily="2" charset="0"/>
              </a:rPr>
              <a:t>Overpowering the child</a:t>
            </a:r>
          </a:p>
          <a:p>
            <a:endParaRPr lang="en-US" dirty="0" smtClean="0">
              <a:solidFill>
                <a:srgbClr val="002060"/>
              </a:solidFill>
              <a:latin typeface="Accolade-Medium" pitchFamily="2" charset="0"/>
            </a:endParaRPr>
          </a:p>
          <a:p>
            <a:r>
              <a:rPr lang="en-US" dirty="0" smtClean="0">
                <a:solidFill>
                  <a:srgbClr val="002060"/>
                </a:solidFill>
                <a:latin typeface="Accolade-Medium" pitchFamily="2" charset="0"/>
              </a:rPr>
              <a:t>Destroying the child’s free will and personality</a:t>
            </a:r>
          </a:p>
          <a:p>
            <a:endParaRPr lang="en-US" dirty="0" smtClean="0">
              <a:solidFill>
                <a:srgbClr val="002060"/>
              </a:solidFill>
              <a:latin typeface="Accolade-Medium" pitchFamily="2" charset="0"/>
            </a:endParaRPr>
          </a:p>
          <a:p>
            <a:r>
              <a:rPr lang="en-US" dirty="0" smtClean="0">
                <a:solidFill>
                  <a:srgbClr val="002060"/>
                </a:solidFill>
                <a:latin typeface="Accolade-Medium" pitchFamily="2" charset="0"/>
              </a:rPr>
              <a:t>Lack of discipline</a:t>
            </a:r>
            <a:endParaRPr lang="en-US" dirty="0">
              <a:solidFill>
                <a:srgbClr val="002060"/>
              </a:solidFill>
              <a:latin typeface="Accolade-Medium" pitchFamily="2" charset="0"/>
            </a:endParaRPr>
          </a:p>
        </p:txBody>
      </p:sp>
    </p:spTree>
    <p:extLst>
      <p:ext uri="{BB962C8B-B14F-4D97-AF65-F5344CB8AC3E}">
        <p14:creationId xmlns:p14="http://schemas.microsoft.com/office/powerpoint/2010/main" xmlns="" val="3299626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LAIN BKGND.jpg"/>
          <p:cNvPicPr>
            <a:picLocks noChangeAspect="1"/>
          </p:cNvPicPr>
          <p:nvPr/>
        </p:nvPicPr>
        <p:blipFill>
          <a:blip r:embed="rId2"/>
          <a:stretch>
            <a:fillRect/>
          </a:stretch>
        </p:blipFill>
        <p:spPr>
          <a:xfrm>
            <a:off x="0" y="0"/>
            <a:ext cx="9144000" cy="6858000"/>
          </a:xfrm>
          <a:prstGeom prst="rect">
            <a:avLst/>
          </a:prstGeom>
        </p:spPr>
      </p:pic>
      <p:sp>
        <p:nvSpPr>
          <p:cNvPr id="7" name="Rounded Rectangle 6"/>
          <p:cNvSpPr/>
          <p:nvPr/>
        </p:nvSpPr>
        <p:spPr>
          <a:xfrm>
            <a:off x="1071155" y="3553095"/>
            <a:ext cx="6923314" cy="1084217"/>
          </a:xfrm>
          <a:prstGeom prst="roundRect">
            <a:avLst/>
          </a:prstGeom>
          <a:solidFill>
            <a:srgbClr val="F2F573"/>
          </a:solidFill>
          <a:ln w="25400">
            <a:solidFill>
              <a:srgbClr val="E2AC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p>
        </p:txBody>
      </p:sp>
      <p:sp>
        <p:nvSpPr>
          <p:cNvPr id="9" name="Rounded Rectangle 8"/>
          <p:cNvSpPr/>
          <p:nvPr/>
        </p:nvSpPr>
        <p:spPr>
          <a:xfrm>
            <a:off x="685800" y="1895291"/>
            <a:ext cx="7772400" cy="1470025"/>
          </a:xfrm>
          <a:prstGeom prst="roundRect">
            <a:avLst/>
          </a:prstGeom>
          <a:solidFill>
            <a:schemeClr val="accent6">
              <a:lumMod val="40000"/>
              <a:lumOff val="60000"/>
            </a:schemeClr>
          </a:solidFill>
          <a:ln w="25400">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p>
        </p:txBody>
      </p:sp>
      <p:sp>
        <p:nvSpPr>
          <p:cNvPr id="2" name="Title 1"/>
          <p:cNvSpPr>
            <a:spLocks noGrp="1"/>
          </p:cNvSpPr>
          <p:nvPr>
            <p:ph type="ctrTitle"/>
          </p:nvPr>
        </p:nvSpPr>
        <p:spPr>
          <a:xfrm>
            <a:off x="875210" y="1895291"/>
            <a:ext cx="7582989" cy="1470025"/>
          </a:xfrm>
        </p:spPr>
        <p:txBody>
          <a:bodyPr>
            <a:normAutofit/>
          </a:bodyPr>
          <a:lstStyle/>
          <a:p>
            <a:r>
              <a:rPr lang="en-US" sz="3500" dirty="0" smtClean="0">
                <a:latin typeface="Accolade-Medium" pitchFamily="2" charset="0"/>
              </a:rPr>
              <a:t>Why is discipline confusing to most teachers and parents?</a:t>
            </a:r>
            <a:endParaRPr lang="en-US" sz="3500" dirty="0">
              <a:latin typeface="Accolade-Medium" pitchFamily="2" charset="0"/>
            </a:endParaRPr>
          </a:p>
        </p:txBody>
      </p:sp>
      <p:sp>
        <p:nvSpPr>
          <p:cNvPr id="3" name="Content Placeholder 2"/>
          <p:cNvSpPr>
            <a:spLocks noGrp="1"/>
          </p:cNvSpPr>
          <p:nvPr>
            <p:ph type="subTitle" idx="1"/>
          </p:nvPr>
        </p:nvSpPr>
        <p:spPr>
          <a:xfrm>
            <a:off x="1371600" y="3553095"/>
            <a:ext cx="6400800" cy="1752600"/>
          </a:xfrm>
        </p:spPr>
        <p:txBody>
          <a:bodyPr>
            <a:normAutofit/>
          </a:bodyPr>
          <a:lstStyle/>
          <a:p>
            <a:r>
              <a:rPr lang="en-US" sz="3000" dirty="0" smtClean="0">
                <a:solidFill>
                  <a:srgbClr val="C00000"/>
                </a:solidFill>
                <a:latin typeface="Accolade-Medium" pitchFamily="2" charset="0"/>
              </a:rPr>
              <a:t>Because they lose sight of what is important and what is not. </a:t>
            </a:r>
            <a:endParaRPr lang="en-US" sz="3000" dirty="0">
              <a:solidFill>
                <a:srgbClr val="C00000"/>
              </a:solidFill>
              <a:latin typeface="Accolade-Medium" pitchFamily="2" charset="0"/>
            </a:endParaRPr>
          </a:p>
        </p:txBody>
      </p:sp>
    </p:spTree>
    <p:extLst>
      <p:ext uri="{BB962C8B-B14F-4D97-AF65-F5344CB8AC3E}">
        <p14:creationId xmlns:p14="http://schemas.microsoft.com/office/powerpoint/2010/main" xmlns="" val="41158815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LAIN BKGND.jpg"/>
          <p:cNvPicPr>
            <a:picLocks noChangeAspect="1"/>
          </p:cNvPicPr>
          <p:nvPr/>
        </p:nvPicPr>
        <p:blipFill>
          <a:blip r:embed="rId2"/>
          <a:stretch>
            <a:fillRect/>
          </a:stretch>
        </p:blipFill>
        <p:spPr>
          <a:xfrm>
            <a:off x="0" y="0"/>
            <a:ext cx="9144000" cy="6858000"/>
          </a:xfrm>
          <a:prstGeom prst="rect">
            <a:avLst/>
          </a:prstGeom>
        </p:spPr>
      </p:pic>
      <p:sp>
        <p:nvSpPr>
          <p:cNvPr id="8" name="Oval 7"/>
          <p:cNvSpPr/>
          <p:nvPr/>
        </p:nvSpPr>
        <p:spPr>
          <a:xfrm>
            <a:off x="3030583" y="3095892"/>
            <a:ext cx="3082834" cy="940526"/>
          </a:xfrm>
          <a:prstGeom prst="ellipse">
            <a:avLst/>
          </a:prstGeom>
          <a:solidFill>
            <a:srgbClr val="F2F57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 </a:t>
            </a:r>
            <a:endParaRPr lang="en-IN" dirty="0"/>
          </a:p>
        </p:txBody>
      </p:sp>
      <p:sp>
        <p:nvSpPr>
          <p:cNvPr id="9" name="Oval 8"/>
          <p:cNvSpPr/>
          <p:nvPr/>
        </p:nvSpPr>
        <p:spPr>
          <a:xfrm>
            <a:off x="3030583" y="4036418"/>
            <a:ext cx="3082834" cy="940526"/>
          </a:xfrm>
          <a:prstGeom prst="ellipse">
            <a:avLst/>
          </a:prstGeom>
          <a:solidFill>
            <a:srgbClr val="F2F57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 </a:t>
            </a:r>
            <a:endParaRPr lang="en-IN" dirty="0"/>
          </a:p>
        </p:txBody>
      </p:sp>
      <p:sp>
        <p:nvSpPr>
          <p:cNvPr id="10" name="Oval 9"/>
          <p:cNvSpPr/>
          <p:nvPr/>
        </p:nvSpPr>
        <p:spPr>
          <a:xfrm>
            <a:off x="3030583" y="4976944"/>
            <a:ext cx="3082834" cy="940526"/>
          </a:xfrm>
          <a:prstGeom prst="ellipse">
            <a:avLst/>
          </a:prstGeom>
          <a:solidFill>
            <a:srgbClr val="F2F57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 </a:t>
            </a:r>
            <a:endParaRPr lang="en-IN" dirty="0"/>
          </a:p>
        </p:txBody>
      </p:sp>
      <p:sp>
        <p:nvSpPr>
          <p:cNvPr id="7" name="Rounded Rectangle 6"/>
          <p:cNvSpPr/>
          <p:nvPr/>
        </p:nvSpPr>
        <p:spPr>
          <a:xfrm>
            <a:off x="685800" y="1425023"/>
            <a:ext cx="7772400" cy="1470025"/>
          </a:xfrm>
          <a:prstGeom prst="roundRect">
            <a:avLst/>
          </a:prstGeom>
          <a:solidFill>
            <a:schemeClr val="accent3">
              <a:lumMod val="40000"/>
              <a:lumOff val="60000"/>
            </a:schemeClr>
          </a:solidFill>
          <a:ln w="25400">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p>
        </p:txBody>
      </p:sp>
      <p:sp>
        <p:nvSpPr>
          <p:cNvPr id="2" name="Title 1"/>
          <p:cNvSpPr>
            <a:spLocks noGrp="1"/>
          </p:cNvSpPr>
          <p:nvPr>
            <p:ph type="ctrTitle"/>
          </p:nvPr>
        </p:nvSpPr>
        <p:spPr>
          <a:xfrm>
            <a:off x="685800" y="1425023"/>
            <a:ext cx="7772400" cy="1470025"/>
          </a:xfrm>
        </p:spPr>
        <p:txBody>
          <a:bodyPr>
            <a:normAutofit/>
          </a:bodyPr>
          <a:lstStyle/>
          <a:p>
            <a:r>
              <a:rPr lang="en-US" sz="3800" dirty="0" smtClean="0">
                <a:latin typeface="Accolade-Medium" pitchFamily="2" charset="0"/>
              </a:rPr>
              <a:t>So here are some signals to guide you…</a:t>
            </a:r>
            <a:endParaRPr lang="en-US" sz="3800" dirty="0">
              <a:latin typeface="Accolade-Medium" pitchFamily="2" charset="0"/>
            </a:endParaRPr>
          </a:p>
        </p:txBody>
      </p:sp>
      <p:sp>
        <p:nvSpPr>
          <p:cNvPr id="3" name="Content Placeholder 2"/>
          <p:cNvSpPr>
            <a:spLocks noGrp="1"/>
          </p:cNvSpPr>
          <p:nvPr>
            <p:ph type="subTitle" idx="1"/>
          </p:nvPr>
        </p:nvSpPr>
        <p:spPr>
          <a:xfrm>
            <a:off x="1371600" y="3095892"/>
            <a:ext cx="6400800" cy="2808514"/>
          </a:xfrm>
        </p:spPr>
        <p:txBody>
          <a:bodyPr>
            <a:normAutofit/>
          </a:bodyPr>
          <a:lstStyle/>
          <a:p>
            <a:pPr>
              <a:lnSpc>
                <a:spcPct val="150000"/>
              </a:lnSpc>
            </a:pPr>
            <a:r>
              <a:rPr lang="en-US" sz="3500" dirty="0" smtClean="0">
                <a:solidFill>
                  <a:srgbClr val="C00000"/>
                </a:solidFill>
                <a:latin typeface="Accolade-Medium" pitchFamily="2" charset="0"/>
              </a:rPr>
              <a:t>Red light</a:t>
            </a:r>
          </a:p>
          <a:p>
            <a:pPr>
              <a:lnSpc>
                <a:spcPct val="150000"/>
              </a:lnSpc>
            </a:pPr>
            <a:r>
              <a:rPr lang="en-US" sz="3500" dirty="0" smtClean="0">
                <a:solidFill>
                  <a:srgbClr val="C00000"/>
                </a:solidFill>
                <a:latin typeface="Accolade-Medium" pitchFamily="2" charset="0"/>
              </a:rPr>
              <a:t>Yellow light </a:t>
            </a:r>
          </a:p>
          <a:p>
            <a:pPr>
              <a:lnSpc>
                <a:spcPct val="150000"/>
              </a:lnSpc>
            </a:pPr>
            <a:r>
              <a:rPr lang="en-US" sz="3500" dirty="0" smtClean="0">
                <a:solidFill>
                  <a:srgbClr val="C00000"/>
                </a:solidFill>
                <a:latin typeface="Accolade-Medium" pitchFamily="2" charset="0"/>
              </a:rPr>
              <a:t>Green light</a:t>
            </a:r>
            <a:endParaRPr lang="en-US" sz="3500" dirty="0">
              <a:solidFill>
                <a:srgbClr val="C00000"/>
              </a:solidFill>
              <a:latin typeface="Accolade-Medium" pitchFamily="2" charset="0"/>
            </a:endParaRPr>
          </a:p>
        </p:txBody>
      </p:sp>
    </p:spTree>
    <p:extLst>
      <p:ext uri="{BB962C8B-B14F-4D97-AF65-F5344CB8AC3E}">
        <p14:creationId xmlns:p14="http://schemas.microsoft.com/office/powerpoint/2010/main" xmlns="" val="891590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LAIN BKGND.jp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457200" y="705397"/>
            <a:ext cx="8229600" cy="901337"/>
          </a:xfrm>
          <a:solidFill>
            <a:srgbClr val="C00000"/>
          </a:solidFill>
        </p:spPr>
        <p:txBody>
          <a:bodyPr/>
          <a:lstStyle/>
          <a:p>
            <a:r>
              <a:rPr lang="en-US" dirty="0" smtClean="0">
                <a:solidFill>
                  <a:schemeClr val="bg1"/>
                </a:solidFill>
                <a:latin typeface="Accolade-Medium" pitchFamily="2" charset="0"/>
              </a:rPr>
              <a:t>Red light </a:t>
            </a:r>
            <a:endParaRPr lang="en-US" dirty="0">
              <a:solidFill>
                <a:schemeClr val="bg1"/>
              </a:solidFill>
              <a:latin typeface="Accolade-Medium" pitchFamily="2" charset="0"/>
            </a:endParaRPr>
          </a:p>
        </p:txBody>
      </p:sp>
      <p:sp>
        <p:nvSpPr>
          <p:cNvPr id="3" name="Content Placeholder 2"/>
          <p:cNvSpPr>
            <a:spLocks noGrp="1"/>
          </p:cNvSpPr>
          <p:nvPr>
            <p:ph idx="1"/>
          </p:nvPr>
        </p:nvSpPr>
        <p:spPr>
          <a:xfrm>
            <a:off x="457200" y="1606734"/>
            <a:ext cx="8229600" cy="4310743"/>
          </a:xfrm>
          <a:solidFill>
            <a:schemeClr val="accent3">
              <a:lumMod val="40000"/>
              <a:lumOff val="60000"/>
            </a:schemeClr>
          </a:solidFill>
        </p:spPr>
        <p:txBody>
          <a:bodyPr/>
          <a:lstStyle/>
          <a:p>
            <a:r>
              <a:rPr lang="en-US" b="1" dirty="0">
                <a:solidFill>
                  <a:srgbClr val="C00000"/>
                </a:solidFill>
              </a:rPr>
              <a:t>Red Light</a:t>
            </a:r>
            <a:r>
              <a:rPr lang="en-US" dirty="0">
                <a:solidFill>
                  <a:srgbClr val="C00000"/>
                </a:solidFill>
              </a:rPr>
              <a:t> </a:t>
            </a:r>
            <a:r>
              <a:rPr lang="en-US" dirty="0"/>
              <a:t>is when </a:t>
            </a:r>
            <a:r>
              <a:rPr lang="en-US" dirty="0" smtClean="0"/>
              <a:t>a child is going to pick up a </a:t>
            </a:r>
            <a:r>
              <a:rPr lang="en-US" dirty="0"/>
              <a:t>big, sharp knife. Watching this, you don’t stop to ponder about the effect grabbing the knife away will have on the child’s psyche, you just cleanly reach and pick up the knife or the child.  With the Red Light there are no guilt-weighing, ambivalent thoughts.  You just do what you must do immediately.</a:t>
            </a:r>
          </a:p>
          <a:p>
            <a:endParaRPr lang="en-US" dirty="0"/>
          </a:p>
        </p:txBody>
      </p:sp>
    </p:spTree>
    <p:extLst>
      <p:ext uri="{BB962C8B-B14F-4D97-AF65-F5344CB8AC3E}">
        <p14:creationId xmlns:p14="http://schemas.microsoft.com/office/powerpoint/2010/main" xmlns="" val="20624205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LAIN BKGND.jpg"/>
          <p:cNvPicPr>
            <a:picLocks noChangeAspect="1"/>
          </p:cNvPicPr>
          <p:nvPr/>
        </p:nvPicPr>
        <p:blipFill>
          <a:blip r:embed="rId2"/>
          <a:stretch>
            <a:fillRect/>
          </a:stretch>
        </p:blipFill>
        <p:spPr>
          <a:xfrm>
            <a:off x="0" y="0"/>
            <a:ext cx="9144000" cy="6858000"/>
          </a:xfrm>
          <a:prstGeom prst="rect">
            <a:avLst/>
          </a:prstGeom>
        </p:spPr>
      </p:pic>
      <p:sp>
        <p:nvSpPr>
          <p:cNvPr id="3" name="Content Placeholder 2"/>
          <p:cNvSpPr>
            <a:spLocks noGrp="1"/>
          </p:cNvSpPr>
          <p:nvPr>
            <p:ph idx="1"/>
          </p:nvPr>
        </p:nvSpPr>
        <p:spPr>
          <a:solidFill>
            <a:schemeClr val="accent5">
              <a:lumMod val="20000"/>
              <a:lumOff val="80000"/>
            </a:schemeClr>
          </a:solidFill>
        </p:spPr>
        <p:txBody>
          <a:bodyPr>
            <a:normAutofit/>
          </a:bodyPr>
          <a:lstStyle/>
          <a:p>
            <a:r>
              <a:rPr lang="en-US" b="1" dirty="0">
                <a:solidFill>
                  <a:srgbClr val="C89800"/>
                </a:solidFill>
              </a:rPr>
              <a:t>Yellow Light</a:t>
            </a:r>
            <a:r>
              <a:rPr lang="en-US" dirty="0"/>
              <a:t>, the situation can be negotiated.  For example, the child wants you to be with him at the moment you want to do something else.  </a:t>
            </a:r>
            <a:endParaRPr lang="en-US" dirty="0" smtClean="0"/>
          </a:p>
          <a:p>
            <a:r>
              <a:rPr lang="en-US" dirty="0" smtClean="0"/>
              <a:t>Should </a:t>
            </a:r>
            <a:r>
              <a:rPr lang="en-US" dirty="0"/>
              <a:t>you sacrifice your moment for the child’s demands, or is that not realistic just then?  </a:t>
            </a:r>
            <a:endParaRPr lang="en-US" dirty="0" smtClean="0"/>
          </a:p>
          <a:p>
            <a:r>
              <a:rPr lang="en-US" dirty="0" smtClean="0"/>
              <a:t>Again </a:t>
            </a:r>
            <a:r>
              <a:rPr lang="en-US" dirty="0"/>
              <a:t>we go back to knowing what is important at the time; not just for the child, but for you, too.  </a:t>
            </a:r>
            <a:r>
              <a:rPr lang="en-US" dirty="0" smtClean="0"/>
              <a:t>  </a:t>
            </a:r>
            <a:endParaRPr lang="en-US" dirty="0"/>
          </a:p>
          <a:p>
            <a:r>
              <a:rPr lang="en-US" dirty="0"/>
              <a:t>When you give yourself the same respect you give your children, </a:t>
            </a:r>
            <a:r>
              <a:rPr lang="en-US" dirty="0" smtClean="0"/>
              <a:t>that </a:t>
            </a:r>
            <a:r>
              <a:rPr lang="en-US" dirty="0"/>
              <a:t>teaches the children respect for you also. </a:t>
            </a:r>
          </a:p>
        </p:txBody>
      </p:sp>
      <p:sp>
        <p:nvSpPr>
          <p:cNvPr id="5" name="Title 1"/>
          <p:cNvSpPr txBox="1">
            <a:spLocks/>
          </p:cNvSpPr>
          <p:nvPr/>
        </p:nvSpPr>
        <p:spPr>
          <a:xfrm>
            <a:off x="457200" y="705397"/>
            <a:ext cx="8229600" cy="901337"/>
          </a:xfrm>
          <a:prstGeom prst="rect">
            <a:avLst/>
          </a:prstGeom>
          <a:solidFill>
            <a:srgbClr val="FFC000"/>
          </a:solidFill>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rgbClr val="002060"/>
                </a:solidFill>
                <a:effectLst/>
                <a:uLnTx/>
                <a:uFillTx/>
                <a:latin typeface="Accolade-Medium" pitchFamily="2" charset="0"/>
                <a:ea typeface="+mj-ea"/>
                <a:cs typeface="+mj-cs"/>
              </a:rPr>
              <a:t>Yellow light </a:t>
            </a:r>
            <a:endParaRPr kumimoji="0" lang="en-US" sz="4400" b="0" i="0" u="none" strike="noStrike" kern="1200" cap="none" spc="0" normalizeH="0" baseline="0" noProof="0" dirty="0">
              <a:ln>
                <a:noFill/>
              </a:ln>
              <a:solidFill>
                <a:srgbClr val="002060"/>
              </a:solidFill>
              <a:effectLst/>
              <a:uLnTx/>
              <a:uFillTx/>
              <a:latin typeface="Accolade-Medium" pitchFamily="2" charset="0"/>
              <a:ea typeface="+mj-ea"/>
              <a:cs typeface="+mj-cs"/>
            </a:endParaRPr>
          </a:p>
        </p:txBody>
      </p:sp>
    </p:spTree>
    <p:extLst>
      <p:ext uri="{BB962C8B-B14F-4D97-AF65-F5344CB8AC3E}">
        <p14:creationId xmlns:p14="http://schemas.microsoft.com/office/powerpoint/2010/main" xmlns="" val="8808355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LAIN BKGND.jpg"/>
          <p:cNvPicPr>
            <a:picLocks noChangeAspect="1"/>
          </p:cNvPicPr>
          <p:nvPr/>
        </p:nvPicPr>
        <p:blipFill>
          <a:blip r:embed="rId2"/>
          <a:stretch>
            <a:fillRect/>
          </a:stretch>
        </p:blipFill>
        <p:spPr>
          <a:xfrm>
            <a:off x="0" y="0"/>
            <a:ext cx="9144000" cy="6858000"/>
          </a:xfrm>
          <a:prstGeom prst="rect">
            <a:avLst/>
          </a:prstGeom>
        </p:spPr>
      </p:pic>
      <p:sp>
        <p:nvSpPr>
          <p:cNvPr id="3" name="Content Placeholder 2"/>
          <p:cNvSpPr>
            <a:spLocks noGrp="1"/>
          </p:cNvSpPr>
          <p:nvPr>
            <p:ph idx="1"/>
          </p:nvPr>
        </p:nvSpPr>
        <p:spPr>
          <a:xfrm>
            <a:off x="457200" y="1952902"/>
            <a:ext cx="8229600" cy="3677194"/>
          </a:xfrm>
          <a:solidFill>
            <a:schemeClr val="accent4">
              <a:lumMod val="20000"/>
              <a:lumOff val="80000"/>
            </a:schemeClr>
          </a:solidFill>
        </p:spPr>
        <p:txBody>
          <a:bodyPr/>
          <a:lstStyle/>
          <a:p>
            <a:r>
              <a:rPr lang="en-US" dirty="0"/>
              <a:t>The</a:t>
            </a:r>
            <a:r>
              <a:rPr lang="en-US" b="1" dirty="0"/>
              <a:t> </a:t>
            </a:r>
            <a:r>
              <a:rPr lang="en-US" b="1" dirty="0">
                <a:solidFill>
                  <a:srgbClr val="057921"/>
                </a:solidFill>
              </a:rPr>
              <a:t>Green Light </a:t>
            </a:r>
            <a:r>
              <a:rPr lang="en-US" dirty="0"/>
              <a:t>is when you want what the child wants.  You give the child a few choices of something to do and you are ready to do any of them.  </a:t>
            </a:r>
            <a:endParaRPr lang="en-US" dirty="0" smtClean="0"/>
          </a:p>
          <a:p>
            <a:r>
              <a:rPr lang="en-US" dirty="0" smtClean="0"/>
              <a:t>We </a:t>
            </a:r>
            <a:r>
              <a:rPr lang="en-US" dirty="0"/>
              <a:t>all need many green lights in life to be able to accept the reds and yellows too.</a:t>
            </a:r>
          </a:p>
          <a:p>
            <a:endParaRPr lang="en-US" dirty="0"/>
          </a:p>
        </p:txBody>
      </p:sp>
      <p:sp>
        <p:nvSpPr>
          <p:cNvPr id="6" name="Title 1"/>
          <p:cNvSpPr txBox="1">
            <a:spLocks/>
          </p:cNvSpPr>
          <p:nvPr/>
        </p:nvSpPr>
        <p:spPr>
          <a:xfrm>
            <a:off x="457200" y="1058098"/>
            <a:ext cx="8229600" cy="901337"/>
          </a:xfrm>
          <a:prstGeom prst="rect">
            <a:avLst/>
          </a:prstGeom>
          <a:solidFill>
            <a:srgbClr val="A0EB3D"/>
          </a:solidFill>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rgbClr val="FF0000"/>
                </a:solidFill>
                <a:effectLst/>
                <a:uLnTx/>
                <a:uFillTx/>
                <a:latin typeface="Accolade-Medium" pitchFamily="2" charset="0"/>
                <a:ea typeface="+mj-ea"/>
                <a:cs typeface="+mj-cs"/>
              </a:rPr>
              <a:t>Green light </a:t>
            </a:r>
            <a:endParaRPr kumimoji="0" lang="en-US" sz="4400" b="0" i="0" u="none" strike="noStrike" kern="1200" cap="none" spc="0" normalizeH="0" baseline="0" noProof="0" dirty="0">
              <a:ln>
                <a:noFill/>
              </a:ln>
              <a:solidFill>
                <a:srgbClr val="FF0000"/>
              </a:solidFill>
              <a:effectLst/>
              <a:uLnTx/>
              <a:uFillTx/>
              <a:latin typeface="Accolade-Medium" pitchFamily="2" charset="0"/>
              <a:ea typeface="+mj-ea"/>
              <a:cs typeface="+mj-cs"/>
            </a:endParaRPr>
          </a:p>
        </p:txBody>
      </p:sp>
    </p:spTree>
    <p:extLst>
      <p:ext uri="{BB962C8B-B14F-4D97-AF65-F5344CB8AC3E}">
        <p14:creationId xmlns:p14="http://schemas.microsoft.com/office/powerpoint/2010/main" xmlns="" val="3398048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LAIN BKGND.jp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457200" y="666208"/>
            <a:ext cx="8229600" cy="888274"/>
          </a:xfrm>
          <a:solidFill>
            <a:srgbClr val="C00000"/>
          </a:solidFill>
        </p:spPr>
        <p:txBody>
          <a:bodyPr/>
          <a:lstStyle/>
          <a:p>
            <a:r>
              <a:rPr lang="en-US" dirty="0" smtClean="0">
                <a:solidFill>
                  <a:schemeClr val="bg1"/>
                </a:solidFill>
                <a:latin typeface="Accolade-Medium" pitchFamily="2" charset="0"/>
              </a:rPr>
              <a:t>Pikler- respect the child</a:t>
            </a:r>
            <a:endParaRPr lang="en-US" dirty="0">
              <a:solidFill>
                <a:schemeClr val="bg1"/>
              </a:solidFill>
              <a:latin typeface="Accolade-Medium" pitchFamily="2" charset="0"/>
            </a:endParaRPr>
          </a:p>
        </p:txBody>
      </p:sp>
      <p:sp>
        <p:nvSpPr>
          <p:cNvPr id="3" name="Content Placeholder 2"/>
          <p:cNvSpPr>
            <a:spLocks noGrp="1"/>
          </p:cNvSpPr>
          <p:nvPr>
            <p:ph idx="1"/>
          </p:nvPr>
        </p:nvSpPr>
        <p:spPr>
          <a:xfrm>
            <a:off x="457200" y="1554482"/>
            <a:ext cx="8229600" cy="4525963"/>
          </a:xfrm>
          <a:solidFill>
            <a:schemeClr val="accent5">
              <a:lumMod val="20000"/>
              <a:lumOff val="80000"/>
            </a:schemeClr>
          </a:solidFill>
        </p:spPr>
        <p:txBody>
          <a:bodyPr/>
          <a:lstStyle/>
          <a:p>
            <a:r>
              <a:rPr lang="en-US" b="1" dirty="0" smtClean="0">
                <a:solidFill>
                  <a:srgbClr val="002060"/>
                </a:solidFill>
              </a:rPr>
              <a:t>Remember they are kids first. </a:t>
            </a:r>
          </a:p>
          <a:p>
            <a:r>
              <a:rPr lang="en-US" b="1" dirty="0" smtClean="0">
                <a:solidFill>
                  <a:srgbClr val="C00000"/>
                </a:solidFill>
              </a:rPr>
              <a:t>Learn about their strengths too.</a:t>
            </a:r>
          </a:p>
          <a:p>
            <a:r>
              <a:rPr lang="en-US" b="1" dirty="0" smtClean="0">
                <a:solidFill>
                  <a:srgbClr val="7030A0"/>
                </a:solidFill>
              </a:rPr>
              <a:t>Children sometimes have difficulty being in charge of their behavior- give regular reminders. </a:t>
            </a:r>
          </a:p>
          <a:p>
            <a:r>
              <a:rPr lang="en-US" b="1" dirty="0">
                <a:solidFill>
                  <a:srgbClr val="057921"/>
                </a:solidFill>
              </a:rPr>
              <a:t>Teach </a:t>
            </a:r>
            <a:r>
              <a:rPr lang="en-US" b="1" dirty="0" smtClean="0">
                <a:solidFill>
                  <a:srgbClr val="057921"/>
                </a:solidFill>
              </a:rPr>
              <a:t>the child how </a:t>
            </a:r>
            <a:r>
              <a:rPr lang="en-US" b="1" dirty="0">
                <a:solidFill>
                  <a:srgbClr val="057921"/>
                </a:solidFill>
              </a:rPr>
              <a:t>to recognize and manage the feelings and actions that lead to unsafe or unwanted behavior. </a:t>
            </a:r>
          </a:p>
        </p:txBody>
      </p:sp>
    </p:spTree>
    <p:extLst>
      <p:ext uri="{BB962C8B-B14F-4D97-AF65-F5344CB8AC3E}">
        <p14:creationId xmlns:p14="http://schemas.microsoft.com/office/powerpoint/2010/main" xmlns="" val="41636630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LAIN BKGND.jpg"/>
          <p:cNvPicPr>
            <a:picLocks noChangeAspect="1"/>
          </p:cNvPicPr>
          <p:nvPr/>
        </p:nvPicPr>
        <p:blipFill>
          <a:blip r:embed="rId2"/>
          <a:stretch>
            <a:fillRect/>
          </a:stretch>
        </p:blipFill>
        <p:spPr>
          <a:xfrm>
            <a:off x="0" y="0"/>
            <a:ext cx="9144000" cy="6858000"/>
          </a:xfrm>
          <a:prstGeom prst="rect">
            <a:avLst/>
          </a:prstGeom>
        </p:spPr>
      </p:pic>
      <p:sp>
        <p:nvSpPr>
          <p:cNvPr id="7" name="Rounded Rectangle 6"/>
          <p:cNvSpPr/>
          <p:nvPr/>
        </p:nvSpPr>
        <p:spPr>
          <a:xfrm>
            <a:off x="1162594" y="3487780"/>
            <a:ext cx="6609805" cy="1084217"/>
          </a:xfrm>
          <a:prstGeom prst="roundRect">
            <a:avLst/>
          </a:prstGeom>
          <a:solidFill>
            <a:srgbClr val="F2F573"/>
          </a:solidFill>
          <a:ln w="25400">
            <a:solidFill>
              <a:srgbClr val="E2AC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p>
        </p:txBody>
      </p:sp>
      <p:sp>
        <p:nvSpPr>
          <p:cNvPr id="8" name="Rounded Rectangle 7"/>
          <p:cNvSpPr/>
          <p:nvPr/>
        </p:nvSpPr>
        <p:spPr>
          <a:xfrm>
            <a:off x="685800" y="1869165"/>
            <a:ext cx="7772400" cy="1470025"/>
          </a:xfrm>
          <a:prstGeom prst="roundRect">
            <a:avLst/>
          </a:prstGeom>
          <a:solidFill>
            <a:schemeClr val="accent5">
              <a:lumMod val="20000"/>
              <a:lumOff val="80000"/>
            </a:schemeClr>
          </a:solidFill>
          <a:ln w="25400">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p>
        </p:txBody>
      </p:sp>
      <p:sp>
        <p:nvSpPr>
          <p:cNvPr id="4" name="Title 3"/>
          <p:cNvSpPr>
            <a:spLocks noGrp="1"/>
          </p:cNvSpPr>
          <p:nvPr>
            <p:ph type="ctrTitle"/>
          </p:nvPr>
        </p:nvSpPr>
        <p:spPr>
          <a:xfrm>
            <a:off x="809896" y="1869165"/>
            <a:ext cx="7569926" cy="1470025"/>
          </a:xfrm>
        </p:spPr>
        <p:txBody>
          <a:bodyPr>
            <a:noAutofit/>
          </a:bodyPr>
          <a:lstStyle/>
          <a:p>
            <a:r>
              <a:rPr lang="en-US" sz="3200" dirty="0" smtClean="0">
                <a:latin typeface="Accolade-Medium" pitchFamily="2" charset="0"/>
              </a:rPr>
              <a:t>Discipline is not about taking away the power or power struggles…</a:t>
            </a:r>
            <a:endParaRPr lang="en-US" sz="3200" dirty="0">
              <a:latin typeface="Accolade-Medium" pitchFamily="2" charset="0"/>
            </a:endParaRPr>
          </a:p>
        </p:txBody>
      </p:sp>
      <p:sp>
        <p:nvSpPr>
          <p:cNvPr id="5" name="Subtitle 4"/>
          <p:cNvSpPr>
            <a:spLocks noGrp="1"/>
          </p:cNvSpPr>
          <p:nvPr>
            <p:ph type="subTitle" idx="1"/>
          </p:nvPr>
        </p:nvSpPr>
        <p:spPr>
          <a:xfrm>
            <a:off x="1280158" y="3538941"/>
            <a:ext cx="6400800" cy="1752600"/>
          </a:xfrm>
        </p:spPr>
        <p:txBody>
          <a:bodyPr/>
          <a:lstStyle/>
          <a:p>
            <a:r>
              <a:rPr lang="en-US" dirty="0" smtClean="0">
                <a:solidFill>
                  <a:srgbClr val="C00000"/>
                </a:solidFill>
                <a:latin typeface="Accolade-Medium" pitchFamily="2" charset="0"/>
              </a:rPr>
              <a:t>…make it about giving powers to children. </a:t>
            </a:r>
            <a:endParaRPr lang="en-US" dirty="0">
              <a:solidFill>
                <a:srgbClr val="C00000"/>
              </a:solidFill>
              <a:latin typeface="Accolade-Medium" pitchFamily="2" charset="0"/>
            </a:endParaRPr>
          </a:p>
        </p:txBody>
      </p:sp>
    </p:spTree>
    <p:extLst>
      <p:ext uri="{BB962C8B-B14F-4D97-AF65-F5344CB8AC3E}">
        <p14:creationId xmlns:p14="http://schemas.microsoft.com/office/powerpoint/2010/main" xmlns="" val="15956643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LAIN BKGND.jp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457200" y="718459"/>
            <a:ext cx="8229600" cy="868998"/>
          </a:xfrm>
          <a:solidFill>
            <a:srgbClr val="C00000"/>
          </a:solidFill>
        </p:spPr>
        <p:txBody>
          <a:bodyPr/>
          <a:lstStyle/>
          <a:p>
            <a:r>
              <a:rPr lang="en-US" b="1" dirty="0" smtClean="0">
                <a:solidFill>
                  <a:schemeClr val="bg1"/>
                </a:solidFill>
                <a:latin typeface="Accolade-Medium" pitchFamily="2" charset="0"/>
              </a:rPr>
              <a:t>Calm Down Power</a:t>
            </a:r>
            <a:endParaRPr lang="en-US" dirty="0">
              <a:solidFill>
                <a:schemeClr val="bg1"/>
              </a:solidFill>
              <a:latin typeface="Accolade-Medium" pitchFamily="2" charset="0"/>
            </a:endParaRPr>
          </a:p>
        </p:txBody>
      </p:sp>
      <p:sp>
        <p:nvSpPr>
          <p:cNvPr id="3" name="Content Placeholder 2"/>
          <p:cNvSpPr>
            <a:spLocks noGrp="1"/>
          </p:cNvSpPr>
          <p:nvPr>
            <p:ph idx="1"/>
          </p:nvPr>
        </p:nvSpPr>
        <p:spPr>
          <a:xfrm>
            <a:off x="457200" y="1587457"/>
            <a:ext cx="8229600" cy="4525963"/>
          </a:xfrm>
          <a:solidFill>
            <a:schemeClr val="accent6">
              <a:lumMod val="20000"/>
              <a:lumOff val="80000"/>
            </a:schemeClr>
          </a:solidFill>
        </p:spPr>
        <p:txBody>
          <a:bodyPr>
            <a:normAutofit/>
          </a:bodyPr>
          <a:lstStyle/>
          <a:p>
            <a:r>
              <a:rPr lang="en-US" dirty="0" smtClean="0"/>
              <a:t>Stopping himself from </a:t>
            </a:r>
            <a:r>
              <a:rPr lang="en-US" dirty="0"/>
              <a:t>being upset. Practice by </a:t>
            </a:r>
            <a:r>
              <a:rPr lang="en-US" dirty="0" smtClean="0"/>
              <a:t>making him  pretend </a:t>
            </a:r>
            <a:r>
              <a:rPr lang="en-US" dirty="0"/>
              <a:t>to be upset and then breathing slowly and deeply in and out, squeezing the palms of his hands together, and straightening </a:t>
            </a:r>
            <a:r>
              <a:rPr lang="en-US" dirty="0" smtClean="0"/>
              <a:t>his  </a:t>
            </a:r>
            <a:r>
              <a:rPr lang="en-US" dirty="0"/>
              <a:t>back. </a:t>
            </a:r>
            <a:endParaRPr lang="en-US" dirty="0" smtClean="0"/>
          </a:p>
          <a:p>
            <a:r>
              <a:rPr lang="en-US" dirty="0" smtClean="0"/>
              <a:t>Remind him  </a:t>
            </a:r>
            <a:r>
              <a:rPr lang="en-US" dirty="0"/>
              <a:t>to use </a:t>
            </a:r>
            <a:r>
              <a:rPr lang="en-US" dirty="0" smtClean="0"/>
              <a:t>Calm </a:t>
            </a:r>
            <a:r>
              <a:rPr lang="en-US" dirty="0"/>
              <a:t>Down Power when </a:t>
            </a:r>
            <a:r>
              <a:rPr lang="en-US" dirty="0" smtClean="0"/>
              <a:t>he starts </a:t>
            </a:r>
            <a:r>
              <a:rPr lang="en-US" dirty="0"/>
              <a:t>to get upset by coaching </a:t>
            </a:r>
            <a:r>
              <a:rPr lang="en-US" dirty="0" smtClean="0"/>
              <a:t>him  </a:t>
            </a:r>
            <a:r>
              <a:rPr lang="en-US" dirty="0"/>
              <a:t>through these motions and then congratulate </a:t>
            </a:r>
            <a:r>
              <a:rPr lang="en-US" dirty="0" smtClean="0"/>
              <a:t>him  when he manages </a:t>
            </a:r>
            <a:r>
              <a:rPr lang="en-US" dirty="0"/>
              <a:t>to do this even partially.</a:t>
            </a:r>
          </a:p>
          <a:p>
            <a:endParaRPr lang="en-US" dirty="0"/>
          </a:p>
        </p:txBody>
      </p:sp>
    </p:spTree>
    <p:extLst>
      <p:ext uri="{BB962C8B-B14F-4D97-AF65-F5344CB8AC3E}">
        <p14:creationId xmlns:p14="http://schemas.microsoft.com/office/powerpoint/2010/main" xmlns="" val="18725291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LAIN BKGND.jp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561704" y="483326"/>
            <a:ext cx="7968343" cy="849086"/>
          </a:xfrm>
          <a:solidFill>
            <a:srgbClr val="C00000"/>
          </a:solidFill>
        </p:spPr>
        <p:txBody>
          <a:bodyPr/>
          <a:lstStyle/>
          <a:p>
            <a:r>
              <a:rPr lang="en-US" b="1" dirty="0" smtClean="0">
                <a:solidFill>
                  <a:schemeClr val="bg1"/>
                </a:solidFill>
                <a:latin typeface="Accolade-Medium" pitchFamily="2" charset="0"/>
              </a:rPr>
              <a:t>Mouth Closed Power</a:t>
            </a:r>
            <a:endParaRPr lang="en-US" dirty="0">
              <a:solidFill>
                <a:schemeClr val="bg1"/>
              </a:solidFill>
              <a:latin typeface="Accolade-Medium" pitchFamily="2" charset="0"/>
            </a:endParaRPr>
          </a:p>
        </p:txBody>
      </p:sp>
      <p:sp>
        <p:nvSpPr>
          <p:cNvPr id="3" name="Content Placeholder 2"/>
          <p:cNvSpPr>
            <a:spLocks noGrp="1"/>
          </p:cNvSpPr>
          <p:nvPr>
            <p:ph idx="1"/>
          </p:nvPr>
        </p:nvSpPr>
        <p:spPr>
          <a:xfrm>
            <a:off x="561704" y="1332412"/>
            <a:ext cx="7968343" cy="4990011"/>
          </a:xfrm>
          <a:solidFill>
            <a:schemeClr val="accent2">
              <a:lumMod val="20000"/>
              <a:lumOff val="80000"/>
            </a:schemeClr>
          </a:solidFill>
        </p:spPr>
        <p:txBody>
          <a:bodyPr>
            <a:normAutofit/>
          </a:bodyPr>
          <a:lstStyle/>
          <a:p>
            <a:r>
              <a:rPr lang="en-US" dirty="0" smtClean="0"/>
              <a:t>Stopping </a:t>
            </a:r>
            <a:r>
              <a:rPr lang="en-US" dirty="0"/>
              <a:t>herself from saying something that might be hurtful or inappropriate. </a:t>
            </a:r>
            <a:endParaRPr lang="en-US" dirty="0" smtClean="0"/>
          </a:p>
          <a:p>
            <a:r>
              <a:rPr lang="en-US" dirty="0" smtClean="0"/>
              <a:t>Younger </a:t>
            </a:r>
            <a:r>
              <a:rPr lang="en-US" dirty="0"/>
              <a:t>children might need to practice by pushing their lips together and putting their hands over their mouths to help them to stop.  </a:t>
            </a:r>
            <a:endParaRPr lang="en-US" dirty="0" smtClean="0"/>
          </a:p>
          <a:p>
            <a:r>
              <a:rPr lang="en-US" dirty="0" smtClean="0"/>
              <a:t>You </a:t>
            </a:r>
            <a:r>
              <a:rPr lang="en-US" dirty="0"/>
              <a:t>can rehearse by going over a situation that happened (i.e. being rude about another child being “messy”) and having her get ready to say something mean and then stop. </a:t>
            </a:r>
            <a:endParaRPr lang="en-US" dirty="0" smtClean="0"/>
          </a:p>
          <a:p>
            <a:r>
              <a:rPr lang="en-US" dirty="0" smtClean="0"/>
              <a:t>You </a:t>
            </a:r>
            <a:r>
              <a:rPr lang="en-US" dirty="0"/>
              <a:t>can then come up with other situations. </a:t>
            </a:r>
            <a:r>
              <a:rPr lang="en-US" dirty="0" smtClean="0"/>
              <a:t>Do </a:t>
            </a:r>
            <a:r>
              <a:rPr lang="en-US" dirty="0"/>
              <a:t>it multiple times a day at </a:t>
            </a:r>
            <a:r>
              <a:rPr lang="en-US" dirty="0" smtClean="0"/>
              <a:t>first </a:t>
            </a:r>
            <a:endParaRPr lang="en-US" dirty="0"/>
          </a:p>
          <a:p>
            <a:endParaRPr lang="en-US" dirty="0"/>
          </a:p>
        </p:txBody>
      </p:sp>
    </p:spTree>
    <p:extLst>
      <p:ext uri="{BB962C8B-B14F-4D97-AF65-F5344CB8AC3E}">
        <p14:creationId xmlns:p14="http://schemas.microsoft.com/office/powerpoint/2010/main" xmlns="" val="27307620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LAIN BKGND.jp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666208" y="679271"/>
            <a:ext cx="7772400" cy="927463"/>
          </a:xfrm>
          <a:solidFill>
            <a:srgbClr val="C00000"/>
          </a:solidFill>
        </p:spPr>
        <p:txBody>
          <a:bodyPr/>
          <a:lstStyle/>
          <a:p>
            <a:r>
              <a:rPr lang="en-US" b="1" dirty="0" smtClean="0">
                <a:solidFill>
                  <a:schemeClr val="bg1"/>
                </a:solidFill>
                <a:latin typeface="Accolade-Medium" pitchFamily="2" charset="0"/>
              </a:rPr>
              <a:t>Hands Down Power</a:t>
            </a:r>
            <a:r>
              <a:rPr lang="en-US" dirty="0" smtClean="0">
                <a:solidFill>
                  <a:schemeClr val="bg1"/>
                </a:solidFill>
                <a:latin typeface="Accolade-Medium" pitchFamily="2" charset="0"/>
              </a:rPr>
              <a:t> </a:t>
            </a:r>
            <a:endParaRPr lang="en-US" dirty="0">
              <a:solidFill>
                <a:schemeClr val="bg1"/>
              </a:solidFill>
              <a:latin typeface="Accolade-Medium" pitchFamily="2" charset="0"/>
            </a:endParaRPr>
          </a:p>
        </p:txBody>
      </p:sp>
      <p:sp>
        <p:nvSpPr>
          <p:cNvPr id="3" name="Content Placeholder 2"/>
          <p:cNvSpPr>
            <a:spLocks noGrp="1"/>
          </p:cNvSpPr>
          <p:nvPr>
            <p:ph idx="1"/>
          </p:nvPr>
        </p:nvSpPr>
        <p:spPr>
          <a:xfrm>
            <a:off x="666208" y="1606734"/>
            <a:ext cx="7772400" cy="4493621"/>
          </a:xfrm>
          <a:solidFill>
            <a:schemeClr val="accent4">
              <a:lumMod val="20000"/>
              <a:lumOff val="80000"/>
            </a:schemeClr>
          </a:solidFill>
        </p:spPr>
        <p:txBody>
          <a:bodyPr>
            <a:normAutofit/>
          </a:bodyPr>
          <a:lstStyle/>
          <a:p>
            <a:r>
              <a:rPr lang="en-US" dirty="0" smtClean="0"/>
              <a:t>Stopping </a:t>
            </a:r>
            <a:r>
              <a:rPr lang="en-US" dirty="0"/>
              <a:t>himself from hitting or hurting others.  This can be done by </a:t>
            </a:r>
            <a:r>
              <a:rPr lang="en-US" dirty="0" smtClean="0"/>
              <a:t>teaching him to press </a:t>
            </a:r>
            <a:r>
              <a:rPr lang="en-US" dirty="0"/>
              <a:t>his hands down at his sides or putting them into his pockets so they are hard to get out.  </a:t>
            </a:r>
            <a:endParaRPr lang="en-US" dirty="0" smtClean="0"/>
          </a:p>
          <a:p>
            <a:r>
              <a:rPr lang="en-US" dirty="0" smtClean="0"/>
              <a:t>Role</a:t>
            </a:r>
            <a:r>
              <a:rPr lang="en-US" dirty="0"/>
              <a:t>-play situations. </a:t>
            </a:r>
            <a:r>
              <a:rPr lang="en-US" dirty="0" smtClean="0"/>
              <a:t>Then </a:t>
            </a:r>
            <a:r>
              <a:rPr lang="en-US" dirty="0"/>
              <a:t>have a </a:t>
            </a:r>
            <a:r>
              <a:rPr lang="en-US" dirty="0" smtClean="0"/>
              <a:t>cue-when </a:t>
            </a:r>
            <a:r>
              <a:rPr lang="en-US" dirty="0"/>
              <a:t>you say “hands down” his hands go to his sides or into his pockets.  </a:t>
            </a:r>
            <a:endParaRPr lang="en-US" dirty="0" smtClean="0"/>
          </a:p>
          <a:p>
            <a:r>
              <a:rPr lang="en-US" dirty="0" smtClean="0"/>
              <a:t>Reward </a:t>
            </a:r>
            <a:r>
              <a:rPr lang="en-US" dirty="0"/>
              <a:t>him for being safe with his </a:t>
            </a:r>
            <a:r>
              <a:rPr lang="en-US" dirty="0" smtClean="0"/>
              <a:t>hands-you </a:t>
            </a:r>
            <a:r>
              <a:rPr lang="en-US" dirty="0"/>
              <a:t>may find an actual reward chart is helpful with </a:t>
            </a:r>
            <a:r>
              <a:rPr lang="en-US" dirty="0" smtClean="0"/>
              <a:t>this. </a:t>
            </a:r>
            <a:endParaRPr lang="en-US" dirty="0"/>
          </a:p>
        </p:txBody>
      </p:sp>
    </p:spTree>
    <p:extLst>
      <p:ext uri="{BB962C8B-B14F-4D97-AF65-F5344CB8AC3E}">
        <p14:creationId xmlns:p14="http://schemas.microsoft.com/office/powerpoint/2010/main" xmlns="" val="3638842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LAIN BKGND.jp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640079" y="1136476"/>
            <a:ext cx="7850777" cy="888274"/>
          </a:xfrm>
          <a:solidFill>
            <a:srgbClr val="C00000"/>
          </a:solidFill>
        </p:spPr>
        <p:txBody>
          <a:bodyPr/>
          <a:lstStyle/>
          <a:p>
            <a:r>
              <a:rPr lang="en-US" b="1" dirty="0" smtClean="0">
                <a:solidFill>
                  <a:schemeClr val="bg1"/>
                </a:solidFill>
                <a:latin typeface="Accolade-Medium" pitchFamily="2" charset="0"/>
              </a:rPr>
              <a:t>Walk Away Power</a:t>
            </a:r>
            <a:r>
              <a:rPr lang="en-US" i="1" dirty="0" smtClean="0">
                <a:solidFill>
                  <a:schemeClr val="bg1"/>
                </a:solidFill>
                <a:latin typeface="Accolade-Medium" pitchFamily="2" charset="0"/>
              </a:rPr>
              <a:t> </a:t>
            </a:r>
            <a:endParaRPr lang="en-US" dirty="0">
              <a:solidFill>
                <a:schemeClr val="bg1"/>
              </a:solidFill>
              <a:latin typeface="Accolade-Medium" pitchFamily="2" charset="0"/>
            </a:endParaRPr>
          </a:p>
        </p:txBody>
      </p:sp>
      <p:sp>
        <p:nvSpPr>
          <p:cNvPr id="3" name="Content Placeholder 2"/>
          <p:cNvSpPr>
            <a:spLocks noGrp="1"/>
          </p:cNvSpPr>
          <p:nvPr>
            <p:ph idx="1"/>
          </p:nvPr>
        </p:nvSpPr>
        <p:spPr>
          <a:xfrm>
            <a:off x="640079" y="2024751"/>
            <a:ext cx="7850777" cy="3265714"/>
          </a:xfrm>
          <a:solidFill>
            <a:schemeClr val="accent3">
              <a:lumMod val="20000"/>
              <a:lumOff val="80000"/>
            </a:schemeClr>
          </a:solidFill>
        </p:spPr>
        <p:txBody>
          <a:bodyPr/>
          <a:lstStyle/>
          <a:p>
            <a:r>
              <a:rPr lang="en-US" dirty="0" smtClean="0"/>
              <a:t> </a:t>
            </a:r>
            <a:r>
              <a:rPr lang="en-US" dirty="0"/>
              <a:t>moving away from trouble. Practice by pretending to be a kid who is about to push or poke, without actually doing this to the child. Coach the child to leave with an attitude that is aware, calm, respectful, and confident</a:t>
            </a:r>
            <a:r>
              <a:rPr lang="en-US" dirty="0" smtClean="0"/>
              <a:t>.</a:t>
            </a:r>
            <a:endParaRPr lang="en-US" dirty="0"/>
          </a:p>
        </p:txBody>
      </p:sp>
    </p:spTree>
    <p:extLst>
      <p:ext uri="{BB962C8B-B14F-4D97-AF65-F5344CB8AC3E}">
        <p14:creationId xmlns:p14="http://schemas.microsoft.com/office/powerpoint/2010/main" xmlns="" val="19210640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LAIN BKGND.jp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535578" y="418331"/>
            <a:ext cx="8059783" cy="1143000"/>
          </a:xfrm>
          <a:solidFill>
            <a:srgbClr val="C00000"/>
          </a:solidFill>
        </p:spPr>
        <p:txBody>
          <a:bodyPr>
            <a:noAutofit/>
          </a:bodyPr>
          <a:lstStyle/>
          <a:p>
            <a:r>
              <a:rPr lang="en-US" sz="2600" dirty="0">
                <a:solidFill>
                  <a:schemeClr val="bg1"/>
                </a:solidFill>
                <a:latin typeface="Accolade-Medium" pitchFamily="2" charset="0"/>
              </a:rPr>
              <a:t>Describe the situation with each step that happens</a:t>
            </a:r>
            <a:r>
              <a:rPr lang="en-US" sz="2600" i="1" dirty="0">
                <a:solidFill>
                  <a:schemeClr val="bg1"/>
                </a:solidFill>
                <a:latin typeface="Accolade-Medium" pitchFamily="2" charset="0"/>
              </a:rPr>
              <a:t> </a:t>
            </a:r>
            <a:r>
              <a:rPr lang="en-US" sz="2600" dirty="0">
                <a:solidFill>
                  <a:schemeClr val="bg1"/>
                </a:solidFill>
                <a:latin typeface="Accolade-Medium" pitchFamily="2" charset="0"/>
              </a:rPr>
              <a:t>and that you want to have happen</a:t>
            </a:r>
            <a:r>
              <a:rPr lang="en-US" sz="2600" i="1" dirty="0">
                <a:solidFill>
                  <a:schemeClr val="bg1"/>
                </a:solidFill>
                <a:latin typeface="Accolade-Medium" pitchFamily="2" charset="0"/>
              </a:rPr>
              <a:t>.</a:t>
            </a:r>
            <a:r>
              <a:rPr lang="en-US" sz="2600" dirty="0">
                <a:solidFill>
                  <a:schemeClr val="bg1"/>
                </a:solidFill>
                <a:latin typeface="Accolade-Medium" pitchFamily="2" charset="0"/>
              </a:rPr>
              <a:t> </a:t>
            </a:r>
            <a:r>
              <a:rPr lang="en-US" sz="2600" dirty="0"/>
              <a:t> </a:t>
            </a:r>
          </a:p>
        </p:txBody>
      </p:sp>
      <p:sp>
        <p:nvSpPr>
          <p:cNvPr id="3" name="Content Placeholder 2"/>
          <p:cNvSpPr>
            <a:spLocks noGrp="1"/>
          </p:cNvSpPr>
          <p:nvPr>
            <p:ph sz="half" idx="1"/>
          </p:nvPr>
        </p:nvSpPr>
        <p:spPr>
          <a:xfrm>
            <a:off x="535578" y="1561331"/>
            <a:ext cx="4038600" cy="4783555"/>
          </a:xfrm>
          <a:solidFill>
            <a:schemeClr val="accent4">
              <a:lumMod val="40000"/>
              <a:lumOff val="60000"/>
            </a:schemeClr>
          </a:solidFill>
        </p:spPr>
        <p:txBody>
          <a:bodyPr>
            <a:normAutofit/>
          </a:bodyPr>
          <a:lstStyle/>
          <a:p>
            <a:pPr fontAlgn="base"/>
            <a:r>
              <a:rPr lang="en-US" sz="2200" dirty="0"/>
              <a:t>Help </a:t>
            </a:r>
            <a:r>
              <a:rPr lang="en-US" sz="2200" dirty="0" smtClean="0"/>
              <a:t> children </a:t>
            </a:r>
            <a:r>
              <a:rPr lang="en-US" sz="2200" dirty="0"/>
              <a:t>make a new plan by breaking things down. For example, start with a story about what actually </a:t>
            </a:r>
            <a:r>
              <a:rPr lang="en-US" sz="2200" dirty="0" smtClean="0"/>
              <a:t>happens:  </a:t>
            </a:r>
          </a:p>
          <a:p>
            <a:pPr fontAlgn="base"/>
            <a:r>
              <a:rPr lang="en-US" sz="2200" dirty="0" smtClean="0"/>
              <a:t>1</a:t>
            </a:r>
            <a:r>
              <a:rPr lang="en-US" sz="2200" dirty="0"/>
              <a:t>) Riya feels angry, </a:t>
            </a:r>
            <a:endParaRPr lang="en-US" sz="2200" dirty="0" smtClean="0"/>
          </a:p>
          <a:p>
            <a:pPr fontAlgn="base"/>
            <a:endParaRPr lang="en-US" sz="2200" dirty="0" smtClean="0"/>
          </a:p>
          <a:p>
            <a:pPr fontAlgn="base"/>
            <a:r>
              <a:rPr lang="en-US" sz="2200" dirty="0" smtClean="0"/>
              <a:t>2</a:t>
            </a:r>
            <a:r>
              <a:rPr lang="en-US" sz="2200" dirty="0"/>
              <a:t>) Riya  hits, </a:t>
            </a:r>
            <a:endParaRPr lang="en-US" sz="2200" dirty="0" smtClean="0"/>
          </a:p>
          <a:p>
            <a:pPr fontAlgn="base"/>
            <a:endParaRPr lang="en-US" sz="2200" dirty="0" smtClean="0"/>
          </a:p>
          <a:p>
            <a:pPr fontAlgn="base"/>
            <a:r>
              <a:rPr lang="en-US" sz="2200" dirty="0" smtClean="0"/>
              <a:t>3</a:t>
            </a:r>
            <a:r>
              <a:rPr lang="en-US" sz="2200" dirty="0"/>
              <a:t>) Friend gets hurt</a:t>
            </a:r>
            <a:r>
              <a:rPr lang="en-US" sz="2200" dirty="0" smtClean="0"/>
              <a:t>.</a:t>
            </a:r>
            <a:endParaRPr lang="en-US" sz="2200" dirty="0"/>
          </a:p>
        </p:txBody>
      </p:sp>
      <p:sp>
        <p:nvSpPr>
          <p:cNvPr id="4" name="Content Placeholder 3"/>
          <p:cNvSpPr>
            <a:spLocks noGrp="1"/>
          </p:cNvSpPr>
          <p:nvPr>
            <p:ph sz="half" idx="2"/>
          </p:nvPr>
        </p:nvSpPr>
        <p:spPr>
          <a:xfrm>
            <a:off x="4574178" y="1561331"/>
            <a:ext cx="4038600" cy="4783555"/>
          </a:xfrm>
          <a:solidFill>
            <a:schemeClr val="accent5">
              <a:lumMod val="40000"/>
              <a:lumOff val="60000"/>
            </a:schemeClr>
          </a:solidFill>
        </p:spPr>
        <p:txBody>
          <a:bodyPr>
            <a:noAutofit/>
          </a:bodyPr>
          <a:lstStyle/>
          <a:p>
            <a:pPr fontAlgn="base">
              <a:spcBef>
                <a:spcPts val="0"/>
              </a:spcBef>
            </a:pPr>
            <a:r>
              <a:rPr lang="en-US" sz="2000" dirty="0" smtClean="0"/>
              <a:t>Now, create a new story with the steps you want to happen:  </a:t>
            </a:r>
          </a:p>
          <a:p>
            <a:pPr fontAlgn="base">
              <a:spcBef>
                <a:spcPts val="0"/>
              </a:spcBef>
            </a:pPr>
            <a:r>
              <a:rPr lang="en-US" sz="2000" dirty="0" smtClean="0"/>
              <a:t>1) Riya starts to feel angry,</a:t>
            </a:r>
          </a:p>
          <a:p>
            <a:pPr fontAlgn="base">
              <a:spcBef>
                <a:spcPts val="0"/>
              </a:spcBef>
            </a:pPr>
            <a:r>
              <a:rPr lang="en-US" sz="2000" dirty="0" smtClean="0"/>
              <a:t> 2) Riya takes two big breaths, </a:t>
            </a:r>
          </a:p>
          <a:p>
            <a:pPr fontAlgn="base">
              <a:spcBef>
                <a:spcPts val="0"/>
              </a:spcBef>
            </a:pPr>
            <a:r>
              <a:rPr lang="en-US" sz="2000" dirty="0" smtClean="0"/>
              <a:t>3) Riya puts her hands down, </a:t>
            </a:r>
          </a:p>
          <a:p>
            <a:pPr fontAlgn="base">
              <a:spcBef>
                <a:spcPts val="0"/>
              </a:spcBef>
            </a:pPr>
            <a:r>
              <a:rPr lang="en-US" sz="2000" dirty="0" smtClean="0"/>
              <a:t>4) Riya gets help from her mom/dad/teacher/etc., </a:t>
            </a:r>
          </a:p>
          <a:p>
            <a:pPr fontAlgn="base">
              <a:spcBef>
                <a:spcPts val="0"/>
              </a:spcBef>
            </a:pPr>
            <a:r>
              <a:rPr lang="en-US" sz="2000" dirty="0" smtClean="0"/>
              <a:t>5) Adult helps, </a:t>
            </a:r>
          </a:p>
          <a:p>
            <a:pPr fontAlgn="base">
              <a:spcBef>
                <a:spcPts val="0"/>
              </a:spcBef>
            </a:pPr>
            <a:r>
              <a:rPr lang="en-US" sz="2000" dirty="0" smtClean="0"/>
              <a:t>6) Riya feels better, </a:t>
            </a:r>
          </a:p>
          <a:p>
            <a:pPr fontAlgn="base">
              <a:spcBef>
                <a:spcPts val="0"/>
              </a:spcBef>
            </a:pPr>
            <a:r>
              <a:rPr lang="en-US" sz="2000" dirty="0" smtClean="0"/>
              <a:t>7) Friend is happy too.  You may need to make the steps very simple at first, but write them down on a big piece of paper with pictures, or as a little book with drawings, or on big flashcards.</a:t>
            </a:r>
          </a:p>
          <a:p>
            <a:pPr>
              <a:spcBef>
                <a:spcPts val="0"/>
              </a:spcBef>
            </a:pPr>
            <a:endParaRPr lang="en-US" sz="2000" dirty="0" smtClean="0"/>
          </a:p>
          <a:p>
            <a:pPr>
              <a:spcBef>
                <a:spcPts val="0"/>
              </a:spcBef>
            </a:pPr>
            <a:endParaRPr lang="en-US" sz="2000" dirty="0"/>
          </a:p>
        </p:txBody>
      </p:sp>
    </p:spTree>
    <p:extLst>
      <p:ext uri="{BB962C8B-B14F-4D97-AF65-F5344CB8AC3E}">
        <p14:creationId xmlns:p14="http://schemas.microsoft.com/office/powerpoint/2010/main" xmlns="" val="6368122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LAIN BKGND.jpg"/>
          <p:cNvPicPr>
            <a:picLocks noChangeAspect="1"/>
          </p:cNvPicPr>
          <p:nvPr/>
        </p:nvPicPr>
        <p:blipFill>
          <a:blip r:embed="rId2"/>
          <a:stretch>
            <a:fillRect/>
          </a:stretch>
        </p:blipFill>
        <p:spPr>
          <a:xfrm>
            <a:off x="0" y="0"/>
            <a:ext cx="9144000" cy="6858000"/>
          </a:xfrm>
          <a:prstGeom prst="rect">
            <a:avLst/>
          </a:prstGeom>
        </p:spPr>
      </p:pic>
      <p:sp>
        <p:nvSpPr>
          <p:cNvPr id="5" name="Title 1"/>
          <p:cNvSpPr txBox="1">
            <a:spLocks/>
          </p:cNvSpPr>
          <p:nvPr/>
        </p:nvSpPr>
        <p:spPr>
          <a:xfrm>
            <a:off x="457200" y="1162602"/>
            <a:ext cx="8229600" cy="1143000"/>
          </a:xfrm>
          <a:prstGeom prst="rect">
            <a:avLst/>
          </a:prstGeom>
          <a:solidFill>
            <a:srgbClr val="C00000"/>
          </a:solidFill>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bg1"/>
                </a:solidFill>
                <a:effectLst/>
                <a:uLnTx/>
                <a:uFillTx/>
                <a:latin typeface="Accolade-Medium" pitchFamily="2" charset="0"/>
                <a:ea typeface="+mj-ea"/>
                <a:cs typeface="+mj-cs"/>
              </a:rPr>
              <a:t>Understand and stay in charge of your own emotional triggers.</a:t>
            </a:r>
            <a:r>
              <a:rPr kumimoji="0" lang="en-US" sz="3200" b="0" i="0" u="none" strike="noStrike" kern="1200" cap="none" spc="0" normalizeH="0" baseline="0" noProof="0" dirty="0" smtClean="0">
                <a:ln>
                  <a:noFill/>
                </a:ln>
                <a:solidFill>
                  <a:schemeClr val="bg1"/>
                </a:solidFill>
                <a:effectLst/>
                <a:uLnTx/>
                <a:uFillTx/>
                <a:latin typeface="Accolade-Medium" pitchFamily="2" charset="0"/>
                <a:ea typeface="+mj-ea"/>
                <a:cs typeface="+mj-cs"/>
              </a:rPr>
              <a:t> </a:t>
            </a:r>
            <a:endParaRPr kumimoji="0" lang="en-US" sz="3200" b="0" i="0" u="none" strike="noStrike" kern="1200" cap="none" spc="0" normalizeH="0" baseline="0" noProof="0" dirty="0">
              <a:ln>
                <a:noFill/>
              </a:ln>
              <a:solidFill>
                <a:schemeClr val="bg1"/>
              </a:solidFill>
              <a:effectLst/>
              <a:uLnTx/>
              <a:uFillTx/>
              <a:latin typeface="Accolade-Medium" pitchFamily="2" charset="0"/>
              <a:ea typeface="+mj-ea"/>
              <a:cs typeface="+mj-cs"/>
            </a:endParaRPr>
          </a:p>
        </p:txBody>
      </p:sp>
      <p:sp>
        <p:nvSpPr>
          <p:cNvPr id="3" name="Content Placeholder 2"/>
          <p:cNvSpPr>
            <a:spLocks noGrp="1"/>
          </p:cNvSpPr>
          <p:nvPr>
            <p:ph idx="1"/>
          </p:nvPr>
        </p:nvSpPr>
        <p:spPr>
          <a:xfrm>
            <a:off x="457200" y="2305603"/>
            <a:ext cx="8229600" cy="3233050"/>
          </a:xfrm>
          <a:solidFill>
            <a:schemeClr val="accent6">
              <a:lumMod val="40000"/>
              <a:lumOff val="60000"/>
            </a:schemeClr>
          </a:solidFill>
        </p:spPr>
        <p:txBody>
          <a:bodyPr/>
          <a:lstStyle/>
          <a:p>
            <a:r>
              <a:rPr lang="en-US" dirty="0" smtClean="0"/>
              <a:t>If you find yourself having a hard time with a specific child’s behavior, address your own feelings instead of wishing they would go away. Often just talking about your frustration or irritation privately with another adult can be enough to help you gain more perspective.</a:t>
            </a:r>
          </a:p>
          <a:p>
            <a:endParaRPr lang="en-US" dirty="0"/>
          </a:p>
        </p:txBody>
      </p:sp>
    </p:spTree>
    <p:extLst>
      <p:ext uri="{BB962C8B-B14F-4D97-AF65-F5344CB8AC3E}">
        <p14:creationId xmlns:p14="http://schemas.microsoft.com/office/powerpoint/2010/main" xmlns="" val="15084520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LAIN BKGND.jpg"/>
          <p:cNvPicPr>
            <a:picLocks noChangeAspect="1"/>
          </p:cNvPicPr>
          <p:nvPr/>
        </p:nvPicPr>
        <p:blipFill>
          <a:blip r:embed="rId2"/>
          <a:stretch>
            <a:fillRect/>
          </a:stretch>
        </p:blipFill>
        <p:spPr>
          <a:xfrm>
            <a:off x="0" y="0"/>
            <a:ext cx="9144000" cy="6858000"/>
          </a:xfrm>
          <a:prstGeom prst="rect">
            <a:avLst/>
          </a:prstGeom>
        </p:spPr>
      </p:pic>
      <p:pic>
        <p:nvPicPr>
          <p:cNvPr id="4" name="Picture 3" descr="Super Power Poster_eca.jpg"/>
          <p:cNvPicPr>
            <a:picLocks noChangeAspect="1"/>
          </p:cNvPicPr>
          <p:nvPr/>
        </p:nvPicPr>
        <p:blipFill>
          <a:blip r:embed="rId3"/>
          <a:stretch>
            <a:fillRect/>
          </a:stretch>
        </p:blipFill>
        <p:spPr>
          <a:xfrm>
            <a:off x="1997089" y="259312"/>
            <a:ext cx="4976913" cy="6332560"/>
          </a:xfrm>
          <a:prstGeom prst="rect">
            <a:avLst/>
          </a:prstGeom>
        </p:spPr>
      </p:pic>
    </p:spTree>
    <p:extLst>
      <p:ext uri="{BB962C8B-B14F-4D97-AF65-F5344CB8AC3E}">
        <p14:creationId xmlns:p14="http://schemas.microsoft.com/office/powerpoint/2010/main" xmlns="" val="38197996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28</TotalTime>
  <Words>696</Words>
  <Application>Microsoft Macintosh PowerPoint</Application>
  <PresentationFormat>On-screen Show (4:3)</PresentationFormat>
  <Paragraphs>74</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Breeze</vt:lpstr>
      <vt:lpstr>Magda Gerber and Pikler philosophy in managing children’s behavior. </vt:lpstr>
      <vt:lpstr>Close your eyes and think what does discipline in children mean to you?</vt:lpstr>
      <vt:lpstr>Now write it down.</vt:lpstr>
      <vt:lpstr>Does it match the dictionary meaning of the word discipline?</vt:lpstr>
      <vt:lpstr>What should discipline not be?</vt:lpstr>
      <vt:lpstr>Why is discipline confusing to most teachers and parents?</vt:lpstr>
      <vt:lpstr>So here are some signals to guide you…</vt:lpstr>
      <vt:lpstr>Red light </vt:lpstr>
      <vt:lpstr>Slide 9</vt:lpstr>
      <vt:lpstr>Slide 10</vt:lpstr>
      <vt:lpstr>Pikler- respect the child</vt:lpstr>
      <vt:lpstr>Discipline is not about taking away the power or power struggles…</vt:lpstr>
      <vt:lpstr>Calm Down Power</vt:lpstr>
      <vt:lpstr>Mouth Closed Power</vt:lpstr>
      <vt:lpstr>Hands Down Power </vt:lpstr>
      <vt:lpstr>Walk Away Power </vt:lpstr>
      <vt:lpstr>Describe the situation with each step that happens and that you want to have happen.  </vt:lpstr>
      <vt:lpstr>Slide 18</vt:lpstr>
      <vt:lpstr>Slide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Swati</dc:creator>
  <cp:lastModifiedBy>Justin</cp:lastModifiedBy>
  <cp:revision>6</cp:revision>
  <dcterms:created xsi:type="dcterms:W3CDTF">2016-01-29T05:24:45Z</dcterms:created>
  <dcterms:modified xsi:type="dcterms:W3CDTF">2016-01-29T06:59:27Z</dcterms:modified>
</cp:coreProperties>
</file>