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C0B0A4D-41B4-4F97-BAB2-ED29710DAEF4}" type="datetimeFigureOut">
              <a:rPr lang="en-IN" smtClean="0"/>
              <a:t>08-07-2023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299529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B0A4D-41B4-4F97-BAB2-ED29710DAEF4}" type="datetimeFigureOut">
              <a:rPr lang="en-IN" smtClean="0"/>
              <a:t>08-07-2023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2352754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B0A4D-41B4-4F97-BAB2-ED29710DAEF4}" type="datetimeFigureOut">
              <a:rPr lang="en-IN" smtClean="0"/>
              <a:t>08-07-2023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1119328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C0B0A4D-41B4-4F97-BAB2-ED29710DAEF4}" type="datetimeFigureOut">
              <a:rPr lang="en-IN" smtClean="0"/>
              <a:t>08-07-2023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27473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C0B0A4D-41B4-4F97-BAB2-ED29710DAEF4}" type="datetimeFigureOut">
              <a:rPr lang="en-IN" smtClean="0"/>
              <a:t>08-07-2023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382662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C0B0A4D-41B4-4F97-BAB2-ED29710DAEF4}" type="datetimeFigureOut">
              <a:rPr lang="en-IN" smtClean="0"/>
              <a:t>08-07-2023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48673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B0A4D-41B4-4F97-BAB2-ED29710DAEF4}" type="datetimeFigureOut">
              <a:rPr lang="en-IN" smtClean="0"/>
              <a:t>08-07-2023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3781003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B0A4D-41B4-4F97-BAB2-ED29710DAEF4}" type="datetimeFigureOut">
              <a:rPr lang="en-IN" smtClean="0"/>
              <a:t>08-07-2023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142344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B0A4D-41B4-4F97-BAB2-ED29710DAEF4}" type="datetimeFigureOut">
              <a:rPr lang="en-IN" smtClean="0"/>
              <a:t>08-07-2023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1880040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B0A4D-41B4-4F97-BAB2-ED29710DAEF4}" type="datetimeFigureOut">
              <a:rPr lang="en-IN" smtClean="0"/>
              <a:t>08-07-2023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731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B0A4D-41B4-4F97-BAB2-ED29710DAEF4}" type="datetimeFigureOut">
              <a:rPr lang="en-IN" smtClean="0"/>
              <a:t>08-07-2023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9FC9935-A75C-4152-8A57-0392CBA2F42D}" type="slidenum">
              <a:rPr lang="en-IN" smtClean="0"/>
              <a:t>‹#›</a:t>
            </a:fld>
            <a:endParaRPr lang="en-IN"/>
          </a:p>
        </p:txBody>
      </p:sp>
    </p:spTree>
    <p:extLst>
      <p:ext uri="{BB962C8B-B14F-4D97-AF65-F5344CB8AC3E}">
        <p14:creationId xmlns:p14="http://schemas.microsoft.com/office/powerpoint/2010/main" val="348464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B0A4D-41B4-4F97-BAB2-ED29710DAEF4}" type="datetimeFigureOut">
              <a:rPr lang="en-IN" smtClean="0"/>
              <a:t>08-07-2023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C9935-A75C-4152-8A57-0392CBA2F42D}" type="slidenum">
              <a:rPr lang="en-IN" smtClean="0"/>
              <a:t>‹#›</a:t>
            </a:fld>
            <a:endParaRPr lang="en-IN"/>
          </a:p>
        </p:txBody>
      </p:sp>
    </p:spTree>
    <p:extLst>
      <p:ext uri="{BB962C8B-B14F-4D97-AF65-F5344CB8AC3E}">
        <p14:creationId xmlns:p14="http://schemas.microsoft.com/office/powerpoint/2010/main" val="3651344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957" y="399011"/>
            <a:ext cx="7132320" cy="5139869"/>
          </a:xfrm>
          <a:prstGeom prst="rect">
            <a:avLst/>
          </a:prstGeom>
        </p:spPr>
        <p:txBody>
          <a:bodyPr wrap="square">
            <a:spAutoFit/>
          </a:bodyPr>
          <a:lstStyle/>
          <a:p>
            <a:r>
              <a:rPr lang="en-US" sz="4400" b="1" dirty="0" err="1" smtClean="0"/>
              <a:t>Panchadi</a:t>
            </a:r>
            <a:r>
              <a:rPr lang="en-US" sz="4400" b="1" dirty="0" smtClean="0"/>
              <a:t> of NCF 2022 and AI: Blending Two Worlds</a:t>
            </a:r>
          </a:p>
          <a:p>
            <a:endParaRPr lang="en-US" dirty="0" smtClean="0"/>
          </a:p>
          <a:p>
            <a:endParaRPr lang="en-US" dirty="0"/>
          </a:p>
          <a:p>
            <a:endParaRPr lang="en-US" dirty="0" smtClean="0"/>
          </a:p>
          <a:p>
            <a:endParaRPr lang="en-US" dirty="0"/>
          </a:p>
          <a:p>
            <a:r>
              <a:rPr lang="en-US" sz="2800" dirty="0" smtClean="0"/>
              <a:t>Introducing the </a:t>
            </a:r>
            <a:r>
              <a:rPr lang="en-US" sz="2800" dirty="0" err="1" smtClean="0"/>
              <a:t>Panchadi</a:t>
            </a:r>
            <a:r>
              <a:rPr lang="en-US" sz="2800" dirty="0" smtClean="0"/>
              <a:t> of NCF 2022 and its potential to blend with AI to revolutionize education. Here, we explore the challenges faced, the benefits of AI to education according to NCF 2022, and strategies for successful integration.</a:t>
            </a:r>
            <a:endParaRPr lang="en-US" sz="2800" dirty="0"/>
          </a:p>
        </p:txBody>
      </p:sp>
      <p:pic>
        <p:nvPicPr>
          <p:cNvPr id="3" name="Picture 2"/>
          <p:cNvPicPr>
            <a:picLocks noChangeAspect="1"/>
          </p:cNvPicPr>
          <p:nvPr/>
        </p:nvPicPr>
        <p:blipFill>
          <a:blip r:embed="rId2"/>
          <a:stretch>
            <a:fillRect/>
          </a:stretch>
        </p:blipFill>
        <p:spPr>
          <a:xfrm>
            <a:off x="8021396" y="0"/>
            <a:ext cx="4170604" cy="6858000"/>
          </a:xfrm>
          <a:prstGeom prst="rect">
            <a:avLst/>
          </a:prstGeom>
        </p:spPr>
      </p:pic>
    </p:spTree>
    <p:extLst>
      <p:ext uri="{BB962C8B-B14F-4D97-AF65-F5344CB8AC3E}">
        <p14:creationId xmlns:p14="http://schemas.microsoft.com/office/powerpoint/2010/main" val="437813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736" y="534385"/>
            <a:ext cx="8898783" cy="769441"/>
          </a:xfrm>
          <a:prstGeom prst="rect">
            <a:avLst/>
          </a:prstGeom>
        </p:spPr>
        <p:txBody>
          <a:bodyPr wrap="none">
            <a:spAutoFit/>
          </a:bodyPr>
          <a:lstStyle/>
          <a:p>
            <a:r>
              <a:rPr lang="en-US" sz="4400" b="1" dirty="0" smtClean="0"/>
              <a:t>The Purpose of </a:t>
            </a:r>
            <a:r>
              <a:rPr lang="en-US" sz="4400" b="1" dirty="0" err="1" smtClean="0"/>
              <a:t>Panchadi</a:t>
            </a:r>
            <a:r>
              <a:rPr lang="en-US" sz="4400" b="1" dirty="0" smtClean="0"/>
              <a:t> of NCF 2022</a:t>
            </a:r>
            <a:endParaRPr lang="en-US" sz="4400" b="1" dirty="0"/>
          </a:p>
        </p:txBody>
      </p:sp>
      <p:sp>
        <p:nvSpPr>
          <p:cNvPr id="3" name="Rounded Rectangle 2"/>
          <p:cNvSpPr/>
          <p:nvPr/>
        </p:nvSpPr>
        <p:spPr>
          <a:xfrm>
            <a:off x="997527" y="2103120"/>
            <a:ext cx="3050771" cy="366591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smtClean="0"/>
              <a:t>Goals</a:t>
            </a:r>
          </a:p>
          <a:p>
            <a:r>
              <a:rPr lang="en-US" smtClean="0"/>
              <a:t>The National Curriculum Framework (NCF) aims to provide students with a holistic education that focuses on developing their cognitive, social, emotional, and physical abilities.</a:t>
            </a:r>
            <a:endParaRPr lang="en-US"/>
          </a:p>
        </p:txBody>
      </p:sp>
      <p:sp>
        <p:nvSpPr>
          <p:cNvPr id="4" name="Rounded Rectangle 3"/>
          <p:cNvSpPr/>
          <p:nvPr/>
        </p:nvSpPr>
        <p:spPr>
          <a:xfrm>
            <a:off x="4699461" y="2103118"/>
            <a:ext cx="3050771" cy="366591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smtClean="0"/>
              <a:t>Principles</a:t>
            </a:r>
          </a:p>
          <a:p>
            <a:r>
              <a:rPr lang="en-US" smtClean="0"/>
              <a:t>The NCF emphasizes the principles of inclusiveness, gender sensitivity, and the importance of preserving India's cultural heritage.</a:t>
            </a:r>
            <a:endParaRPr lang="en-US"/>
          </a:p>
        </p:txBody>
      </p:sp>
      <p:sp>
        <p:nvSpPr>
          <p:cNvPr id="5" name="Rounded Rectangle 4"/>
          <p:cNvSpPr/>
          <p:nvPr/>
        </p:nvSpPr>
        <p:spPr>
          <a:xfrm>
            <a:off x="8401396" y="2103119"/>
            <a:ext cx="3050771" cy="366591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smtClean="0"/>
              <a:t>Flexibility</a:t>
            </a:r>
          </a:p>
          <a:p>
            <a:r>
              <a:rPr lang="en-US" smtClean="0"/>
              <a:t>The Framework allows for flexibility in curriculum design, giving educators the freedom to personalize learning experiences for their students.</a:t>
            </a:r>
            <a:endParaRPr lang="en-US"/>
          </a:p>
        </p:txBody>
      </p:sp>
    </p:spTree>
    <p:extLst>
      <p:ext uri="{BB962C8B-B14F-4D97-AF65-F5344CB8AC3E}">
        <p14:creationId xmlns:p14="http://schemas.microsoft.com/office/powerpoint/2010/main" val="379662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8343" y="600886"/>
            <a:ext cx="4724370" cy="830997"/>
          </a:xfrm>
          <a:prstGeom prst="rect">
            <a:avLst/>
          </a:prstGeom>
        </p:spPr>
        <p:txBody>
          <a:bodyPr wrap="none">
            <a:spAutoFit/>
          </a:bodyPr>
          <a:lstStyle/>
          <a:p>
            <a:r>
              <a:rPr lang="en-IN" sz="4800" b="1" dirty="0" smtClean="0"/>
              <a:t>Introduction to AI</a:t>
            </a:r>
            <a:endParaRPr lang="en-IN" sz="4800" b="1" dirty="0"/>
          </a:p>
        </p:txBody>
      </p:sp>
      <p:pic>
        <p:nvPicPr>
          <p:cNvPr id="1026" name="Picture 2" descr="https://cdn.gamma.app/cdn-cgi/image/quality=80,fit=scale-down,onerror=redirect,width=500/74k782u758f126g/3164825f6fd847f9930092a6569c2c37/original/porta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840" y="1513983"/>
            <a:ext cx="4762500" cy="32766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gamma.app/cdn-cgi/image/quality=80,fit=scale-down,onerror=redirect,width=500/74k782u758f126g/48d013b69f134495b277004b1ae84af8/original/27gray-superJumbo-v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8062" y="1513983"/>
            <a:ext cx="4762500" cy="32861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96997" y="4985861"/>
            <a:ext cx="5410185" cy="1477328"/>
          </a:xfrm>
          <a:prstGeom prst="rect">
            <a:avLst/>
          </a:prstGeom>
        </p:spPr>
        <p:txBody>
          <a:bodyPr wrap="square">
            <a:spAutoFit/>
          </a:bodyPr>
          <a:lstStyle/>
          <a:p>
            <a:pPr algn="ctr"/>
            <a:r>
              <a:rPr lang="en-US" b="1" dirty="0" smtClean="0"/>
              <a:t>What is AI?</a:t>
            </a:r>
          </a:p>
          <a:p>
            <a:pPr algn="ctr"/>
            <a:r>
              <a:rPr lang="en-US" dirty="0" smtClean="0"/>
              <a:t>AI refers to the development of computer systems that can perform tasks requiring human-like intelligence, including visual perception, speech recognition, decision-making, and language translation.</a:t>
            </a:r>
            <a:endParaRPr lang="en-US" dirty="0"/>
          </a:p>
        </p:txBody>
      </p:sp>
      <p:sp>
        <p:nvSpPr>
          <p:cNvPr id="4" name="Rectangle 3"/>
          <p:cNvSpPr/>
          <p:nvPr/>
        </p:nvSpPr>
        <p:spPr>
          <a:xfrm>
            <a:off x="6336405" y="4985861"/>
            <a:ext cx="5185814" cy="1477328"/>
          </a:xfrm>
          <a:prstGeom prst="rect">
            <a:avLst/>
          </a:prstGeom>
        </p:spPr>
        <p:txBody>
          <a:bodyPr wrap="square">
            <a:spAutoFit/>
          </a:bodyPr>
          <a:lstStyle/>
          <a:p>
            <a:pPr algn="ctr"/>
            <a:r>
              <a:rPr lang="en-US" b="1" dirty="0" smtClean="0"/>
              <a:t>The Role of AI in Education</a:t>
            </a:r>
          </a:p>
          <a:p>
            <a:pPr algn="ctr"/>
            <a:r>
              <a:rPr lang="en-US" dirty="0" smtClean="0"/>
              <a:t>AI can supplement traditional teaching methods by providing personalized learning experiences and freeing up teachers’ time for more one-on-one interactions with students.</a:t>
            </a:r>
            <a:endParaRPr lang="en-US" dirty="0"/>
          </a:p>
        </p:txBody>
      </p:sp>
    </p:spTree>
    <p:extLst>
      <p:ext uri="{BB962C8B-B14F-4D97-AF65-F5344CB8AC3E}">
        <p14:creationId xmlns:p14="http://schemas.microsoft.com/office/powerpoint/2010/main" val="3034981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82393" y="185803"/>
            <a:ext cx="6096000" cy="6063198"/>
          </a:xfrm>
          <a:prstGeom prst="rect">
            <a:avLst/>
          </a:prstGeom>
        </p:spPr>
        <p:txBody>
          <a:bodyPr>
            <a:spAutoFit/>
          </a:bodyPr>
          <a:lstStyle/>
          <a:p>
            <a:r>
              <a:rPr lang="en-US" sz="4400" b="1" dirty="0" smtClean="0"/>
              <a:t>Challenges with Blending NCF 2022 and AI</a:t>
            </a:r>
          </a:p>
          <a:p>
            <a:r>
              <a:rPr lang="en-US" sz="2000" b="1" dirty="0" smtClean="0"/>
              <a:t>Resource Availability</a:t>
            </a:r>
          </a:p>
          <a:p>
            <a:r>
              <a:rPr lang="en-US" sz="2000" dirty="0" smtClean="0"/>
              <a:t>AI adoption in the education sector requires significant financial and technological resources, which may not be available to all institutions.</a:t>
            </a:r>
          </a:p>
          <a:p>
            <a:endParaRPr lang="en-US" sz="2000" b="1" dirty="0" smtClean="0"/>
          </a:p>
          <a:p>
            <a:r>
              <a:rPr lang="en-US" sz="2000" b="1" dirty="0" smtClean="0"/>
              <a:t>Teacher Training</a:t>
            </a:r>
          </a:p>
          <a:p>
            <a:r>
              <a:rPr lang="en-US" sz="2000" dirty="0" smtClean="0"/>
              <a:t>Effective integration of AI in education requires teachers to be trained in AI technology to effectively combine standard teaching methods with AI techniques.</a:t>
            </a:r>
          </a:p>
          <a:p>
            <a:endParaRPr lang="en-US" sz="2000" b="1" dirty="0" smtClean="0"/>
          </a:p>
          <a:p>
            <a:r>
              <a:rPr lang="en-US" sz="2000" b="1" dirty="0" smtClean="0"/>
              <a:t>Data Privacy and Security</a:t>
            </a:r>
          </a:p>
          <a:p>
            <a:r>
              <a:rPr lang="en-US" sz="2000" dirty="0" smtClean="0"/>
              <a:t>AI requires vast amounts of data to work, and ensuring the data is secure and protected is a major issue that needs to be addressed while implementing it in education.</a:t>
            </a:r>
            <a:endParaRPr lang="en-US" sz="2000" dirty="0"/>
          </a:p>
        </p:txBody>
      </p:sp>
      <p:sp>
        <p:nvSpPr>
          <p:cNvPr id="5" name="Rounded Rectangle 4"/>
          <p:cNvSpPr/>
          <p:nvPr/>
        </p:nvSpPr>
        <p:spPr>
          <a:xfrm>
            <a:off x="5719155" y="1579418"/>
            <a:ext cx="315884" cy="3241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IN" dirty="0"/>
          </a:p>
        </p:txBody>
      </p:sp>
      <p:sp>
        <p:nvSpPr>
          <p:cNvPr id="6" name="Rounded Rectangle 5"/>
          <p:cNvSpPr/>
          <p:nvPr/>
        </p:nvSpPr>
        <p:spPr>
          <a:xfrm>
            <a:off x="5719155" y="3099261"/>
            <a:ext cx="315884" cy="3241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IN" dirty="0"/>
          </a:p>
        </p:txBody>
      </p:sp>
      <p:sp>
        <p:nvSpPr>
          <p:cNvPr id="7" name="Rounded Rectangle 6"/>
          <p:cNvSpPr/>
          <p:nvPr/>
        </p:nvSpPr>
        <p:spPr>
          <a:xfrm>
            <a:off x="5719155" y="4619105"/>
            <a:ext cx="315884" cy="3241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IN" dirty="0"/>
          </a:p>
        </p:txBody>
      </p:sp>
      <p:pic>
        <p:nvPicPr>
          <p:cNvPr id="8" name="Picture 7"/>
          <p:cNvPicPr>
            <a:picLocks noChangeAspect="1"/>
          </p:cNvPicPr>
          <p:nvPr/>
        </p:nvPicPr>
        <p:blipFill>
          <a:blip r:embed="rId2"/>
          <a:stretch>
            <a:fillRect/>
          </a:stretch>
        </p:blipFill>
        <p:spPr>
          <a:xfrm>
            <a:off x="0" y="0"/>
            <a:ext cx="5444836" cy="6858000"/>
          </a:xfrm>
          <a:prstGeom prst="rect">
            <a:avLst/>
          </a:prstGeom>
        </p:spPr>
      </p:pic>
    </p:spTree>
    <p:extLst>
      <p:ext uri="{BB962C8B-B14F-4D97-AF65-F5344CB8AC3E}">
        <p14:creationId xmlns:p14="http://schemas.microsoft.com/office/powerpoint/2010/main" val="145866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3482" y="426320"/>
            <a:ext cx="10408585" cy="1446550"/>
          </a:xfrm>
          <a:prstGeom prst="rect">
            <a:avLst/>
          </a:prstGeom>
        </p:spPr>
        <p:txBody>
          <a:bodyPr wrap="square">
            <a:spAutoFit/>
          </a:bodyPr>
          <a:lstStyle/>
          <a:p>
            <a:r>
              <a:rPr lang="en-US" sz="4400" b="1" dirty="0" smtClean="0"/>
              <a:t>Benefits of Using AI in Education According to NCF 2022</a:t>
            </a:r>
            <a:endParaRPr lang="en-US" sz="4400" b="1" dirty="0"/>
          </a:p>
        </p:txBody>
      </p:sp>
      <p:pic>
        <p:nvPicPr>
          <p:cNvPr id="2050" name="Picture 2" descr="https://cdn.gamma.app/cdn-cgi/image/quality=80,fit=scale-down,onerror=redirect,width=500/74k782u758f126g/df417f1980624bc3b4a59145956f3a69/original/613f4891d3c0ac1e58a06994_online-tu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90" y="2245072"/>
            <a:ext cx="47625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cdn.gamma.app/cdn-cgi/image/quality=80,fit=scale-down,onerror=redirect,width=500/74k782u758f126g/9bb3d2e8cdd34d838deadadd25729db0/original/35694467263_532f4fb809_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8945" y="2245072"/>
            <a:ext cx="4011988" cy="26719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87590" y="5048334"/>
            <a:ext cx="4762500" cy="1200329"/>
          </a:xfrm>
          <a:prstGeom prst="rect">
            <a:avLst/>
          </a:prstGeom>
        </p:spPr>
        <p:txBody>
          <a:bodyPr wrap="square">
            <a:spAutoFit/>
          </a:bodyPr>
          <a:lstStyle/>
          <a:p>
            <a:pPr algn="ctr"/>
            <a:r>
              <a:rPr lang="en-US" b="1" dirty="0" smtClean="0"/>
              <a:t>Personalized Learning</a:t>
            </a:r>
          </a:p>
          <a:p>
            <a:pPr algn="ctr"/>
            <a:r>
              <a:rPr lang="en-US" dirty="0" smtClean="0"/>
              <a:t>AI can provide personalized learning experiences for students, enabling them to learn at their own pace, and receive feedback instantly.</a:t>
            </a:r>
            <a:endParaRPr lang="en-US" dirty="0"/>
          </a:p>
        </p:txBody>
      </p:sp>
      <p:sp>
        <p:nvSpPr>
          <p:cNvPr id="4" name="Rectangle 3"/>
          <p:cNvSpPr/>
          <p:nvPr/>
        </p:nvSpPr>
        <p:spPr>
          <a:xfrm>
            <a:off x="7148945" y="5048334"/>
            <a:ext cx="4011988" cy="1477328"/>
          </a:xfrm>
          <a:prstGeom prst="rect">
            <a:avLst/>
          </a:prstGeom>
        </p:spPr>
        <p:txBody>
          <a:bodyPr wrap="square">
            <a:spAutoFit/>
          </a:bodyPr>
          <a:lstStyle/>
          <a:p>
            <a:pPr algn="ctr"/>
            <a:r>
              <a:rPr lang="en-US" b="1" dirty="0" smtClean="0"/>
              <a:t>Improved Assessment</a:t>
            </a:r>
          </a:p>
          <a:p>
            <a:pPr algn="ctr"/>
            <a:r>
              <a:rPr lang="en-US" dirty="0" smtClean="0"/>
              <a:t>AI allows educators to assess students’ performance more accurately, and in less time, freeing up their time for other instructional activities.</a:t>
            </a:r>
            <a:endParaRPr lang="en-US" dirty="0"/>
          </a:p>
        </p:txBody>
      </p:sp>
    </p:spTree>
    <p:extLst>
      <p:ext uri="{BB962C8B-B14F-4D97-AF65-F5344CB8AC3E}">
        <p14:creationId xmlns:p14="http://schemas.microsoft.com/office/powerpoint/2010/main" val="691510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469" y="542698"/>
            <a:ext cx="9436109" cy="769441"/>
          </a:xfrm>
          <a:prstGeom prst="rect">
            <a:avLst/>
          </a:prstGeom>
        </p:spPr>
        <p:txBody>
          <a:bodyPr wrap="none">
            <a:spAutoFit/>
          </a:bodyPr>
          <a:lstStyle/>
          <a:p>
            <a:r>
              <a:rPr lang="en-US" sz="4400" b="1" dirty="0" smtClean="0"/>
              <a:t>Practical Applications of AI in Education</a:t>
            </a:r>
            <a:endParaRPr lang="en-US" sz="4400" b="1" dirty="0"/>
          </a:p>
        </p:txBody>
      </p:sp>
      <p:grpSp>
        <p:nvGrpSpPr>
          <p:cNvPr id="3" name="Group 2"/>
          <p:cNvGrpSpPr/>
          <p:nvPr/>
        </p:nvGrpSpPr>
        <p:grpSpPr>
          <a:xfrm>
            <a:off x="5960428" y="1432963"/>
            <a:ext cx="2435629" cy="5170144"/>
            <a:chOff x="5303520" y="1034453"/>
            <a:chExt cx="2435629" cy="5170144"/>
          </a:xfrm>
        </p:grpSpPr>
        <p:cxnSp>
          <p:nvCxnSpPr>
            <p:cNvPr id="4" name="Straight Connector 3"/>
            <p:cNvCxnSpPr/>
            <p:nvPr/>
          </p:nvCxnSpPr>
          <p:spPr>
            <a:xfrm>
              <a:off x="6903714" y="1565955"/>
              <a:ext cx="835435" cy="4154"/>
            </a:xfrm>
            <a:prstGeom prst="line">
              <a:avLst/>
            </a:prstGeom>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303520" y="1034453"/>
              <a:ext cx="1600198" cy="5170144"/>
              <a:chOff x="7090756" y="1017828"/>
              <a:chExt cx="1600198" cy="5170144"/>
            </a:xfrm>
          </p:grpSpPr>
          <p:cxnSp>
            <p:nvCxnSpPr>
              <p:cNvPr id="7" name="Straight Connector 6"/>
              <p:cNvCxnSpPr/>
              <p:nvPr/>
            </p:nvCxnSpPr>
            <p:spPr>
              <a:xfrm flipH="1">
                <a:off x="8416633" y="1756149"/>
                <a:ext cx="12471" cy="878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V="1">
                <a:off x="7456509" y="5215380"/>
                <a:ext cx="1945182"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8416632" y="3057578"/>
                <a:ext cx="1" cy="739835"/>
              </a:xfrm>
              <a:prstGeom prst="line">
                <a:avLst/>
              </a:prstGeom>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8167253" y="1349823"/>
                <a:ext cx="523701" cy="407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IN" dirty="0"/>
              </a:p>
            </p:txBody>
          </p:sp>
          <p:sp>
            <p:nvSpPr>
              <p:cNvPr id="11" name="Rounded Rectangle 10"/>
              <p:cNvSpPr/>
              <p:nvPr/>
            </p:nvSpPr>
            <p:spPr>
              <a:xfrm>
                <a:off x="8167249" y="2635138"/>
                <a:ext cx="523701" cy="407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IN" dirty="0"/>
              </a:p>
            </p:txBody>
          </p:sp>
          <p:sp>
            <p:nvSpPr>
              <p:cNvPr id="12" name="Rounded Rectangle 11"/>
              <p:cNvSpPr/>
              <p:nvPr/>
            </p:nvSpPr>
            <p:spPr>
              <a:xfrm>
                <a:off x="8167249" y="3835467"/>
                <a:ext cx="523701" cy="407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IN" dirty="0"/>
              </a:p>
            </p:txBody>
          </p:sp>
          <p:cxnSp>
            <p:nvCxnSpPr>
              <p:cNvPr id="13" name="Straight Connector 12"/>
              <p:cNvCxnSpPr/>
              <p:nvPr/>
            </p:nvCxnSpPr>
            <p:spPr>
              <a:xfrm>
                <a:off x="8429104" y="1017828"/>
                <a:ext cx="0" cy="312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1" idx="1"/>
              </p:cNvCxnSpPr>
              <p:nvPr/>
            </p:nvCxnSpPr>
            <p:spPr>
              <a:xfrm flipH="1" flipV="1">
                <a:off x="7090756" y="2838799"/>
                <a:ext cx="1076493" cy="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6" name="Straight Connector 5"/>
            <p:cNvCxnSpPr/>
            <p:nvPr/>
          </p:nvCxnSpPr>
          <p:spPr>
            <a:xfrm>
              <a:off x="6903714" y="4055753"/>
              <a:ext cx="835435" cy="4154"/>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681644" y="2792269"/>
            <a:ext cx="5278784" cy="923330"/>
          </a:xfrm>
          <a:prstGeom prst="rect">
            <a:avLst/>
          </a:prstGeom>
        </p:spPr>
        <p:txBody>
          <a:bodyPr wrap="square">
            <a:spAutoFit/>
          </a:bodyPr>
          <a:lstStyle/>
          <a:p>
            <a:pPr algn="r"/>
            <a:r>
              <a:rPr lang="en-US" b="1" dirty="0" smtClean="0"/>
              <a:t>Virtual Assistant for Teachers</a:t>
            </a:r>
          </a:p>
          <a:p>
            <a:pPr algn="r"/>
            <a:r>
              <a:rPr lang="en-US" dirty="0" smtClean="0"/>
              <a:t>AI can assist teachers with administrative tasks, lesson planning, and grading assignments.</a:t>
            </a:r>
            <a:endParaRPr lang="en-US" dirty="0"/>
          </a:p>
        </p:txBody>
      </p:sp>
      <p:sp>
        <p:nvSpPr>
          <p:cNvPr id="16" name="Rectangle 15"/>
          <p:cNvSpPr/>
          <p:nvPr/>
        </p:nvSpPr>
        <p:spPr>
          <a:xfrm>
            <a:off x="8624653" y="1745171"/>
            <a:ext cx="3027712" cy="1754326"/>
          </a:xfrm>
          <a:prstGeom prst="rect">
            <a:avLst/>
          </a:prstGeom>
        </p:spPr>
        <p:txBody>
          <a:bodyPr wrap="square">
            <a:spAutoFit/>
          </a:bodyPr>
          <a:lstStyle/>
          <a:p>
            <a:r>
              <a:rPr lang="en-US" b="1" dirty="0" smtClean="0"/>
              <a:t>AI-Powered Classroom Management</a:t>
            </a:r>
          </a:p>
          <a:p>
            <a:r>
              <a:rPr lang="en-US" dirty="0" smtClean="0"/>
              <a:t>AI can be used to monitor classroom learning </a:t>
            </a:r>
            <a:r>
              <a:rPr lang="en-US" dirty="0" err="1" smtClean="0"/>
              <a:t>behaviour</a:t>
            </a:r>
            <a:r>
              <a:rPr lang="en-US" dirty="0" smtClean="0"/>
              <a:t> and provide instant feedback, reducing teacher workload.</a:t>
            </a:r>
            <a:endParaRPr lang="en-US" dirty="0"/>
          </a:p>
        </p:txBody>
      </p:sp>
      <p:sp>
        <p:nvSpPr>
          <p:cNvPr id="17" name="Rectangle 16"/>
          <p:cNvSpPr/>
          <p:nvPr/>
        </p:nvSpPr>
        <p:spPr>
          <a:xfrm>
            <a:off x="8676064" y="4212548"/>
            <a:ext cx="2924890" cy="1477328"/>
          </a:xfrm>
          <a:prstGeom prst="rect">
            <a:avLst/>
          </a:prstGeom>
        </p:spPr>
        <p:txBody>
          <a:bodyPr wrap="square">
            <a:spAutoFit/>
          </a:bodyPr>
          <a:lstStyle/>
          <a:p>
            <a:r>
              <a:rPr lang="en-US" b="1" dirty="0" smtClean="0"/>
              <a:t>AI-Powered Personalized Learning</a:t>
            </a:r>
          </a:p>
          <a:p>
            <a:r>
              <a:rPr lang="en-US" dirty="0" smtClean="0"/>
              <a:t>AI can be used to create personalized educational content for students.</a:t>
            </a:r>
            <a:endParaRPr lang="en-US" dirty="0"/>
          </a:p>
        </p:txBody>
      </p:sp>
    </p:spTree>
    <p:extLst>
      <p:ext uri="{BB962C8B-B14F-4D97-AF65-F5344CB8AC3E}">
        <p14:creationId xmlns:p14="http://schemas.microsoft.com/office/powerpoint/2010/main" val="839784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009" y="487544"/>
            <a:ext cx="10381484" cy="1446550"/>
          </a:xfrm>
          <a:prstGeom prst="rect">
            <a:avLst/>
          </a:prstGeom>
        </p:spPr>
        <p:txBody>
          <a:bodyPr wrap="square">
            <a:spAutoFit/>
          </a:bodyPr>
          <a:lstStyle/>
          <a:p>
            <a:r>
              <a:rPr lang="en-US" sz="4400" b="1" dirty="0" smtClean="0"/>
              <a:t>Strategies for Successful Integration of AI into the NCF 2022</a:t>
            </a:r>
            <a:endParaRPr lang="en-US" sz="4400" b="1" dirty="0"/>
          </a:p>
        </p:txBody>
      </p:sp>
      <p:sp>
        <p:nvSpPr>
          <p:cNvPr id="3" name="Rounded Rectangle 2"/>
          <p:cNvSpPr/>
          <p:nvPr/>
        </p:nvSpPr>
        <p:spPr>
          <a:xfrm>
            <a:off x="864524" y="2086494"/>
            <a:ext cx="3208712" cy="2019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smtClean="0"/>
              <a:t>Collaboration</a:t>
            </a:r>
          </a:p>
          <a:p>
            <a:r>
              <a:rPr lang="en-US" smtClean="0"/>
              <a:t>Collaboration between educators and AI experts can help to address the challenges surrounding AI integration in education.</a:t>
            </a:r>
            <a:endParaRPr lang="en-US"/>
          </a:p>
        </p:txBody>
      </p:sp>
      <p:sp>
        <p:nvSpPr>
          <p:cNvPr id="4" name="Rounded Rectangle 3"/>
          <p:cNvSpPr/>
          <p:nvPr/>
        </p:nvSpPr>
        <p:spPr>
          <a:xfrm>
            <a:off x="6517179" y="4411286"/>
            <a:ext cx="3208712" cy="2019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Continuous Evaluation</a:t>
            </a:r>
          </a:p>
          <a:p>
            <a:r>
              <a:rPr lang="en-US" dirty="0" smtClean="0"/>
              <a:t>Continuous evaluation of the impact of AI in education is required to ensure that it meets the needs of students and teachers.</a:t>
            </a:r>
            <a:endParaRPr lang="en-US" dirty="0"/>
          </a:p>
        </p:txBody>
      </p:sp>
      <p:sp>
        <p:nvSpPr>
          <p:cNvPr id="5" name="Rounded Rectangle 4"/>
          <p:cNvSpPr/>
          <p:nvPr/>
        </p:nvSpPr>
        <p:spPr>
          <a:xfrm>
            <a:off x="864524" y="4411287"/>
            <a:ext cx="3208712" cy="2019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smtClean="0"/>
              <a:t>Building a Data-Driven Culture</a:t>
            </a:r>
          </a:p>
          <a:p>
            <a:r>
              <a:rPr lang="en-US" smtClean="0"/>
              <a:t>Schools need to establish a data-driven culture that focuses on extracting value from the data collected and making data-driven decisions.</a:t>
            </a:r>
            <a:endParaRPr lang="en-US"/>
          </a:p>
        </p:txBody>
      </p:sp>
      <p:sp>
        <p:nvSpPr>
          <p:cNvPr id="6" name="Rounded Rectangle 5"/>
          <p:cNvSpPr/>
          <p:nvPr/>
        </p:nvSpPr>
        <p:spPr>
          <a:xfrm>
            <a:off x="6517179" y="2086494"/>
            <a:ext cx="3208712" cy="2019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Teacher Empowerment</a:t>
            </a:r>
          </a:p>
          <a:p>
            <a:r>
              <a:rPr lang="en-US" dirty="0" smtClean="0"/>
              <a:t>Providing professional training and development opportunities for teachers can help them to more effectively incorporate AI into their classrooms.</a:t>
            </a:r>
            <a:endParaRPr lang="en-US" dirty="0"/>
          </a:p>
        </p:txBody>
      </p:sp>
    </p:spTree>
    <p:extLst>
      <p:ext uri="{BB962C8B-B14F-4D97-AF65-F5344CB8AC3E}">
        <p14:creationId xmlns:p14="http://schemas.microsoft.com/office/powerpoint/2010/main" val="1824179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2122" y="551287"/>
            <a:ext cx="9288087" cy="4462760"/>
          </a:xfrm>
          <a:prstGeom prst="rect">
            <a:avLst/>
          </a:prstGeom>
        </p:spPr>
        <p:txBody>
          <a:bodyPr wrap="square">
            <a:spAutoFit/>
          </a:bodyPr>
          <a:lstStyle/>
          <a:p>
            <a:r>
              <a:rPr lang="en-US" sz="4400" b="1" dirty="0" smtClean="0"/>
              <a:t>Conclusion and Takeaways</a:t>
            </a:r>
          </a:p>
          <a:p>
            <a:endParaRPr lang="en-US" dirty="0" smtClean="0"/>
          </a:p>
          <a:p>
            <a:endParaRPr lang="en-US" dirty="0"/>
          </a:p>
          <a:p>
            <a:endParaRPr lang="en-US" dirty="0" smtClean="0"/>
          </a:p>
          <a:p>
            <a:endParaRPr lang="en-US" dirty="0"/>
          </a:p>
          <a:p>
            <a:r>
              <a:rPr lang="en-US" sz="2800" dirty="0" smtClean="0"/>
              <a:t>Blending NCF 2022 with AI can improve learning outcomes and lead to more personalized education. However, proper planning, effective implementation, and careful consideration of the challenges are required for successful integration. Collaborative efforts and a data-driven culture can help in harnessing the full potential of AI in education.</a:t>
            </a:r>
            <a:endParaRPr lang="en-US" sz="2800" dirty="0"/>
          </a:p>
        </p:txBody>
      </p:sp>
    </p:spTree>
    <p:extLst>
      <p:ext uri="{BB962C8B-B14F-4D97-AF65-F5344CB8AC3E}">
        <p14:creationId xmlns:p14="http://schemas.microsoft.com/office/powerpoint/2010/main" val="4127985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579</Words>
  <Application>Microsoft Office PowerPoint</Application>
  <PresentationFormat>Widescreen</PresentationFormat>
  <Paragraphs>60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cp:revision>
  <dcterms:created xsi:type="dcterms:W3CDTF">2023-07-08T07:05:53Z</dcterms:created>
  <dcterms:modified xsi:type="dcterms:W3CDTF">2023-07-08T07:08:11Z</dcterms:modified>
</cp:coreProperties>
</file>