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8" r:id="rId5"/>
    <p:sldId id="269" r:id="rId6"/>
    <p:sldId id="259" r:id="rId7"/>
    <p:sldId id="260" r:id="rId8"/>
    <p:sldId id="261" r:id="rId9"/>
    <p:sldId id="262" r:id="rId10"/>
    <p:sldId id="270" r:id="rId11"/>
    <p:sldId id="263" r:id="rId12"/>
    <p:sldId id="264" r:id="rId13"/>
    <p:sldId id="265" r:id="rId14"/>
    <p:sldId id="266" r:id="rId15"/>
    <p:sldId id="267"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1807"/>
    <a:srgbClr val="34411B"/>
    <a:srgbClr val="663300"/>
    <a:srgbClr val="990033"/>
    <a:srgbClr val="660066"/>
    <a:srgbClr val="0000FF"/>
    <a:srgbClr val="003300"/>
    <a:srgbClr val="FFCCFF"/>
    <a:srgbClr val="CC33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ED288F-997B-8D46-BC91-295729984027}" type="datetimeFigureOut">
              <a:rPr lang="en-US" smtClean="0"/>
              <a:pPr/>
              <a:t>6/29/2018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2438588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D288F-997B-8D46-BC91-295729984027}" type="datetimeFigureOut">
              <a:rPr lang="en-US" smtClean="0"/>
              <a:pPr/>
              <a:t>6/29/2018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4162057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ED288F-997B-8D46-BC91-295729984027}" type="datetimeFigureOut">
              <a:rPr lang="en-US" smtClean="0"/>
              <a:pPr/>
              <a:t>6/29/2018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1056318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ED288F-997B-8D46-BC91-295729984027}" type="datetimeFigureOut">
              <a:rPr lang="en-US" smtClean="0"/>
              <a:pPr/>
              <a:t>6/29/2018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331147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ED288F-997B-8D46-BC91-295729984027}" type="datetimeFigureOut">
              <a:rPr lang="en-US" smtClean="0"/>
              <a:pPr/>
              <a:t>6/29/2018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2162750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ED288F-997B-8D46-BC91-295729984027}" type="datetimeFigureOut">
              <a:rPr lang="en-US" smtClean="0"/>
              <a:pPr/>
              <a:t>6/29/2018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1421398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D288F-997B-8D46-BC91-295729984027}" type="datetimeFigureOut">
              <a:rPr lang="en-US" smtClean="0"/>
              <a:pPr/>
              <a:t>6/29/2018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3869753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ED288F-997B-8D46-BC91-295729984027}" type="datetimeFigureOut">
              <a:rPr lang="en-US" smtClean="0"/>
              <a:pPr/>
              <a:t>6/29/2018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871644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ED288F-997B-8D46-BC91-295729984027}" type="datetimeFigureOut">
              <a:rPr lang="en-US" smtClean="0"/>
              <a:pPr/>
              <a:t>6/29/2018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2463323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D288F-997B-8D46-BC91-295729984027}" type="datetimeFigureOut">
              <a:rPr lang="en-US" smtClean="0"/>
              <a:pPr/>
              <a:t>6/29/2018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1147006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D288F-997B-8D46-BC91-295729984027}" type="datetimeFigureOut">
              <a:rPr lang="en-US" smtClean="0"/>
              <a:pPr/>
              <a:t>6/29/2018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1685405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D288F-997B-8D46-BC91-295729984027}" type="datetimeFigureOut">
              <a:rPr lang="en-US" smtClean="0"/>
              <a:pPr/>
              <a:t>6/29/2018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C51C98-19FB-904E-9470-50A2286A5DCC}" type="slidenum">
              <a:rPr lang="en-US" smtClean="0"/>
              <a:pPr/>
              <a:t>‹#›</a:t>
            </a:fld>
            <a:endParaRPr lang="en-US"/>
          </a:p>
        </p:txBody>
      </p:sp>
    </p:spTree>
    <p:extLst>
      <p:ext uri="{BB962C8B-B14F-4D97-AF65-F5344CB8AC3E}">
        <p14:creationId xmlns="" xmlns:p14="http://schemas.microsoft.com/office/powerpoint/2010/main" val="1421036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file:///C:\Users\admin\Desktop\Swati%20Madam%20PPt\Video\socio%20emotional%20dev\1.%20dad%20scafolding%20learning%20.mp4"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file:///C:\Users\admin\Desktop\Swati%20Madam%20PPt\Video\socio%20emotional%20dev\2.%20how%20parents%20interfere%20in%20learning.mp4"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file:///C:\Users\admin\Desktop\Swati%20Madam%20PPt\Video\socio%20emotional%20dev\3.%20persistence,%20motivation%20instrinsic%20extrinsic.mp4" TargetMode="Externa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file:///C:\Users\admin\Desktop\Swati%20Madam%20PPt\Video\socio%20emotional%20dev\4.%20strange%20situation.mp4" TargetMode="Externa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952905" y="1722662"/>
            <a:ext cx="7206916" cy="1470025"/>
          </a:xfrm>
          <a:solidFill>
            <a:srgbClr val="C00000"/>
          </a:solidFill>
        </p:spPr>
        <p:txBody>
          <a:bodyPr/>
          <a:lstStyle/>
          <a:p>
            <a:r>
              <a:rPr lang="en-US" b="1" dirty="0" smtClean="0">
                <a:solidFill>
                  <a:schemeClr val="bg1"/>
                </a:solidFill>
              </a:rPr>
              <a:t>Social and emotional development in early years</a:t>
            </a:r>
            <a:endParaRPr lang="en-US" b="1" dirty="0">
              <a:solidFill>
                <a:schemeClr val="bg1"/>
              </a:solidFill>
            </a:endParaRPr>
          </a:p>
        </p:txBody>
      </p:sp>
      <p:sp>
        <p:nvSpPr>
          <p:cNvPr id="3" name="Subtitle 2"/>
          <p:cNvSpPr>
            <a:spLocks noGrp="1"/>
          </p:cNvSpPr>
          <p:nvPr>
            <p:ph type="subTitle" idx="1"/>
          </p:nvPr>
        </p:nvSpPr>
        <p:spPr>
          <a:xfrm>
            <a:off x="952905" y="3192687"/>
            <a:ext cx="7206916" cy="1752600"/>
          </a:xfrm>
          <a:solidFill>
            <a:schemeClr val="accent6">
              <a:lumMod val="40000"/>
              <a:lumOff val="60000"/>
            </a:schemeClr>
          </a:solidFill>
        </p:spPr>
        <p:txBody>
          <a:bodyPr/>
          <a:lstStyle/>
          <a:p>
            <a:r>
              <a:rPr lang="en-US" b="1" dirty="0" smtClean="0">
                <a:solidFill>
                  <a:srgbClr val="C00000"/>
                </a:solidFill>
              </a:rPr>
              <a:t>DR. SWATI POPAT VATS</a:t>
            </a:r>
          </a:p>
          <a:p>
            <a:pPr>
              <a:spcBef>
                <a:spcPts val="0"/>
              </a:spcBef>
            </a:pPr>
            <a:r>
              <a:rPr lang="en-US" dirty="0" smtClean="0">
                <a:solidFill>
                  <a:srgbClr val="C00000"/>
                </a:solidFill>
              </a:rPr>
              <a:t>PRESIDENT </a:t>
            </a:r>
          </a:p>
          <a:p>
            <a:pPr>
              <a:spcBef>
                <a:spcPts val="0"/>
              </a:spcBef>
            </a:pPr>
            <a:r>
              <a:rPr lang="en-US" dirty="0" smtClean="0">
                <a:solidFill>
                  <a:srgbClr val="C00000"/>
                </a:solidFill>
              </a:rPr>
              <a:t>EARLY CHILDHOOD ASSOCIATION </a:t>
            </a:r>
            <a:endParaRPr lang="en-US" dirty="0">
              <a:solidFill>
                <a:srgbClr val="C00000"/>
              </a:solidFill>
            </a:endParaRPr>
          </a:p>
        </p:txBody>
      </p:sp>
    </p:spTree>
    <p:extLst>
      <p:ext uri="{BB962C8B-B14F-4D97-AF65-F5344CB8AC3E}">
        <p14:creationId xmlns="" xmlns:p14="http://schemas.microsoft.com/office/powerpoint/2010/main" val="25600673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1266" name="Rectangle 2"/>
          <p:cNvSpPr>
            <a:spLocks noGrp="1" noChangeArrowheads="1"/>
          </p:cNvSpPr>
          <p:nvPr>
            <p:ph type="title"/>
          </p:nvPr>
        </p:nvSpPr>
        <p:spPr>
          <a:xfrm>
            <a:off x="1058779" y="820147"/>
            <a:ext cx="7209323" cy="633265"/>
          </a:xfrm>
          <a:solidFill>
            <a:schemeClr val="accent6">
              <a:lumMod val="50000"/>
            </a:schemeClr>
          </a:solidFill>
        </p:spPr>
        <p:txBody>
          <a:bodyPr>
            <a:normAutofit fontScale="90000"/>
          </a:bodyPr>
          <a:lstStyle/>
          <a:p>
            <a:pPr eaLnBrk="1" hangingPunct="1"/>
            <a:r>
              <a:rPr lang="en-US" sz="3600" b="1" dirty="0">
                <a:solidFill>
                  <a:schemeClr val="bg1"/>
                </a:solidFill>
                <a:latin typeface="Arial" charset="0"/>
              </a:rPr>
              <a:t>His theory- the 8 ages of man.</a:t>
            </a:r>
          </a:p>
        </p:txBody>
      </p:sp>
      <p:graphicFrame>
        <p:nvGraphicFramePr>
          <p:cNvPr id="11362" name="Group 98"/>
          <p:cNvGraphicFramePr>
            <a:graphicFrameLocks noGrp="1"/>
          </p:cNvGraphicFramePr>
          <p:nvPr/>
        </p:nvGraphicFramePr>
        <p:xfrm>
          <a:off x="1203148" y="1544768"/>
          <a:ext cx="6891697" cy="4393334"/>
        </p:xfrm>
        <a:graphic>
          <a:graphicData uri="http://schemas.openxmlformats.org/drawingml/2006/table">
            <a:tbl>
              <a:tblPr/>
              <a:tblGrid>
                <a:gridCol w="1423916"/>
                <a:gridCol w="2771432"/>
                <a:gridCol w="2696349"/>
              </a:tblGrid>
              <a:tr h="49578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800" b="0" i="0" u="none" strike="noStrike" cap="none" normalizeH="0" baseline="0" dirty="0">
                          <a:ln>
                            <a:noFill/>
                          </a:ln>
                          <a:solidFill>
                            <a:schemeClr val="tx1"/>
                          </a:solidFill>
                          <a:effectLst/>
                          <a:latin typeface="Arial" charset="0"/>
                          <a:ea typeface="ＭＳ Ｐゴシック" charset="0"/>
                        </a:rPr>
                        <a:t>STAGE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0" i="0" u="none" strike="noStrike" cap="none" normalizeH="0" baseline="0" dirty="0">
                          <a:ln>
                            <a:noFill/>
                          </a:ln>
                          <a:solidFill>
                            <a:schemeClr val="tx1"/>
                          </a:solidFill>
                          <a:effectLst/>
                          <a:latin typeface="Arial" charset="0"/>
                          <a:ea typeface="ＭＳ Ｐゴシック" charset="0"/>
                        </a:rPr>
                        <a:t>STRENGTH DEVELOPED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45023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600" b="1" i="0" u="none" strike="noStrike" cap="none" normalizeH="0" baseline="0" dirty="0" smtClean="0">
                          <a:ln>
                            <a:noFill/>
                          </a:ln>
                          <a:solidFill>
                            <a:schemeClr val="tx1"/>
                          </a:solidFill>
                          <a:effectLst/>
                          <a:latin typeface="Arial" charset="0"/>
                          <a:ea typeface="ＭＳ Ｐゴシック" charset="0"/>
                        </a:rPr>
                        <a:t>0 </a:t>
                      </a:r>
                      <a:r>
                        <a:rPr kumimoji="0" lang="en-US" sz="1600" b="1" i="0" u="none" strike="noStrike" cap="none" normalizeH="0" baseline="0" dirty="0">
                          <a:ln>
                            <a:noFill/>
                          </a:ln>
                          <a:solidFill>
                            <a:schemeClr val="tx1"/>
                          </a:solidFill>
                          <a:effectLst/>
                          <a:latin typeface="Arial" charset="0"/>
                          <a:ea typeface="ＭＳ Ｐゴシック" charset="0"/>
                        </a:rPr>
                        <a:t>TO 1YRS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600" b="1" i="0" u="none" strike="noStrike" cap="none" normalizeH="0" baseline="0" dirty="0">
                          <a:ln>
                            <a:noFill/>
                          </a:ln>
                          <a:solidFill>
                            <a:schemeClr val="tx1"/>
                          </a:solidFill>
                          <a:effectLst/>
                          <a:latin typeface="Arial" charset="0"/>
                          <a:ea typeface="ＭＳ Ｐゴシック" charset="0"/>
                        </a:rPr>
                        <a:t>TRUST VS. MISTRUST</a:t>
                      </a:r>
                      <a:r>
                        <a:rPr kumimoji="0" lang="en-US" sz="24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rPr>
                        <a:t>HOPE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50320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600" b="1" i="0" u="none" strike="noStrike" cap="none" normalizeH="0" baseline="0">
                          <a:ln>
                            <a:noFill/>
                          </a:ln>
                          <a:solidFill>
                            <a:schemeClr val="tx1"/>
                          </a:solidFill>
                          <a:effectLst/>
                          <a:latin typeface="Arial" charset="0"/>
                          <a:ea typeface="ＭＳ Ｐゴシック" charset="0"/>
                        </a:rPr>
                        <a:t>2 TO 3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rPr>
                        <a:t>AUTONOMY VS. SHAME AND DOUBT</a:t>
                      </a:r>
                      <a:r>
                        <a:rPr kumimoji="0" lang="en-US" sz="14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rPr>
                        <a:t>WILLPOWER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317812">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600" b="1" i="0" u="none" strike="noStrike" cap="none" normalizeH="0" baseline="0">
                          <a:ln>
                            <a:noFill/>
                          </a:ln>
                          <a:solidFill>
                            <a:schemeClr val="tx1"/>
                          </a:solidFill>
                          <a:effectLst/>
                          <a:latin typeface="Arial" charset="0"/>
                          <a:ea typeface="ＭＳ Ｐゴシック" charset="0"/>
                        </a:rPr>
                        <a:t>4 TO 5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rPr>
                        <a:t>INITIATIVE VS. GUILT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rPr>
                        <a:t>PURPOSE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556172">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600" b="1" i="0" u="none" strike="noStrike" cap="none" normalizeH="0" baseline="0">
                          <a:ln>
                            <a:noFill/>
                          </a:ln>
                          <a:solidFill>
                            <a:schemeClr val="tx1"/>
                          </a:solidFill>
                          <a:effectLst/>
                          <a:latin typeface="Arial" charset="0"/>
                          <a:ea typeface="ＭＳ Ｐゴシック" charset="0"/>
                        </a:rPr>
                        <a:t>6 TO 12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rPr>
                        <a:t>INDUSTRY VS. INFERIORITY</a:t>
                      </a:r>
                      <a:r>
                        <a:rPr kumimoji="0" lang="en-US" sz="24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rPr>
                        <a:t>COMPETENCE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50320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200" b="1" i="0" u="none" strike="noStrike" cap="none" normalizeH="0" baseline="0">
                          <a:ln>
                            <a:noFill/>
                          </a:ln>
                          <a:solidFill>
                            <a:schemeClr val="tx1"/>
                          </a:solidFill>
                          <a:effectLst/>
                          <a:latin typeface="Arial" charset="0"/>
                          <a:ea typeface="ＭＳ Ｐゴシック" charset="0"/>
                        </a:rPr>
                        <a:t>ADOLESCENSE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rPr>
                        <a:t>IDENTITY VS. ROLE CONFUSION</a:t>
                      </a:r>
                      <a:r>
                        <a:rPr kumimoji="0" lang="en-US" sz="14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rPr>
                        <a:t>FIDELITY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3972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rPr>
                        <a:t>YOUNG ADULTHOOD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rPr>
                        <a:t>INTIMACY VS. ISOLATION</a:t>
                      </a:r>
                      <a:r>
                        <a:rPr kumimoji="0" lang="en-US" sz="1400" b="0" i="0" u="none" strike="noStrike" cap="none" normalizeH="0" baseline="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rPr>
                        <a:t>LOVE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6356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100" b="1" i="0" u="none" strike="noStrike" cap="none" normalizeH="0" baseline="0">
                          <a:ln>
                            <a:noFill/>
                          </a:ln>
                          <a:solidFill>
                            <a:schemeClr val="tx1"/>
                          </a:solidFill>
                          <a:effectLst/>
                          <a:latin typeface="Arial" charset="0"/>
                          <a:ea typeface="ＭＳ Ｐゴシック" charset="0"/>
                        </a:rPr>
                        <a:t>MIDDLE 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200" b="1" i="0" u="none" strike="noStrike" cap="none" normalizeH="0" baseline="0" dirty="0">
                          <a:ln>
                            <a:noFill/>
                          </a:ln>
                          <a:solidFill>
                            <a:schemeClr val="tx1"/>
                          </a:solidFill>
                          <a:effectLst/>
                          <a:latin typeface="Arial" charset="0"/>
                          <a:ea typeface="ＭＳ Ｐゴシック" charset="0"/>
                        </a:rPr>
                        <a:t>GENERATIVITY VS. STAGNATION</a:t>
                      </a:r>
                      <a:r>
                        <a:rPr kumimoji="0" lang="en-US" sz="24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a:ln>
                            <a:noFill/>
                          </a:ln>
                          <a:solidFill>
                            <a:schemeClr val="tx1"/>
                          </a:solidFill>
                          <a:effectLst/>
                          <a:latin typeface="Arial" charset="0"/>
                          <a:ea typeface="ＭＳ Ｐゴシック" charset="0"/>
                        </a:rPr>
                        <a:t>CARE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r h="45023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600" b="1" i="0" u="none" strike="noStrike" cap="none" normalizeH="0" baseline="0" dirty="0">
                          <a:ln>
                            <a:noFill/>
                          </a:ln>
                          <a:solidFill>
                            <a:schemeClr val="tx1"/>
                          </a:solidFill>
                          <a:effectLst/>
                          <a:latin typeface="Arial" charset="0"/>
                          <a:ea typeface="ＭＳ Ｐゴシック" charset="0"/>
                        </a:rPr>
                        <a:t>OLD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200" b="1" i="0" u="none" strike="noStrike" cap="none" normalizeH="0" baseline="0" dirty="0">
                          <a:ln>
                            <a:noFill/>
                          </a:ln>
                          <a:solidFill>
                            <a:schemeClr val="tx1"/>
                          </a:solidFill>
                          <a:effectLst/>
                          <a:latin typeface="Arial" charset="0"/>
                          <a:ea typeface="ＭＳ Ｐゴシック" charset="0"/>
                        </a:rPr>
                        <a:t>EGO INTEGRATION VS. DESPAIR</a:t>
                      </a:r>
                      <a:r>
                        <a:rPr kumimoji="0" lang="en-US" sz="12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rPr>
                        <a:t>WISDOM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r>
            </a:tbl>
          </a:graphicData>
        </a:graphic>
      </p:graphicFrame>
    </p:spTree>
    <p:extLst>
      <p:ext uri="{BB962C8B-B14F-4D97-AF65-F5344CB8AC3E}">
        <p14:creationId xmlns="" xmlns:p14="http://schemas.microsoft.com/office/powerpoint/2010/main" val="3647222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6386" name="Rectangle 2"/>
          <p:cNvSpPr>
            <a:spLocks noGrp="1" noChangeArrowheads="1"/>
          </p:cNvSpPr>
          <p:nvPr>
            <p:ph type="title"/>
          </p:nvPr>
        </p:nvSpPr>
        <p:spPr>
          <a:xfrm>
            <a:off x="904773" y="1270523"/>
            <a:ext cx="7411454" cy="789271"/>
          </a:xfrm>
          <a:solidFill>
            <a:srgbClr val="B91807"/>
          </a:solidFill>
        </p:spPr>
        <p:txBody>
          <a:bodyPr>
            <a:noAutofit/>
          </a:bodyPr>
          <a:lstStyle/>
          <a:p>
            <a:pPr eaLnBrk="1" hangingPunct="1"/>
            <a:r>
              <a:rPr lang="en-US" sz="2800" b="1" dirty="0" smtClean="0">
                <a:solidFill>
                  <a:schemeClr val="bg1"/>
                </a:solidFill>
                <a:latin typeface="Arial" charset="0"/>
              </a:rPr>
              <a:t/>
            </a:r>
            <a:br>
              <a:rPr lang="en-US" sz="2800" b="1" dirty="0" smtClean="0">
                <a:solidFill>
                  <a:schemeClr val="bg1"/>
                </a:solidFill>
                <a:latin typeface="Arial" charset="0"/>
              </a:rPr>
            </a:br>
            <a:r>
              <a:rPr lang="en-US" sz="2800" b="1" dirty="0" smtClean="0">
                <a:solidFill>
                  <a:schemeClr val="bg1"/>
                </a:solidFill>
                <a:latin typeface="Arial" charset="0"/>
              </a:rPr>
              <a:t>2 </a:t>
            </a:r>
            <a:r>
              <a:rPr lang="en-US" sz="2800" b="1" dirty="0">
                <a:solidFill>
                  <a:schemeClr val="bg1"/>
                </a:solidFill>
                <a:latin typeface="Arial" charset="0"/>
              </a:rPr>
              <a:t>to 3 </a:t>
            </a:r>
            <a:r>
              <a:rPr lang="en-US" sz="2800" b="1" dirty="0" smtClean="0">
                <a:solidFill>
                  <a:schemeClr val="bg1"/>
                </a:solidFill>
                <a:latin typeface="Arial" charset="0"/>
              </a:rPr>
              <a:t>yrs- AUTONOMY </a:t>
            </a:r>
            <a:r>
              <a:rPr lang="en-US" sz="2800" b="1" dirty="0">
                <a:solidFill>
                  <a:schemeClr val="bg1"/>
                </a:solidFill>
                <a:latin typeface="Arial" charset="0"/>
              </a:rPr>
              <a:t>VS. SHAME AND DOUBT </a:t>
            </a:r>
            <a:br>
              <a:rPr lang="en-US" sz="2800" b="1" dirty="0">
                <a:solidFill>
                  <a:schemeClr val="bg1"/>
                </a:solidFill>
                <a:latin typeface="Arial" charset="0"/>
              </a:rPr>
            </a:br>
            <a:endParaRPr lang="en-US" sz="2800" b="1" dirty="0">
              <a:solidFill>
                <a:schemeClr val="bg1"/>
              </a:solidFill>
              <a:latin typeface="Arial" charset="0"/>
            </a:endParaRPr>
          </a:p>
        </p:txBody>
      </p:sp>
      <p:sp>
        <p:nvSpPr>
          <p:cNvPr id="16387" name="Rectangle 3"/>
          <p:cNvSpPr>
            <a:spLocks noGrp="1" noChangeArrowheads="1"/>
          </p:cNvSpPr>
          <p:nvPr>
            <p:ph idx="1"/>
          </p:nvPr>
        </p:nvSpPr>
        <p:spPr>
          <a:xfrm>
            <a:off x="904773" y="2059794"/>
            <a:ext cx="7411454" cy="3176338"/>
          </a:xfrm>
          <a:solidFill>
            <a:schemeClr val="accent6">
              <a:lumMod val="20000"/>
              <a:lumOff val="80000"/>
            </a:schemeClr>
          </a:solidFill>
        </p:spPr>
        <p:txBody>
          <a:bodyPr>
            <a:normAutofit/>
          </a:bodyPr>
          <a:lstStyle/>
          <a:p>
            <a:pPr eaLnBrk="1" hangingPunct="1">
              <a:spcAft>
                <a:spcPts val="1500"/>
              </a:spcAft>
            </a:pPr>
            <a:r>
              <a:rPr lang="en-US" sz="2000" dirty="0">
                <a:latin typeface="Arial" charset="0"/>
              </a:rPr>
              <a:t>The developmental task of this stage is to acquire a sense of autonomy (independence) without suffering extremes of shames and doubt. </a:t>
            </a:r>
          </a:p>
          <a:p>
            <a:pPr eaLnBrk="1" hangingPunct="1">
              <a:spcAft>
                <a:spcPts val="1500"/>
              </a:spcAft>
            </a:pPr>
            <a:r>
              <a:rPr lang="en-US" sz="2000" dirty="0">
                <a:latin typeface="Arial" charset="0"/>
              </a:rPr>
              <a:t>A child who successfully adapts during this stage of development will acquire a strong sense of self. </a:t>
            </a:r>
          </a:p>
          <a:p>
            <a:pPr eaLnBrk="1" hangingPunct="1">
              <a:spcAft>
                <a:spcPts val="1500"/>
              </a:spcAft>
            </a:pPr>
            <a:r>
              <a:rPr lang="en-US" sz="2000" dirty="0">
                <a:latin typeface="Arial" charset="0"/>
              </a:rPr>
              <a:t>She will be able to separate confidently, for limited periods of times, from parents and primary caregivers. She will demand that she do things for herself whenever possible. </a:t>
            </a:r>
          </a:p>
        </p:txBody>
      </p:sp>
    </p:spTree>
    <p:extLst>
      <p:ext uri="{BB962C8B-B14F-4D97-AF65-F5344CB8AC3E}">
        <p14:creationId xmlns="" xmlns:p14="http://schemas.microsoft.com/office/powerpoint/2010/main" val="17166166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ODAR WORK\ECA Ma'am's PPT\SLIDES\ppt background 2A.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827772" y="895148"/>
            <a:ext cx="7623209" cy="522489"/>
          </a:xfrm>
          <a:solidFill>
            <a:srgbClr val="C00000"/>
          </a:solidFill>
        </p:spPr>
        <p:txBody>
          <a:bodyPr>
            <a:noAutofit/>
          </a:bodyPr>
          <a:lstStyle/>
          <a:p>
            <a:r>
              <a:rPr lang="en-US" sz="3600" b="1" dirty="0" smtClean="0">
                <a:solidFill>
                  <a:schemeClr val="bg1"/>
                </a:solidFill>
              </a:rPr>
              <a:t>They need support not interference</a:t>
            </a:r>
            <a:endParaRPr lang="en-US" sz="3600" b="1" dirty="0">
              <a:solidFill>
                <a:schemeClr val="bg1"/>
              </a:solidFill>
            </a:endParaRPr>
          </a:p>
        </p:txBody>
      </p:sp>
      <p:pic>
        <p:nvPicPr>
          <p:cNvPr id="7" name="1. dad scafolding learning .mp4">
            <a:hlinkClick r:id="" action="ppaction://media"/>
          </p:cNvPr>
          <p:cNvPicPr>
            <a:picLocks noGrp="1" noRot="1" noChangeAspect="1"/>
          </p:cNvPicPr>
          <p:nvPr>
            <p:ph idx="1"/>
            <a:videoFile r:link="rId1"/>
          </p:nvPr>
        </p:nvPicPr>
        <p:blipFill>
          <a:blip r:embed="rId4"/>
          <a:stretch>
            <a:fillRect/>
          </a:stretch>
        </p:blipFill>
        <p:spPr>
          <a:xfrm>
            <a:off x="2000100" y="2423711"/>
            <a:ext cx="4476900" cy="2507064"/>
          </a:xfrm>
          <a:prstGeom prst="rect">
            <a:avLst/>
          </a:prstGeom>
        </p:spPr>
      </p:pic>
    </p:spTree>
    <p:extLst>
      <p:ext uri="{BB962C8B-B14F-4D97-AF65-F5344CB8AC3E}">
        <p14:creationId xmlns="" xmlns:p14="http://schemas.microsoft.com/office/powerpoint/2010/main" val="106435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47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ODAR WORK\ECA Ma'am's PPT\SLIDES\ppt background 2A.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7" name="Title 1"/>
          <p:cNvSpPr>
            <a:spLocks noGrp="1"/>
          </p:cNvSpPr>
          <p:nvPr>
            <p:ph type="title"/>
          </p:nvPr>
        </p:nvSpPr>
        <p:spPr>
          <a:xfrm>
            <a:off x="731522" y="895148"/>
            <a:ext cx="7623209" cy="522489"/>
          </a:xfrm>
          <a:solidFill>
            <a:srgbClr val="C00000"/>
          </a:solidFill>
        </p:spPr>
        <p:txBody>
          <a:bodyPr>
            <a:noAutofit/>
          </a:bodyPr>
          <a:lstStyle/>
          <a:p>
            <a:r>
              <a:rPr lang="en-US" sz="3600" b="1" dirty="0" smtClean="0">
                <a:solidFill>
                  <a:schemeClr val="bg1"/>
                </a:solidFill>
              </a:rPr>
              <a:t>They need support not interference</a:t>
            </a:r>
            <a:endParaRPr lang="en-US" sz="3600" b="1" dirty="0">
              <a:solidFill>
                <a:schemeClr val="bg1"/>
              </a:solidFill>
            </a:endParaRPr>
          </a:p>
        </p:txBody>
      </p:sp>
      <p:pic>
        <p:nvPicPr>
          <p:cNvPr id="8" name="2. how parents interfere in learning.mp4">
            <a:hlinkClick r:id="" action="ppaction://media"/>
          </p:cNvPr>
          <p:cNvPicPr>
            <a:picLocks noGrp="1" noRot="1" noChangeAspect="1"/>
          </p:cNvPicPr>
          <p:nvPr>
            <p:ph idx="1"/>
            <a:videoFile r:link="rId1"/>
          </p:nvPr>
        </p:nvPicPr>
        <p:blipFill>
          <a:blip r:embed="rId4"/>
          <a:stretch>
            <a:fillRect/>
          </a:stretch>
        </p:blipFill>
        <p:spPr>
          <a:xfrm>
            <a:off x="2857500" y="2147888"/>
            <a:ext cx="3429000" cy="3429000"/>
          </a:xfrm>
          <a:prstGeom prst="rect">
            <a:avLst/>
          </a:prstGeom>
        </p:spPr>
      </p:pic>
    </p:spTree>
    <p:extLst>
      <p:ext uri="{BB962C8B-B14F-4D97-AF65-F5344CB8AC3E}">
        <p14:creationId xmlns="" xmlns:p14="http://schemas.microsoft.com/office/powerpoint/2010/main" val="85728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3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7411" name="Rectangle 3"/>
          <p:cNvSpPr>
            <a:spLocks noGrp="1" noChangeArrowheads="1"/>
          </p:cNvSpPr>
          <p:nvPr>
            <p:ph idx="1"/>
          </p:nvPr>
        </p:nvSpPr>
        <p:spPr>
          <a:xfrm>
            <a:off x="904773" y="2165669"/>
            <a:ext cx="7411454" cy="2695089"/>
          </a:xfrm>
          <a:solidFill>
            <a:schemeClr val="accent6">
              <a:lumMod val="20000"/>
              <a:lumOff val="80000"/>
            </a:schemeClr>
          </a:solidFill>
        </p:spPr>
        <p:txBody>
          <a:bodyPr>
            <a:normAutofit/>
          </a:bodyPr>
          <a:lstStyle/>
          <a:p>
            <a:pPr eaLnBrk="1" hangingPunct="1">
              <a:spcAft>
                <a:spcPts val="1200"/>
              </a:spcAft>
            </a:pPr>
            <a:r>
              <a:rPr lang="en-US" sz="2400" dirty="0" smtClean="0">
                <a:latin typeface="Arial" charset="0"/>
              </a:rPr>
              <a:t>Toddler teacher become accustomed to the shouts of </a:t>
            </a:r>
            <a:r>
              <a:rPr lang="ja-JP" altLang="en-US" sz="2400" smtClean="0">
                <a:latin typeface="Arial" charset="0"/>
              </a:rPr>
              <a:t>“</a:t>
            </a:r>
            <a:r>
              <a:rPr lang="en-US" sz="2400" dirty="0" smtClean="0">
                <a:latin typeface="Arial" charset="0"/>
              </a:rPr>
              <a:t>No! Me! Mine! Me do it!</a:t>
            </a:r>
            <a:r>
              <a:rPr lang="ja-JP" altLang="en-US" sz="2400" smtClean="0">
                <a:latin typeface="Arial" charset="0"/>
              </a:rPr>
              <a:t>”</a:t>
            </a:r>
            <a:r>
              <a:rPr lang="en-US" sz="2400" dirty="0" smtClean="0">
                <a:latin typeface="Arial" charset="0"/>
              </a:rPr>
              <a:t> which are characteristic of this stage of development.  </a:t>
            </a:r>
          </a:p>
          <a:p>
            <a:pPr eaLnBrk="1" hangingPunct="1">
              <a:spcAft>
                <a:spcPts val="1200"/>
              </a:spcAft>
            </a:pPr>
            <a:r>
              <a:rPr lang="en-US" sz="2400" dirty="0" smtClean="0">
                <a:latin typeface="Arial" charset="0"/>
              </a:rPr>
              <a:t>Toddlers also have a way of being fiercely independent one minute and needy and clinging the next.</a:t>
            </a:r>
          </a:p>
          <a:p>
            <a:pPr eaLnBrk="1" hangingPunct="1">
              <a:spcAft>
                <a:spcPts val="1200"/>
              </a:spcAft>
            </a:pPr>
            <a:endParaRPr lang="en-US" sz="2400" dirty="0" smtClean="0">
              <a:latin typeface="Arial" charset="0"/>
            </a:endParaRPr>
          </a:p>
          <a:p>
            <a:pPr eaLnBrk="1" hangingPunct="1">
              <a:spcAft>
                <a:spcPts val="1200"/>
              </a:spcAft>
              <a:buFont typeface="Wingdings" charset="0"/>
              <a:buNone/>
            </a:pPr>
            <a:endParaRPr lang="en-US" sz="2400" dirty="0">
              <a:latin typeface="Arial" charset="0"/>
            </a:endParaRPr>
          </a:p>
        </p:txBody>
      </p:sp>
      <p:sp>
        <p:nvSpPr>
          <p:cNvPr id="9" name="Rectangle 2"/>
          <p:cNvSpPr txBox="1">
            <a:spLocks noChangeArrowheads="1"/>
          </p:cNvSpPr>
          <p:nvPr/>
        </p:nvSpPr>
        <p:spPr>
          <a:xfrm>
            <a:off x="904773" y="1253679"/>
            <a:ext cx="7411454" cy="911995"/>
          </a:xfrm>
          <a:prstGeom prst="rect">
            <a:avLst/>
          </a:prstGeom>
          <a:solidFill>
            <a:srgbClr val="B91807"/>
          </a:solidFill>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bg1"/>
                </a:solidFill>
                <a:effectLst/>
                <a:uLnTx/>
                <a:uFillTx/>
                <a:latin typeface="Arial" charset="0"/>
                <a:ea typeface="+mj-ea"/>
                <a:cs typeface="+mj-cs"/>
              </a:rPr>
              <a:t/>
            </a:r>
            <a:br>
              <a:rPr kumimoji="0" lang="en-US" sz="2800" b="1" i="0" u="none" strike="noStrike" kern="1200" cap="none" spc="0" normalizeH="0" baseline="0" noProof="0" smtClean="0">
                <a:ln>
                  <a:noFill/>
                </a:ln>
                <a:solidFill>
                  <a:schemeClr val="bg1"/>
                </a:solidFill>
                <a:effectLst/>
                <a:uLnTx/>
                <a:uFillTx/>
                <a:latin typeface="Arial" charset="0"/>
                <a:ea typeface="+mj-ea"/>
                <a:cs typeface="+mj-cs"/>
              </a:rPr>
            </a:br>
            <a:r>
              <a:rPr kumimoji="0" lang="en-US" sz="3600" b="1" i="0" u="none" strike="noStrike" kern="1200" cap="none" spc="0" normalizeH="0" baseline="0" noProof="0" smtClean="0">
                <a:ln>
                  <a:noFill/>
                </a:ln>
                <a:solidFill>
                  <a:schemeClr val="bg1"/>
                </a:solidFill>
                <a:effectLst/>
                <a:uLnTx/>
                <a:uFillTx/>
                <a:latin typeface="Arial" charset="0"/>
                <a:ea typeface="+mj-ea"/>
                <a:cs typeface="+mj-cs"/>
              </a:rPr>
              <a:t>2 to 3 yrs- </a:t>
            </a:r>
            <a:r>
              <a:rPr kumimoji="0" lang="en-US" sz="2800" b="1" i="0" u="none" strike="noStrike" kern="1200" cap="none" spc="0" normalizeH="0" baseline="0" noProof="0" smtClean="0">
                <a:ln>
                  <a:noFill/>
                </a:ln>
                <a:solidFill>
                  <a:schemeClr val="bg1"/>
                </a:solidFill>
                <a:effectLst/>
                <a:uLnTx/>
                <a:uFillTx/>
                <a:latin typeface="Arial" charset="0"/>
                <a:ea typeface="+mj-ea"/>
                <a:cs typeface="+mj-cs"/>
              </a:rPr>
              <a:t>AUTONOMY VS. SHAME AND DOUBT </a:t>
            </a:r>
            <a:br>
              <a:rPr kumimoji="0" lang="en-US" sz="2800" b="1" i="0" u="none" strike="noStrike" kern="1200" cap="none" spc="0" normalizeH="0" baseline="0" noProof="0" smtClean="0">
                <a:ln>
                  <a:noFill/>
                </a:ln>
                <a:solidFill>
                  <a:schemeClr val="bg1"/>
                </a:solidFill>
                <a:effectLst/>
                <a:uLnTx/>
                <a:uFillTx/>
                <a:latin typeface="Arial" charset="0"/>
                <a:ea typeface="+mj-ea"/>
                <a:cs typeface="+mj-cs"/>
              </a:rPr>
            </a:br>
            <a:endParaRPr kumimoji="0" lang="en-US" sz="2800" b="1" i="0" u="none" strike="noStrike" kern="1200" cap="none" spc="0" normalizeH="0" baseline="0" noProof="0" dirty="0">
              <a:ln>
                <a:noFill/>
              </a:ln>
              <a:solidFill>
                <a:schemeClr val="bg1"/>
              </a:solidFill>
              <a:effectLst/>
              <a:uLnTx/>
              <a:uFillTx/>
              <a:latin typeface="Arial" charset="0"/>
              <a:ea typeface="+mj-ea"/>
              <a:cs typeface="+mj-cs"/>
            </a:endParaRPr>
          </a:p>
        </p:txBody>
      </p:sp>
    </p:spTree>
    <p:extLst>
      <p:ext uri="{BB962C8B-B14F-4D97-AF65-F5344CB8AC3E}">
        <p14:creationId xmlns="" xmlns:p14="http://schemas.microsoft.com/office/powerpoint/2010/main" val="9401151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8435" name="Rectangle 3"/>
          <p:cNvSpPr>
            <a:spLocks noGrp="1" noChangeArrowheads="1"/>
          </p:cNvSpPr>
          <p:nvPr>
            <p:ph idx="1"/>
          </p:nvPr>
        </p:nvSpPr>
        <p:spPr>
          <a:xfrm>
            <a:off x="895147" y="2300420"/>
            <a:ext cx="7411455" cy="2916469"/>
          </a:xfrm>
          <a:solidFill>
            <a:schemeClr val="accent6">
              <a:lumMod val="20000"/>
              <a:lumOff val="80000"/>
            </a:schemeClr>
          </a:solidFill>
        </p:spPr>
        <p:txBody>
          <a:bodyPr>
            <a:normAutofit/>
          </a:bodyPr>
          <a:lstStyle/>
          <a:p>
            <a:pPr>
              <a:spcAft>
                <a:spcPts val="1500"/>
              </a:spcAft>
            </a:pPr>
            <a:r>
              <a:rPr lang="en-US" sz="2600" dirty="0" smtClean="0">
                <a:latin typeface="Arial" charset="0"/>
              </a:rPr>
              <a:t>Holding </a:t>
            </a:r>
            <a:r>
              <a:rPr lang="en-US" sz="2600" dirty="0">
                <a:latin typeface="Arial" charset="0"/>
              </a:rPr>
              <a:t>on can also be constructive : attachment to special people, courage in the face of adversity, or plain old persistence in getting a task done.  </a:t>
            </a:r>
          </a:p>
          <a:p>
            <a:pPr eaLnBrk="1" hangingPunct="1">
              <a:spcAft>
                <a:spcPts val="1500"/>
              </a:spcAft>
            </a:pPr>
            <a:r>
              <a:rPr lang="en-US" sz="2600" dirty="0">
                <a:latin typeface="Arial" charset="0"/>
              </a:rPr>
              <a:t>Letting go can be destructive : tantrums, losing control when angry, hitting or biting.</a:t>
            </a:r>
          </a:p>
        </p:txBody>
      </p:sp>
      <p:sp>
        <p:nvSpPr>
          <p:cNvPr id="8" name="Rectangle 2"/>
          <p:cNvSpPr txBox="1">
            <a:spLocks noChangeArrowheads="1"/>
          </p:cNvSpPr>
          <p:nvPr/>
        </p:nvSpPr>
        <p:spPr>
          <a:xfrm>
            <a:off x="895148" y="1388429"/>
            <a:ext cx="7411454" cy="911995"/>
          </a:xfrm>
          <a:prstGeom prst="rect">
            <a:avLst/>
          </a:prstGeom>
          <a:solidFill>
            <a:srgbClr val="B91807"/>
          </a:solidFill>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t/>
            </a:r>
            <a:b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br>
            <a:r>
              <a:rPr kumimoji="0" lang="en-US" sz="3600" b="1" i="0" u="none" strike="noStrike" kern="1200" cap="none" spc="0" normalizeH="0" baseline="0" noProof="0" dirty="0" smtClean="0">
                <a:ln>
                  <a:noFill/>
                </a:ln>
                <a:solidFill>
                  <a:schemeClr val="bg1"/>
                </a:solidFill>
                <a:effectLst/>
                <a:uLnTx/>
                <a:uFillTx/>
                <a:latin typeface="Arial" charset="0"/>
                <a:ea typeface="+mj-ea"/>
                <a:cs typeface="+mj-cs"/>
              </a:rPr>
              <a:t>2 to 3 yrs- </a:t>
            </a:r>
            <a: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t>AUTONOMY VS. SHAME AND DOUBT </a:t>
            </a:r>
            <a:b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br>
            <a:endParaRPr kumimoji="0" lang="en-US" sz="2800" b="1" i="0" u="none" strike="noStrike" kern="1200" cap="none" spc="0" normalizeH="0" baseline="0" noProof="0" dirty="0">
              <a:ln>
                <a:noFill/>
              </a:ln>
              <a:solidFill>
                <a:schemeClr val="bg1"/>
              </a:solidFill>
              <a:effectLst/>
              <a:uLnTx/>
              <a:uFillTx/>
              <a:latin typeface="Arial" charset="0"/>
              <a:ea typeface="+mj-ea"/>
              <a:cs typeface="+mj-cs"/>
            </a:endParaRPr>
          </a:p>
        </p:txBody>
      </p:sp>
    </p:spTree>
    <p:extLst>
      <p:ext uri="{BB962C8B-B14F-4D97-AF65-F5344CB8AC3E}">
        <p14:creationId xmlns="" xmlns:p14="http://schemas.microsoft.com/office/powerpoint/2010/main" val="2912729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9459" name="Rectangle 3"/>
          <p:cNvSpPr>
            <a:spLocks noGrp="1" noChangeArrowheads="1"/>
          </p:cNvSpPr>
          <p:nvPr>
            <p:ph idx="1"/>
          </p:nvPr>
        </p:nvSpPr>
        <p:spPr>
          <a:xfrm>
            <a:off x="904772" y="1802325"/>
            <a:ext cx="7411455" cy="4261585"/>
          </a:xfrm>
          <a:solidFill>
            <a:schemeClr val="accent6">
              <a:lumMod val="20000"/>
              <a:lumOff val="80000"/>
            </a:schemeClr>
          </a:solidFill>
        </p:spPr>
        <p:txBody>
          <a:bodyPr>
            <a:normAutofit fontScale="92500" lnSpcReduction="20000"/>
          </a:bodyPr>
          <a:lstStyle/>
          <a:p>
            <a:pPr algn="ctr" eaLnBrk="1" hangingPunct="1">
              <a:lnSpc>
                <a:spcPct val="110000"/>
              </a:lnSpc>
              <a:spcAft>
                <a:spcPts val="1500"/>
              </a:spcAft>
              <a:buFont typeface="Wingdings" charset="0"/>
              <a:buNone/>
            </a:pPr>
            <a:r>
              <a:rPr lang="en-US" sz="2200" b="1" u="sng" dirty="0">
                <a:solidFill>
                  <a:srgbClr val="C00000"/>
                </a:solidFill>
                <a:latin typeface="Arial" charset="0"/>
              </a:rPr>
              <a:t>This stage</a:t>
            </a:r>
            <a:r>
              <a:rPr lang="ja-JP" altLang="en-US" sz="2200" b="1" u="sng">
                <a:solidFill>
                  <a:srgbClr val="C00000"/>
                </a:solidFill>
                <a:latin typeface="Arial" charset="0"/>
              </a:rPr>
              <a:t>’</a:t>
            </a:r>
            <a:r>
              <a:rPr lang="en-US" sz="2200" b="1" u="sng" dirty="0">
                <a:solidFill>
                  <a:srgbClr val="C00000"/>
                </a:solidFill>
                <a:latin typeface="Arial" charset="0"/>
              </a:rPr>
              <a:t>s  outcome determines, to a great extent,</a:t>
            </a:r>
            <a:r>
              <a:rPr lang="en-US" sz="2200" b="1" dirty="0">
                <a:solidFill>
                  <a:srgbClr val="C00000"/>
                </a:solidFill>
                <a:latin typeface="Arial" charset="0"/>
              </a:rPr>
              <a:t> </a:t>
            </a:r>
          </a:p>
          <a:p>
            <a:pPr eaLnBrk="1" hangingPunct="1">
              <a:lnSpc>
                <a:spcPct val="110000"/>
              </a:lnSpc>
              <a:spcAft>
                <a:spcPts val="1500"/>
              </a:spcAft>
            </a:pPr>
            <a:r>
              <a:rPr lang="en-US" sz="2200" b="1" dirty="0">
                <a:solidFill>
                  <a:srgbClr val="002060"/>
                </a:solidFill>
                <a:latin typeface="Arial" charset="0"/>
              </a:rPr>
              <a:t>the ratio of love and hate, </a:t>
            </a:r>
          </a:p>
          <a:p>
            <a:pPr eaLnBrk="1" hangingPunct="1">
              <a:lnSpc>
                <a:spcPct val="110000"/>
              </a:lnSpc>
              <a:spcAft>
                <a:spcPts val="1500"/>
              </a:spcAft>
            </a:pPr>
            <a:r>
              <a:rPr lang="en-US" sz="2200" b="1" dirty="0">
                <a:solidFill>
                  <a:srgbClr val="34411B"/>
                </a:solidFill>
                <a:latin typeface="Arial" charset="0"/>
              </a:rPr>
              <a:t>cooperation or lack of it, and </a:t>
            </a:r>
          </a:p>
          <a:p>
            <a:pPr eaLnBrk="1" hangingPunct="1">
              <a:lnSpc>
                <a:spcPct val="110000"/>
              </a:lnSpc>
              <a:spcAft>
                <a:spcPts val="1500"/>
              </a:spcAft>
            </a:pPr>
            <a:r>
              <a:rPr lang="en-US" sz="2200" b="1" dirty="0" smtClean="0">
                <a:solidFill>
                  <a:srgbClr val="7030A0"/>
                </a:solidFill>
                <a:latin typeface="Arial" charset="0"/>
              </a:rPr>
              <a:t>freedom of expression or tendency to suppress feelings that become part of who we are for the rest of our lives.  </a:t>
            </a:r>
          </a:p>
          <a:p>
            <a:pPr eaLnBrk="1" hangingPunct="1">
              <a:lnSpc>
                <a:spcPct val="110000"/>
              </a:lnSpc>
              <a:spcAft>
                <a:spcPts val="1500"/>
              </a:spcAft>
            </a:pPr>
            <a:r>
              <a:rPr lang="en-US" sz="2200" b="1" dirty="0" smtClean="0">
                <a:solidFill>
                  <a:srgbClr val="FF0066"/>
                </a:solidFill>
                <a:latin typeface="Arial" charset="0"/>
              </a:rPr>
              <a:t>When a child can fully develop a strong sense of self-control without loss of self-esteem, she will feel proud and confident.  </a:t>
            </a:r>
          </a:p>
          <a:p>
            <a:pPr eaLnBrk="1" hangingPunct="1">
              <a:lnSpc>
                <a:spcPct val="110000"/>
              </a:lnSpc>
              <a:spcAft>
                <a:spcPts val="1500"/>
              </a:spcAft>
            </a:pPr>
            <a:r>
              <a:rPr lang="en-US" sz="2200" b="1" dirty="0" smtClean="0">
                <a:solidFill>
                  <a:srgbClr val="CC3300"/>
                </a:solidFill>
                <a:latin typeface="Arial" charset="0"/>
              </a:rPr>
              <a:t>When </a:t>
            </a:r>
            <a:r>
              <a:rPr lang="en-US" sz="2200" b="1" dirty="0">
                <a:solidFill>
                  <a:srgbClr val="CC3300"/>
                </a:solidFill>
                <a:latin typeface="Arial" charset="0"/>
              </a:rPr>
              <a:t>a child experiences loss of control and excessive shame, she will tend to doubt herself.</a:t>
            </a:r>
          </a:p>
        </p:txBody>
      </p:sp>
      <p:sp>
        <p:nvSpPr>
          <p:cNvPr id="6" name="Rectangle 2"/>
          <p:cNvSpPr>
            <a:spLocks noGrp="1" noChangeArrowheads="1"/>
          </p:cNvSpPr>
          <p:nvPr>
            <p:ph type="title"/>
          </p:nvPr>
        </p:nvSpPr>
        <p:spPr>
          <a:xfrm>
            <a:off x="904773" y="887929"/>
            <a:ext cx="7411454" cy="911995"/>
          </a:xfrm>
          <a:solidFill>
            <a:srgbClr val="B91807"/>
          </a:solidFill>
        </p:spPr>
        <p:txBody>
          <a:bodyPr>
            <a:noAutofit/>
          </a:bodyPr>
          <a:lstStyle/>
          <a:p>
            <a:pPr eaLnBrk="1" hangingPunct="1"/>
            <a:r>
              <a:rPr lang="en-US" sz="2800" b="1" dirty="0" smtClean="0">
                <a:solidFill>
                  <a:schemeClr val="bg1"/>
                </a:solidFill>
                <a:latin typeface="Arial" charset="0"/>
              </a:rPr>
              <a:t/>
            </a:r>
            <a:br>
              <a:rPr lang="en-US" sz="2800" b="1" dirty="0" smtClean="0">
                <a:solidFill>
                  <a:schemeClr val="bg1"/>
                </a:solidFill>
                <a:latin typeface="Arial" charset="0"/>
              </a:rPr>
            </a:br>
            <a:r>
              <a:rPr lang="en-US" sz="3600" b="1" dirty="0" smtClean="0">
                <a:solidFill>
                  <a:schemeClr val="bg1"/>
                </a:solidFill>
                <a:latin typeface="Arial" charset="0"/>
              </a:rPr>
              <a:t>2 </a:t>
            </a:r>
            <a:r>
              <a:rPr lang="en-US" sz="3600" b="1" dirty="0">
                <a:solidFill>
                  <a:schemeClr val="bg1"/>
                </a:solidFill>
                <a:latin typeface="Arial" charset="0"/>
              </a:rPr>
              <a:t>to 3 </a:t>
            </a:r>
            <a:r>
              <a:rPr lang="en-US" sz="3600" b="1" dirty="0" smtClean="0">
                <a:solidFill>
                  <a:schemeClr val="bg1"/>
                </a:solidFill>
                <a:latin typeface="Arial" charset="0"/>
              </a:rPr>
              <a:t>yrs- </a:t>
            </a:r>
            <a:r>
              <a:rPr lang="en-US" sz="2800" b="1" dirty="0" smtClean="0">
                <a:solidFill>
                  <a:schemeClr val="bg1"/>
                </a:solidFill>
                <a:latin typeface="Arial" charset="0"/>
              </a:rPr>
              <a:t>AUTONOMY </a:t>
            </a:r>
            <a:r>
              <a:rPr lang="en-US" sz="2800" b="1" dirty="0">
                <a:solidFill>
                  <a:schemeClr val="bg1"/>
                </a:solidFill>
                <a:latin typeface="Arial" charset="0"/>
              </a:rPr>
              <a:t>VS. SHAME AND DOUBT </a:t>
            </a:r>
            <a:br>
              <a:rPr lang="en-US" sz="2800" b="1" dirty="0">
                <a:solidFill>
                  <a:schemeClr val="bg1"/>
                </a:solidFill>
                <a:latin typeface="Arial" charset="0"/>
              </a:rPr>
            </a:br>
            <a:endParaRPr lang="en-US" sz="2800" b="1" dirty="0">
              <a:solidFill>
                <a:schemeClr val="bg1"/>
              </a:solidFill>
              <a:latin typeface="Arial" charset="0"/>
            </a:endParaRPr>
          </a:p>
        </p:txBody>
      </p:sp>
    </p:spTree>
    <p:extLst>
      <p:ext uri="{BB962C8B-B14F-4D97-AF65-F5344CB8AC3E}">
        <p14:creationId xmlns="" xmlns:p14="http://schemas.microsoft.com/office/powerpoint/2010/main" val="2303844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0483" name="Rectangle 3"/>
          <p:cNvSpPr>
            <a:spLocks noGrp="1" noChangeArrowheads="1"/>
          </p:cNvSpPr>
          <p:nvPr>
            <p:ph idx="1"/>
          </p:nvPr>
        </p:nvSpPr>
        <p:spPr>
          <a:xfrm>
            <a:off x="904773" y="1783076"/>
            <a:ext cx="7411454" cy="3915076"/>
          </a:xfrm>
          <a:solidFill>
            <a:schemeClr val="accent6">
              <a:lumMod val="20000"/>
              <a:lumOff val="80000"/>
            </a:schemeClr>
          </a:solidFill>
        </p:spPr>
        <p:txBody>
          <a:bodyPr>
            <a:normAutofit/>
          </a:bodyPr>
          <a:lstStyle/>
          <a:p>
            <a:pPr marL="0" indent="0" eaLnBrk="1" hangingPunct="1">
              <a:spcAft>
                <a:spcPts val="1000"/>
              </a:spcAft>
              <a:buFont typeface="Wingdings" charset="0"/>
              <a:buNone/>
            </a:pPr>
            <a:r>
              <a:rPr lang="en-US" sz="2400" b="1" dirty="0">
                <a:latin typeface="Arial" charset="0"/>
              </a:rPr>
              <a:t>Erikson believed that adults can foster independence in children of this age by :</a:t>
            </a:r>
          </a:p>
          <a:p>
            <a:pPr eaLnBrk="1" hangingPunct="1">
              <a:spcAft>
                <a:spcPts val="1000"/>
              </a:spcAft>
            </a:pPr>
            <a:r>
              <a:rPr lang="en-US" sz="2400" dirty="0">
                <a:solidFill>
                  <a:srgbClr val="002060"/>
                </a:solidFill>
                <a:latin typeface="Arial" charset="0"/>
              </a:rPr>
              <a:t>giving children simple choices</a:t>
            </a:r>
          </a:p>
          <a:p>
            <a:pPr eaLnBrk="1" hangingPunct="1">
              <a:spcAft>
                <a:spcPts val="1000"/>
              </a:spcAft>
            </a:pPr>
            <a:r>
              <a:rPr lang="en-US" sz="2400" dirty="0">
                <a:solidFill>
                  <a:srgbClr val="002060"/>
                </a:solidFill>
                <a:latin typeface="Arial" charset="0"/>
              </a:rPr>
              <a:t>not giving false choices</a:t>
            </a:r>
          </a:p>
          <a:p>
            <a:pPr eaLnBrk="1" hangingPunct="1">
              <a:spcAft>
                <a:spcPts val="1000"/>
              </a:spcAft>
            </a:pPr>
            <a:r>
              <a:rPr lang="en-US" sz="2400" dirty="0">
                <a:solidFill>
                  <a:srgbClr val="002060"/>
                </a:solidFill>
                <a:latin typeface="Arial" charset="0"/>
              </a:rPr>
              <a:t>setting clear, consistent, reasonable limits</a:t>
            </a:r>
          </a:p>
          <a:p>
            <a:pPr eaLnBrk="1" hangingPunct="1">
              <a:spcAft>
                <a:spcPts val="1000"/>
              </a:spcAft>
            </a:pPr>
            <a:r>
              <a:rPr lang="en-US" sz="2400" dirty="0">
                <a:solidFill>
                  <a:srgbClr val="002060"/>
                </a:solidFill>
                <a:latin typeface="Arial" charset="0"/>
              </a:rPr>
              <a:t>accepting children</a:t>
            </a:r>
            <a:r>
              <a:rPr lang="ja-JP" altLang="en-US" sz="2400">
                <a:solidFill>
                  <a:srgbClr val="002060"/>
                </a:solidFill>
                <a:latin typeface="Arial" charset="0"/>
              </a:rPr>
              <a:t>’</a:t>
            </a:r>
            <a:r>
              <a:rPr lang="en-US" sz="2400" dirty="0">
                <a:solidFill>
                  <a:srgbClr val="002060"/>
                </a:solidFill>
                <a:latin typeface="Arial" charset="0"/>
              </a:rPr>
              <a:t>s swings between independence and dependence, and reassuring them that both are okay.</a:t>
            </a:r>
          </a:p>
        </p:txBody>
      </p:sp>
      <p:sp>
        <p:nvSpPr>
          <p:cNvPr id="9" name="Rectangle 2"/>
          <p:cNvSpPr txBox="1">
            <a:spLocks noChangeArrowheads="1"/>
          </p:cNvSpPr>
          <p:nvPr/>
        </p:nvSpPr>
        <p:spPr>
          <a:xfrm>
            <a:off x="904773" y="887929"/>
            <a:ext cx="7411454" cy="911995"/>
          </a:xfrm>
          <a:prstGeom prst="rect">
            <a:avLst/>
          </a:prstGeom>
          <a:solidFill>
            <a:srgbClr val="B91807"/>
          </a:solidFill>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t/>
            </a:r>
            <a:b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br>
            <a:r>
              <a:rPr kumimoji="0" lang="en-US" sz="3600" b="1" i="0" u="none" strike="noStrike" kern="1200" cap="none" spc="0" normalizeH="0" baseline="0" noProof="0" dirty="0" smtClean="0">
                <a:ln>
                  <a:noFill/>
                </a:ln>
                <a:solidFill>
                  <a:schemeClr val="bg1"/>
                </a:solidFill>
                <a:effectLst/>
                <a:uLnTx/>
                <a:uFillTx/>
                <a:latin typeface="Arial" charset="0"/>
                <a:ea typeface="+mj-ea"/>
                <a:cs typeface="+mj-cs"/>
              </a:rPr>
              <a:t>2 to 3 yrs- </a:t>
            </a:r>
            <a: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t>AUTONOMY VS. SHAME AND DOUBT </a:t>
            </a:r>
            <a:br>
              <a:rPr kumimoji="0" lang="en-US" sz="2800" b="1" i="0" u="none" strike="noStrike" kern="1200" cap="none" spc="0" normalizeH="0" baseline="0" noProof="0" dirty="0" smtClean="0">
                <a:ln>
                  <a:noFill/>
                </a:ln>
                <a:solidFill>
                  <a:schemeClr val="bg1"/>
                </a:solidFill>
                <a:effectLst/>
                <a:uLnTx/>
                <a:uFillTx/>
                <a:latin typeface="Arial" charset="0"/>
                <a:ea typeface="+mj-ea"/>
                <a:cs typeface="+mj-cs"/>
              </a:rPr>
            </a:br>
            <a:endParaRPr kumimoji="0" lang="en-US" sz="2800" b="1" i="0" u="none" strike="noStrike" kern="1200" cap="none" spc="0" normalizeH="0" baseline="0" noProof="0" dirty="0">
              <a:ln>
                <a:noFill/>
              </a:ln>
              <a:solidFill>
                <a:schemeClr val="bg1"/>
              </a:solidFill>
              <a:effectLst/>
              <a:uLnTx/>
              <a:uFillTx/>
              <a:latin typeface="Arial" charset="0"/>
              <a:ea typeface="+mj-ea"/>
              <a:cs typeface="+mj-cs"/>
            </a:endParaRPr>
          </a:p>
        </p:txBody>
      </p:sp>
    </p:spTree>
    <p:extLst>
      <p:ext uri="{BB962C8B-B14F-4D97-AF65-F5344CB8AC3E}">
        <p14:creationId xmlns="" xmlns:p14="http://schemas.microsoft.com/office/powerpoint/2010/main" val="30124112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ODAR WORK\ECA Ma'am's PPT\SLIDES\ppt background 2A.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760397" y="856644"/>
            <a:ext cx="7597771" cy="734244"/>
          </a:xfrm>
          <a:solidFill>
            <a:srgbClr val="C00000"/>
          </a:solidFill>
        </p:spPr>
        <p:txBody>
          <a:bodyPr>
            <a:normAutofit fontScale="90000"/>
          </a:bodyPr>
          <a:lstStyle/>
          <a:p>
            <a:r>
              <a:rPr lang="en-US" b="1" dirty="0" smtClean="0">
                <a:solidFill>
                  <a:schemeClr val="bg1"/>
                </a:solidFill>
              </a:rPr>
              <a:t>Independence and dependence</a:t>
            </a:r>
            <a:endParaRPr lang="en-US" b="1" dirty="0">
              <a:solidFill>
                <a:schemeClr val="bg1"/>
              </a:solidFill>
            </a:endParaRPr>
          </a:p>
        </p:txBody>
      </p:sp>
      <p:pic>
        <p:nvPicPr>
          <p:cNvPr id="7" name="3. persistence, motivation instrinsic extrinsic.mp4">
            <a:hlinkClick r:id="" action="ppaction://media"/>
          </p:cNvPr>
          <p:cNvPicPr>
            <a:picLocks noGrp="1" noRot="1" noChangeAspect="1"/>
          </p:cNvPicPr>
          <p:nvPr>
            <p:ph idx="1"/>
            <a:videoFile r:link="rId1"/>
          </p:nvPr>
        </p:nvPicPr>
        <p:blipFill>
          <a:blip r:embed="rId4"/>
          <a:stretch>
            <a:fillRect/>
          </a:stretch>
        </p:blipFill>
        <p:spPr>
          <a:xfrm>
            <a:off x="2667000" y="1957388"/>
            <a:ext cx="3810000" cy="3810000"/>
          </a:xfrm>
          <a:prstGeom prst="rect">
            <a:avLst/>
          </a:prstGeom>
        </p:spPr>
      </p:pic>
    </p:spTree>
    <p:extLst>
      <p:ext uri="{BB962C8B-B14F-4D97-AF65-F5344CB8AC3E}">
        <p14:creationId xmlns="" xmlns:p14="http://schemas.microsoft.com/office/powerpoint/2010/main" val="494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2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1506" name="Rectangle 2"/>
          <p:cNvSpPr>
            <a:spLocks noGrp="1" noRot="1" noChangeArrowheads="1"/>
          </p:cNvSpPr>
          <p:nvPr>
            <p:ph type="title"/>
          </p:nvPr>
        </p:nvSpPr>
        <p:spPr>
          <a:xfrm>
            <a:off x="991398" y="1578522"/>
            <a:ext cx="7151570" cy="616017"/>
          </a:xfrm>
          <a:solidFill>
            <a:srgbClr val="C00000"/>
          </a:solidFill>
        </p:spPr>
        <p:txBody>
          <a:bodyPr>
            <a:noAutofit/>
          </a:bodyPr>
          <a:lstStyle/>
          <a:p>
            <a:r>
              <a:rPr lang="en-US" sz="3200" b="1" dirty="0" smtClean="0">
                <a:solidFill>
                  <a:schemeClr val="bg1"/>
                </a:solidFill>
                <a:latin typeface="Arial" pitchFamily="34" charset="0"/>
                <a:cs typeface="Arial" pitchFamily="34" charset="0"/>
              </a:rPr>
              <a:t/>
            </a:r>
            <a:br>
              <a:rPr lang="en-US" sz="3200" b="1" dirty="0" smtClean="0">
                <a:solidFill>
                  <a:schemeClr val="bg1"/>
                </a:solidFill>
                <a:latin typeface="Arial" pitchFamily="34" charset="0"/>
                <a:cs typeface="Arial" pitchFamily="34" charset="0"/>
              </a:rPr>
            </a:br>
            <a:r>
              <a:rPr lang="en-US" sz="3600" b="1" dirty="0" smtClean="0">
                <a:solidFill>
                  <a:schemeClr val="bg1"/>
                </a:solidFill>
                <a:latin typeface="Arial" pitchFamily="34" charset="0"/>
                <a:cs typeface="Arial" pitchFamily="34" charset="0"/>
              </a:rPr>
              <a:t>4 to 5 yrs-</a:t>
            </a:r>
            <a:r>
              <a:rPr lang="en-US" sz="3200" b="1" dirty="0" smtClean="0">
                <a:solidFill>
                  <a:schemeClr val="bg1"/>
                </a:solidFill>
                <a:latin typeface="Arial" pitchFamily="34" charset="0"/>
                <a:cs typeface="Arial" pitchFamily="34" charset="0"/>
              </a:rPr>
              <a:t>INITIATIVE VS. GUILT </a:t>
            </a:r>
            <a:br>
              <a:rPr lang="en-US" sz="3200" b="1" dirty="0" smtClean="0">
                <a:solidFill>
                  <a:schemeClr val="bg1"/>
                </a:solidFill>
                <a:latin typeface="Arial" pitchFamily="34" charset="0"/>
                <a:cs typeface="Arial" pitchFamily="34" charset="0"/>
              </a:rPr>
            </a:br>
            <a:endParaRPr lang="en-US" sz="3200" b="1" dirty="0">
              <a:solidFill>
                <a:schemeClr val="bg1"/>
              </a:solidFill>
              <a:latin typeface="Arial" pitchFamily="34" charset="0"/>
              <a:cs typeface="Arial" pitchFamily="34" charset="0"/>
            </a:endParaRPr>
          </a:p>
        </p:txBody>
      </p:sp>
      <p:sp>
        <p:nvSpPr>
          <p:cNvPr id="21507" name="Rectangle 3"/>
          <p:cNvSpPr>
            <a:spLocks noGrp="1" noRot="1" noChangeArrowheads="1"/>
          </p:cNvSpPr>
          <p:nvPr>
            <p:ph idx="1"/>
          </p:nvPr>
        </p:nvSpPr>
        <p:spPr>
          <a:xfrm>
            <a:off x="991399" y="2194538"/>
            <a:ext cx="7151570" cy="2983853"/>
          </a:xfrm>
          <a:solidFill>
            <a:schemeClr val="accent6">
              <a:lumMod val="20000"/>
              <a:lumOff val="80000"/>
            </a:schemeClr>
          </a:solidFill>
        </p:spPr>
        <p:txBody>
          <a:bodyPr>
            <a:noAutofit/>
          </a:bodyPr>
          <a:lstStyle/>
          <a:p>
            <a:pPr eaLnBrk="1" hangingPunct="1">
              <a:spcAft>
                <a:spcPts val="1200"/>
              </a:spcAft>
            </a:pPr>
            <a:r>
              <a:rPr lang="en-US" sz="2600" dirty="0">
                <a:latin typeface="Arial" charset="0"/>
              </a:rPr>
              <a:t>The developmental task of this stage is to acquire a sense of purpose</a:t>
            </a:r>
            <a:r>
              <a:rPr lang="en-US" sz="2600" dirty="0" smtClean="0">
                <a:latin typeface="Arial" charset="0"/>
              </a:rPr>
              <a:t>.</a:t>
            </a:r>
            <a:endParaRPr lang="en-US" sz="2600" dirty="0">
              <a:latin typeface="Arial" charset="0"/>
            </a:endParaRPr>
          </a:p>
          <a:p>
            <a:pPr eaLnBrk="1" hangingPunct="1">
              <a:spcAft>
                <a:spcPts val="1200"/>
              </a:spcAft>
            </a:pPr>
            <a:r>
              <a:rPr lang="en-US" sz="2600" dirty="0">
                <a:latin typeface="Arial" charset="0"/>
              </a:rPr>
              <a:t>At first glance, this stage seems much easier for adults that the previous two.  Part of that has to do with the child</a:t>
            </a:r>
            <a:r>
              <a:rPr lang="ja-JP" altLang="en-US" sz="2600">
                <a:latin typeface="Arial" charset="0"/>
              </a:rPr>
              <a:t>’</a:t>
            </a:r>
            <a:r>
              <a:rPr lang="en-US" sz="2600" dirty="0">
                <a:latin typeface="Arial" charset="0"/>
              </a:rPr>
              <a:t>s growing cognitive and physical abilities. </a:t>
            </a:r>
          </a:p>
        </p:txBody>
      </p:sp>
    </p:spTree>
    <p:extLst>
      <p:ext uri="{BB962C8B-B14F-4D97-AF65-F5344CB8AC3E}">
        <p14:creationId xmlns="" xmlns:p14="http://schemas.microsoft.com/office/powerpoint/2010/main" val="195027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2531" name="Rectangle 3"/>
          <p:cNvSpPr>
            <a:spLocks noGrp="1" noRot="1" noChangeArrowheads="1"/>
          </p:cNvSpPr>
          <p:nvPr>
            <p:ph idx="1"/>
          </p:nvPr>
        </p:nvSpPr>
        <p:spPr>
          <a:xfrm>
            <a:off x="991398" y="1484700"/>
            <a:ext cx="7151570" cy="4598469"/>
          </a:xfrm>
          <a:solidFill>
            <a:schemeClr val="accent6">
              <a:lumMod val="20000"/>
              <a:lumOff val="80000"/>
            </a:schemeClr>
          </a:solidFill>
        </p:spPr>
        <p:txBody>
          <a:bodyPr>
            <a:noAutofit/>
          </a:bodyPr>
          <a:lstStyle/>
          <a:p>
            <a:pPr eaLnBrk="1" hangingPunct="1">
              <a:lnSpc>
                <a:spcPct val="90000"/>
              </a:lnSpc>
              <a:spcAft>
                <a:spcPts val="800"/>
              </a:spcAft>
            </a:pPr>
            <a:r>
              <a:rPr lang="en-US" sz="2500" b="1" dirty="0">
                <a:solidFill>
                  <a:srgbClr val="7030A0"/>
                </a:solidFill>
                <a:latin typeface="Arial" charset="0"/>
              </a:rPr>
              <a:t>To support children</a:t>
            </a:r>
            <a:r>
              <a:rPr lang="ja-JP" altLang="en-US" sz="2500" b="1">
                <a:solidFill>
                  <a:srgbClr val="7030A0"/>
                </a:solidFill>
                <a:latin typeface="Arial" charset="0"/>
              </a:rPr>
              <a:t>’</a:t>
            </a:r>
            <a:r>
              <a:rPr lang="en-US" sz="2500" b="1" dirty="0">
                <a:solidFill>
                  <a:srgbClr val="7030A0"/>
                </a:solidFill>
                <a:latin typeface="Arial" charset="0"/>
              </a:rPr>
              <a:t>s development of initiative in the third stage, Erikson says that teachers can encourage children to be as independent as possible </a:t>
            </a:r>
          </a:p>
          <a:p>
            <a:pPr eaLnBrk="1" hangingPunct="1">
              <a:lnSpc>
                <a:spcPct val="90000"/>
              </a:lnSpc>
              <a:spcAft>
                <a:spcPts val="800"/>
              </a:spcAft>
            </a:pPr>
            <a:r>
              <a:rPr lang="en-US" sz="2500" b="1" dirty="0" smtClean="0">
                <a:solidFill>
                  <a:srgbClr val="C00000"/>
                </a:solidFill>
                <a:latin typeface="Arial" charset="0"/>
              </a:rPr>
              <a:t>Focus </a:t>
            </a:r>
            <a:r>
              <a:rPr lang="en-US" sz="2500" b="1" dirty="0">
                <a:solidFill>
                  <a:srgbClr val="C00000"/>
                </a:solidFill>
                <a:latin typeface="Arial" charset="0"/>
              </a:rPr>
              <a:t>on gains as children practice new skills, not on the mistakes they make along the way</a:t>
            </a:r>
          </a:p>
          <a:p>
            <a:pPr eaLnBrk="1" hangingPunct="1">
              <a:lnSpc>
                <a:spcPct val="90000"/>
              </a:lnSpc>
              <a:spcAft>
                <a:spcPts val="800"/>
              </a:spcAft>
            </a:pPr>
            <a:r>
              <a:rPr lang="en-US" sz="2500" b="1" dirty="0" smtClean="0">
                <a:solidFill>
                  <a:srgbClr val="34411B"/>
                </a:solidFill>
                <a:latin typeface="Arial" charset="0"/>
              </a:rPr>
              <a:t>Set </a:t>
            </a:r>
            <a:r>
              <a:rPr lang="en-US" sz="2500" b="1" dirty="0">
                <a:solidFill>
                  <a:srgbClr val="34411B"/>
                </a:solidFill>
                <a:latin typeface="Arial" charset="0"/>
              </a:rPr>
              <a:t>expectations that are in line with children</a:t>
            </a:r>
            <a:r>
              <a:rPr lang="ja-JP" altLang="en-US" sz="2500" b="1">
                <a:solidFill>
                  <a:srgbClr val="34411B"/>
                </a:solidFill>
                <a:latin typeface="Arial" charset="0"/>
              </a:rPr>
              <a:t>’</a:t>
            </a:r>
            <a:r>
              <a:rPr lang="en-US" sz="2500" b="1" dirty="0">
                <a:solidFill>
                  <a:srgbClr val="34411B"/>
                </a:solidFill>
                <a:latin typeface="Arial" charset="0"/>
              </a:rPr>
              <a:t>s individual abilities</a:t>
            </a:r>
          </a:p>
          <a:p>
            <a:pPr eaLnBrk="1" hangingPunct="1">
              <a:lnSpc>
                <a:spcPct val="90000"/>
              </a:lnSpc>
              <a:spcAft>
                <a:spcPts val="800"/>
              </a:spcAft>
            </a:pPr>
            <a:r>
              <a:rPr lang="en-US" sz="2500" b="1" dirty="0" smtClean="0">
                <a:solidFill>
                  <a:srgbClr val="002060"/>
                </a:solidFill>
                <a:latin typeface="Arial" charset="0"/>
              </a:rPr>
              <a:t>Focus </a:t>
            </a:r>
            <a:r>
              <a:rPr lang="en-US" sz="2500" b="1" dirty="0">
                <a:solidFill>
                  <a:srgbClr val="002060"/>
                </a:solidFill>
                <a:latin typeface="Arial" charset="0"/>
              </a:rPr>
              <a:t>curriculum on real things and on doing things</a:t>
            </a:r>
          </a:p>
        </p:txBody>
      </p:sp>
      <p:sp>
        <p:nvSpPr>
          <p:cNvPr id="6" name="Rectangle 2"/>
          <p:cNvSpPr>
            <a:spLocks noGrp="1" noRot="1" noChangeArrowheads="1"/>
          </p:cNvSpPr>
          <p:nvPr>
            <p:ph type="title"/>
          </p:nvPr>
        </p:nvSpPr>
        <p:spPr>
          <a:xfrm>
            <a:off x="991398" y="875880"/>
            <a:ext cx="7151570" cy="616017"/>
          </a:xfrm>
          <a:solidFill>
            <a:srgbClr val="C00000"/>
          </a:solidFill>
        </p:spPr>
        <p:txBody>
          <a:bodyPr>
            <a:noAutofit/>
          </a:bodyPr>
          <a:lstStyle/>
          <a:p>
            <a:r>
              <a:rPr lang="en-US" sz="3200" b="1" dirty="0" smtClean="0">
                <a:solidFill>
                  <a:schemeClr val="bg1"/>
                </a:solidFill>
                <a:latin typeface="Arial" pitchFamily="34" charset="0"/>
                <a:cs typeface="Arial" pitchFamily="34" charset="0"/>
              </a:rPr>
              <a:t/>
            </a:r>
            <a:br>
              <a:rPr lang="en-US" sz="3200" b="1" dirty="0" smtClean="0">
                <a:solidFill>
                  <a:schemeClr val="bg1"/>
                </a:solidFill>
                <a:latin typeface="Arial" pitchFamily="34" charset="0"/>
                <a:cs typeface="Arial" pitchFamily="34" charset="0"/>
              </a:rPr>
            </a:br>
            <a:r>
              <a:rPr lang="en-US" sz="3600" b="1" dirty="0" smtClean="0">
                <a:solidFill>
                  <a:schemeClr val="bg1"/>
                </a:solidFill>
                <a:latin typeface="Arial" pitchFamily="34" charset="0"/>
                <a:cs typeface="Arial" pitchFamily="34" charset="0"/>
              </a:rPr>
              <a:t>4 to 5 yrs-</a:t>
            </a:r>
            <a:r>
              <a:rPr lang="en-US" sz="3200" b="1" dirty="0" smtClean="0">
                <a:solidFill>
                  <a:schemeClr val="bg1"/>
                </a:solidFill>
                <a:latin typeface="Arial" pitchFamily="34" charset="0"/>
                <a:cs typeface="Arial" pitchFamily="34" charset="0"/>
              </a:rPr>
              <a:t>INITIATIVE VS. GUILT </a:t>
            </a:r>
            <a:br>
              <a:rPr lang="en-US" sz="3200" b="1" dirty="0" smtClean="0">
                <a:solidFill>
                  <a:schemeClr val="bg1"/>
                </a:solidFill>
                <a:latin typeface="Arial" pitchFamily="34" charset="0"/>
                <a:cs typeface="Arial" pitchFamily="34" charset="0"/>
              </a:rPr>
            </a:br>
            <a:endParaRPr lang="en-US" sz="3200" b="1"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1294463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7.jpg"/>
          <p:cNvPicPr>
            <a:picLocks noChangeAspect="1"/>
          </p:cNvPicPr>
          <p:nvPr/>
        </p:nvPicPr>
        <p:blipFill>
          <a:blip r:embed="rId2"/>
          <a:stretch>
            <a:fillRect/>
          </a:stretch>
        </p:blipFill>
        <p:spPr>
          <a:xfrm>
            <a:off x="0" y="0"/>
            <a:ext cx="9144000" cy="6858000"/>
          </a:xfrm>
          <a:prstGeom prst="rect">
            <a:avLst/>
          </a:prstGeom>
        </p:spPr>
      </p:pic>
      <p:pic>
        <p:nvPicPr>
          <p:cNvPr id="3" name="Picture 6" descr="jumbo kids.png"/>
          <p:cNvPicPr>
            <a:picLocks noChangeAspect="1"/>
          </p:cNvPicPr>
          <p:nvPr/>
        </p:nvPicPr>
        <p:blipFill>
          <a:blip r:embed="rId3" cstate="print"/>
          <a:srcRect/>
          <a:stretch>
            <a:fillRect/>
          </a:stretch>
        </p:blipFill>
        <p:spPr bwMode="auto">
          <a:xfrm>
            <a:off x="8066089" y="0"/>
            <a:ext cx="1077912" cy="857052"/>
          </a:xfrm>
          <a:prstGeom prst="rect">
            <a:avLst/>
          </a:prstGeom>
          <a:noFill/>
          <a:ln w="9525">
            <a:noFill/>
            <a:miter lim="800000"/>
            <a:headEnd/>
            <a:tailEnd/>
          </a:ln>
        </p:spPr>
      </p:pic>
      <p:sp>
        <p:nvSpPr>
          <p:cNvPr id="4" name="TextBox 3"/>
          <p:cNvSpPr txBox="1"/>
          <p:nvPr/>
        </p:nvSpPr>
        <p:spPr>
          <a:xfrm>
            <a:off x="6438224" y="6428701"/>
            <a:ext cx="2634371" cy="338476"/>
          </a:xfrm>
          <a:prstGeom prst="rect">
            <a:avLst/>
          </a:prstGeom>
          <a:solidFill>
            <a:schemeClr val="bg1">
              <a:alpha val="59000"/>
            </a:schemeClr>
          </a:solidFill>
        </p:spPr>
        <p:txBody>
          <a:bodyPr wrap="square" lIns="91418" tIns="45709" rIns="91418" bIns="45709" rtlCol="0">
            <a:spAutoFit/>
          </a:bodyPr>
          <a:lstStyle/>
          <a:p>
            <a:r>
              <a:rPr lang="en-US" sz="1600" b="1" dirty="0" err="1" smtClean="0"/>
              <a:t>Copyright@Swati</a:t>
            </a:r>
            <a:r>
              <a:rPr lang="en-US" sz="1600" b="1" dirty="0" smtClean="0"/>
              <a:t> </a:t>
            </a:r>
            <a:r>
              <a:rPr lang="en-US" sz="1600" b="1" dirty="0" err="1" smtClean="0"/>
              <a:t>Popat</a:t>
            </a:r>
            <a:r>
              <a:rPr lang="en-US" sz="1600" b="1" dirty="0" smtClean="0"/>
              <a:t> Vats</a:t>
            </a:r>
            <a:endParaRPr lang="en-IN" sz="1600" b="1" dirty="0"/>
          </a:p>
        </p:txBody>
      </p:sp>
    </p:spTree>
    <p:extLst>
      <p:ext uri="{BB962C8B-B14F-4D97-AF65-F5344CB8AC3E}">
        <p14:creationId xmlns="" xmlns:p14="http://schemas.microsoft.com/office/powerpoint/2010/main" val="1580938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pt background 2A.jpg"/>
          <p:cNvPicPr>
            <a:picLocks noChangeAspect="1"/>
          </p:cNvPicPr>
          <p:nvPr/>
        </p:nvPicPr>
        <p:blipFill>
          <a:blip r:embed="rId2"/>
          <a:stretch>
            <a:fillRect/>
          </a:stretch>
        </p:blipFill>
        <p:spPr>
          <a:xfrm>
            <a:off x="0" y="0"/>
            <a:ext cx="9144000" cy="6858000"/>
          </a:xfrm>
          <a:prstGeom prst="rect">
            <a:avLst/>
          </a:prstGeom>
        </p:spPr>
      </p:pic>
      <p:sp>
        <p:nvSpPr>
          <p:cNvPr id="9" name="TextBox 8"/>
          <p:cNvSpPr txBox="1"/>
          <p:nvPr/>
        </p:nvSpPr>
        <p:spPr>
          <a:xfrm>
            <a:off x="1743075" y="2049363"/>
            <a:ext cx="6157913" cy="2585323"/>
          </a:xfrm>
          <a:prstGeom prst="rect">
            <a:avLst/>
          </a:prstGeom>
          <a:noFill/>
        </p:spPr>
        <p:txBody>
          <a:bodyPr wrap="square" rtlCol="0">
            <a:spAutoFit/>
          </a:bodyPr>
          <a:lstStyle/>
          <a:p>
            <a:pPr algn="ctr"/>
            <a:r>
              <a:rPr lang="en-US" sz="5400" dirty="0" smtClean="0">
                <a:solidFill>
                  <a:srgbClr val="C00000"/>
                </a:solidFill>
                <a:latin typeface="Arial Black" pitchFamily="34" charset="0"/>
              </a:rPr>
              <a:t>Lets move from </a:t>
            </a:r>
          </a:p>
          <a:p>
            <a:pPr algn="ctr"/>
            <a:r>
              <a:rPr lang="en-US" sz="5400" dirty="0" smtClean="0">
                <a:solidFill>
                  <a:srgbClr val="C00000"/>
                </a:solidFill>
                <a:latin typeface="Arial Black" pitchFamily="34" charset="0"/>
              </a:rPr>
              <a:t>Sharing to </a:t>
            </a:r>
          </a:p>
          <a:p>
            <a:pPr algn="ctr"/>
            <a:r>
              <a:rPr lang="en-US" sz="5400" dirty="0" smtClean="0">
                <a:solidFill>
                  <a:srgbClr val="C00000"/>
                </a:solidFill>
                <a:latin typeface="Arial Black" pitchFamily="34" charset="0"/>
              </a:rPr>
              <a:t>taking turns</a:t>
            </a:r>
            <a:endParaRPr lang="en-US" sz="5400" dirty="0">
              <a:solidFill>
                <a:srgbClr val="C00000"/>
              </a:solidFill>
              <a:latin typeface="Arial Black" pitchFamily="34" charset="0"/>
            </a:endParaRPr>
          </a:p>
        </p:txBody>
      </p:sp>
      <p:pic>
        <p:nvPicPr>
          <p:cNvPr id="4" name="Picture 6" descr="jumbo kids.png"/>
          <p:cNvPicPr>
            <a:picLocks noChangeAspect="1"/>
          </p:cNvPicPr>
          <p:nvPr/>
        </p:nvPicPr>
        <p:blipFill>
          <a:blip r:embed="rId3" cstate="print"/>
          <a:srcRect/>
          <a:stretch>
            <a:fillRect/>
          </a:stretch>
        </p:blipFill>
        <p:spPr bwMode="auto">
          <a:xfrm>
            <a:off x="8066089" y="0"/>
            <a:ext cx="1077912" cy="857052"/>
          </a:xfrm>
          <a:prstGeom prst="rect">
            <a:avLst/>
          </a:prstGeom>
          <a:noFill/>
          <a:ln w="9525">
            <a:noFill/>
            <a:miter lim="800000"/>
            <a:headEnd/>
            <a:tailEnd/>
          </a:ln>
        </p:spPr>
      </p:pic>
      <p:sp>
        <p:nvSpPr>
          <p:cNvPr id="5" name="TextBox 4"/>
          <p:cNvSpPr txBox="1"/>
          <p:nvPr/>
        </p:nvSpPr>
        <p:spPr>
          <a:xfrm>
            <a:off x="6438224" y="6428701"/>
            <a:ext cx="2634371" cy="338476"/>
          </a:xfrm>
          <a:prstGeom prst="rect">
            <a:avLst/>
          </a:prstGeom>
          <a:solidFill>
            <a:schemeClr val="bg1">
              <a:alpha val="59000"/>
            </a:schemeClr>
          </a:solidFill>
        </p:spPr>
        <p:txBody>
          <a:bodyPr wrap="square" lIns="91418" tIns="45709" rIns="91418" bIns="45709" rtlCol="0">
            <a:spAutoFit/>
          </a:bodyPr>
          <a:lstStyle/>
          <a:p>
            <a:r>
              <a:rPr lang="en-US" sz="1600" b="1" dirty="0" err="1" smtClean="0"/>
              <a:t>Copyright@Swati</a:t>
            </a:r>
            <a:r>
              <a:rPr lang="en-US" sz="1600" b="1" dirty="0" smtClean="0"/>
              <a:t> </a:t>
            </a:r>
            <a:r>
              <a:rPr lang="en-US" sz="1600" b="1" dirty="0" err="1" smtClean="0"/>
              <a:t>Popat</a:t>
            </a:r>
            <a:r>
              <a:rPr lang="en-US" sz="1600" b="1" dirty="0" smtClean="0"/>
              <a:t> Vats</a:t>
            </a:r>
            <a:endParaRPr lang="en-IN" sz="1600" b="1" dirty="0"/>
          </a:p>
        </p:txBody>
      </p:sp>
    </p:spTree>
    <p:extLst>
      <p:ext uri="{BB962C8B-B14F-4D97-AF65-F5344CB8AC3E}">
        <p14:creationId xmlns="" xmlns:p14="http://schemas.microsoft.com/office/powerpoint/2010/main" val="2851595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pt background 2A.jpg"/>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342900" y="714375"/>
            <a:ext cx="8229600" cy="830997"/>
          </a:xfrm>
          <a:prstGeom prst="rect">
            <a:avLst/>
          </a:prstGeom>
          <a:noFill/>
        </p:spPr>
        <p:txBody>
          <a:bodyPr wrap="square" rtlCol="0">
            <a:spAutoFit/>
          </a:bodyPr>
          <a:lstStyle/>
          <a:p>
            <a:pPr algn="ctr"/>
            <a:r>
              <a:rPr lang="en-US" sz="2400" dirty="0" smtClean="0">
                <a:solidFill>
                  <a:srgbClr val="C00000"/>
                </a:solidFill>
                <a:latin typeface="Arial Black" pitchFamily="34" charset="0"/>
              </a:rPr>
              <a:t>We use medals, visible and concrete time reminders and classroom agreements </a:t>
            </a:r>
            <a:endParaRPr lang="en-US" sz="2400" dirty="0">
              <a:solidFill>
                <a:srgbClr val="C00000"/>
              </a:solidFill>
              <a:latin typeface="Arial Black" pitchFamily="34" charset="0"/>
            </a:endParaRPr>
          </a:p>
        </p:txBody>
      </p:sp>
      <p:pic>
        <p:nvPicPr>
          <p:cNvPr id="82945" name="Picture 1"/>
          <p:cNvPicPr>
            <a:picLocks noChangeAspect="1" noChangeArrowheads="1"/>
          </p:cNvPicPr>
          <p:nvPr/>
        </p:nvPicPr>
        <p:blipFill>
          <a:blip r:embed="rId3"/>
          <a:srcRect r="53308"/>
          <a:stretch>
            <a:fillRect/>
          </a:stretch>
        </p:blipFill>
        <p:spPr bwMode="auto">
          <a:xfrm>
            <a:off x="647698" y="1668923"/>
            <a:ext cx="3673579" cy="4434160"/>
          </a:xfrm>
          <a:prstGeom prst="rect">
            <a:avLst/>
          </a:prstGeom>
          <a:noFill/>
          <a:ln w="9525">
            <a:noFill/>
            <a:miter lim="800000"/>
            <a:headEnd/>
            <a:tailEnd/>
          </a:ln>
          <a:effectLst/>
        </p:spPr>
      </p:pic>
      <p:pic>
        <p:nvPicPr>
          <p:cNvPr id="5" name="Picture 1"/>
          <p:cNvPicPr>
            <a:picLocks noChangeAspect="1" noChangeArrowheads="1"/>
          </p:cNvPicPr>
          <p:nvPr/>
        </p:nvPicPr>
        <p:blipFill>
          <a:blip r:embed="rId3"/>
          <a:srcRect l="53327"/>
          <a:stretch>
            <a:fillRect/>
          </a:stretch>
        </p:blipFill>
        <p:spPr bwMode="auto">
          <a:xfrm>
            <a:off x="4616245" y="1668923"/>
            <a:ext cx="3684254" cy="4448908"/>
          </a:xfrm>
          <a:prstGeom prst="rect">
            <a:avLst/>
          </a:prstGeom>
          <a:noFill/>
          <a:ln w="9525">
            <a:noFill/>
            <a:miter lim="800000"/>
            <a:headEnd/>
            <a:tailEnd/>
          </a:ln>
          <a:effectLst/>
        </p:spPr>
      </p:pic>
      <p:pic>
        <p:nvPicPr>
          <p:cNvPr id="6" name="Picture 6" descr="jumbo kids.png"/>
          <p:cNvPicPr>
            <a:picLocks noChangeAspect="1"/>
          </p:cNvPicPr>
          <p:nvPr/>
        </p:nvPicPr>
        <p:blipFill>
          <a:blip r:embed="rId4" cstate="print"/>
          <a:srcRect/>
          <a:stretch>
            <a:fillRect/>
          </a:stretch>
        </p:blipFill>
        <p:spPr bwMode="auto">
          <a:xfrm>
            <a:off x="8066089" y="0"/>
            <a:ext cx="1077912" cy="857052"/>
          </a:xfrm>
          <a:prstGeom prst="rect">
            <a:avLst/>
          </a:prstGeom>
          <a:noFill/>
          <a:ln w="9525">
            <a:noFill/>
            <a:miter lim="800000"/>
            <a:headEnd/>
            <a:tailEnd/>
          </a:ln>
        </p:spPr>
      </p:pic>
      <p:sp>
        <p:nvSpPr>
          <p:cNvPr id="7" name="TextBox 6"/>
          <p:cNvSpPr txBox="1"/>
          <p:nvPr/>
        </p:nvSpPr>
        <p:spPr>
          <a:xfrm>
            <a:off x="6438224" y="6428701"/>
            <a:ext cx="2634371" cy="338476"/>
          </a:xfrm>
          <a:prstGeom prst="rect">
            <a:avLst/>
          </a:prstGeom>
          <a:solidFill>
            <a:schemeClr val="bg1">
              <a:alpha val="59000"/>
            </a:schemeClr>
          </a:solidFill>
        </p:spPr>
        <p:txBody>
          <a:bodyPr wrap="square" lIns="91418" tIns="45709" rIns="91418" bIns="45709" rtlCol="0">
            <a:spAutoFit/>
          </a:bodyPr>
          <a:lstStyle/>
          <a:p>
            <a:r>
              <a:rPr lang="en-US" sz="1600" b="1" dirty="0" err="1" smtClean="0"/>
              <a:t>Copyright@Swati</a:t>
            </a:r>
            <a:r>
              <a:rPr lang="en-US" sz="1600" b="1" dirty="0" smtClean="0"/>
              <a:t> </a:t>
            </a:r>
            <a:r>
              <a:rPr lang="en-US" sz="1600" b="1" dirty="0" err="1" smtClean="0"/>
              <a:t>Popat</a:t>
            </a:r>
            <a:r>
              <a:rPr lang="en-US" sz="1600" b="1" dirty="0" smtClean="0"/>
              <a:t> Vats</a:t>
            </a:r>
            <a:endParaRPr lang="en-IN" sz="1600" b="1" dirty="0"/>
          </a:p>
        </p:txBody>
      </p:sp>
    </p:spTree>
    <p:extLst>
      <p:ext uri="{BB962C8B-B14F-4D97-AF65-F5344CB8AC3E}">
        <p14:creationId xmlns="" xmlns:p14="http://schemas.microsoft.com/office/powerpoint/2010/main" val="9784482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2"/>
          <p:cNvSpPr txBox="1">
            <a:spLocks noRot="1" noChangeArrowheads="1"/>
          </p:cNvSpPr>
          <p:nvPr/>
        </p:nvSpPr>
        <p:spPr>
          <a:xfrm>
            <a:off x="991398" y="1106880"/>
            <a:ext cx="7151570" cy="895168"/>
          </a:xfrm>
          <a:prstGeom prst="rect">
            <a:avLst/>
          </a:prstGeom>
          <a:solidFill>
            <a:srgbClr val="C00000"/>
          </a:solidFill>
        </p:spPr>
        <p:txBody>
          <a:bodyPr vert="horz" lIns="91440" tIns="45720" rIns="91440" bIns="45720" rtlCol="0" anchor="ctr">
            <a:noAutofit/>
          </a:bodyPr>
          <a:lstStyle/>
          <a:p>
            <a:pPr lvl="0" algn="ctr">
              <a:spcBef>
                <a:spcPct val="0"/>
              </a:spcBef>
            </a:pPr>
            <a:endParaRPr lang="en-US" altLang="ko-KR" sz="2600" b="1" dirty="0" smtClean="0">
              <a:solidFill>
                <a:schemeClr val="bg1"/>
              </a:solidFill>
              <a:latin typeface="Arial" charset="0"/>
              <a:ea typeface="굴림" charset="0"/>
              <a:cs typeface="굴림" charset="0"/>
            </a:endParaRPr>
          </a:p>
          <a:p>
            <a:pPr lvl="0" algn="ctr">
              <a:spcBef>
                <a:spcPct val="0"/>
              </a:spcBef>
            </a:pPr>
            <a:r>
              <a:rPr lang="en-US" altLang="ko-KR" sz="2600" b="1" dirty="0" smtClean="0">
                <a:solidFill>
                  <a:schemeClr val="bg1"/>
                </a:solidFill>
                <a:latin typeface="Arial" charset="0"/>
                <a:ea typeface="굴림" charset="0"/>
                <a:cs typeface="굴림" charset="0"/>
              </a:rPr>
              <a:t>Two pillars of emotional development- Attachment (Roots) and Exploration (Wings)</a:t>
            </a:r>
            <a:br>
              <a:rPr lang="en-US" altLang="ko-KR" sz="2600" b="1" dirty="0" smtClean="0">
                <a:solidFill>
                  <a:schemeClr val="bg1"/>
                </a:solidFill>
                <a:latin typeface="Arial" charset="0"/>
                <a:ea typeface="굴림" charset="0"/>
                <a:cs typeface="굴림" charset="0"/>
              </a:rPr>
            </a:br>
            <a:endParaRPr kumimoji="0" lang="en-US" sz="2600" b="1" i="0" u="none" strike="noStrike" kern="1200" cap="none" spc="0" normalizeH="0" baseline="0" noProof="0" dirty="0">
              <a:ln>
                <a:noFill/>
              </a:ln>
              <a:solidFill>
                <a:schemeClr val="bg1"/>
              </a:solidFill>
              <a:effectLst/>
              <a:uLnTx/>
              <a:uFillTx/>
              <a:latin typeface="Arial" pitchFamily="34" charset="0"/>
              <a:ea typeface="+mj-ea"/>
              <a:cs typeface="Arial" pitchFamily="34" charset="0"/>
            </a:endParaRPr>
          </a:p>
        </p:txBody>
      </p:sp>
      <p:sp>
        <p:nvSpPr>
          <p:cNvPr id="31747" name="Rectangle 3"/>
          <p:cNvSpPr>
            <a:spLocks noGrp="1" noChangeArrowheads="1"/>
          </p:cNvSpPr>
          <p:nvPr>
            <p:ph idx="1"/>
          </p:nvPr>
        </p:nvSpPr>
        <p:spPr>
          <a:xfrm>
            <a:off x="991398" y="2002049"/>
            <a:ext cx="7151570" cy="3647974"/>
          </a:xfrm>
          <a:solidFill>
            <a:schemeClr val="accent6">
              <a:lumMod val="20000"/>
              <a:lumOff val="80000"/>
            </a:schemeClr>
          </a:solidFill>
        </p:spPr>
        <p:txBody>
          <a:bodyPr>
            <a:noAutofit/>
          </a:bodyPr>
          <a:lstStyle/>
          <a:p>
            <a:pPr eaLnBrk="1" hangingPunct="1">
              <a:lnSpc>
                <a:spcPct val="90000"/>
              </a:lnSpc>
            </a:pPr>
            <a:r>
              <a:rPr lang="en-US" altLang="ko-KR" sz="2300" b="1" dirty="0">
                <a:solidFill>
                  <a:schemeClr val="accent5">
                    <a:lumMod val="50000"/>
                  </a:schemeClr>
                </a:solidFill>
                <a:latin typeface="Arial" charset="0"/>
                <a:ea typeface="굴림" charset="0"/>
                <a:cs typeface="굴림" charset="0"/>
              </a:rPr>
              <a:t>Attachment comes from the desire to remain close to a caregiver and feel safe.  Exploration comes from the desire to venture out and learn about the world. Children instinctively do both. </a:t>
            </a:r>
          </a:p>
          <a:p>
            <a:pPr eaLnBrk="1" hangingPunct="1">
              <a:lnSpc>
                <a:spcPct val="90000"/>
              </a:lnSpc>
              <a:buFontTx/>
              <a:buNone/>
            </a:pPr>
            <a:endParaRPr lang="en-US" altLang="ko-KR" sz="2300" b="1" dirty="0">
              <a:solidFill>
                <a:srgbClr val="C00000"/>
              </a:solidFill>
              <a:latin typeface="Arial" charset="0"/>
              <a:ea typeface="굴림" charset="0"/>
              <a:cs typeface="굴림" charset="0"/>
            </a:endParaRPr>
          </a:p>
          <a:p>
            <a:pPr eaLnBrk="1" hangingPunct="1">
              <a:lnSpc>
                <a:spcPct val="90000"/>
              </a:lnSpc>
            </a:pPr>
            <a:r>
              <a:rPr lang="en-US" altLang="ko-KR" sz="2300" b="1" dirty="0">
                <a:solidFill>
                  <a:schemeClr val="bg2">
                    <a:lumMod val="10000"/>
                  </a:schemeClr>
                </a:solidFill>
                <a:latin typeface="Arial" charset="0"/>
                <a:ea typeface="굴림" charset="0"/>
                <a:cs typeface="굴림" charset="0"/>
              </a:rPr>
              <a:t>The attachment hands children form with their first early childhood teachers also predict the quality of relationship they will have with future teachers, because this first relationship becomes the model for the others.</a:t>
            </a:r>
            <a:endParaRPr lang="en-US" sz="2300" b="1" dirty="0">
              <a:solidFill>
                <a:schemeClr val="bg2">
                  <a:lumMod val="10000"/>
                </a:schemeClr>
              </a:solidFill>
              <a:latin typeface="Arial" charset="0"/>
              <a:cs typeface="Arial" charset="0"/>
            </a:endParaRPr>
          </a:p>
        </p:txBody>
      </p:sp>
    </p:spTree>
    <p:extLst>
      <p:ext uri="{BB962C8B-B14F-4D97-AF65-F5344CB8AC3E}">
        <p14:creationId xmlns:p14="http://schemas.microsoft.com/office/powerpoint/2010/main" xmlns="" val="1646138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2770" name="Rectangle 2"/>
          <p:cNvSpPr>
            <a:spLocks noGrp="1" noChangeArrowheads="1"/>
          </p:cNvSpPr>
          <p:nvPr>
            <p:ph idx="1"/>
          </p:nvPr>
        </p:nvSpPr>
        <p:spPr>
          <a:xfrm>
            <a:off x="821790" y="847023"/>
            <a:ext cx="7542564" cy="5428649"/>
          </a:xfrm>
          <a:solidFill>
            <a:schemeClr val="accent6">
              <a:lumMod val="20000"/>
              <a:lumOff val="80000"/>
            </a:schemeClr>
          </a:solidFill>
        </p:spPr>
        <p:txBody>
          <a:bodyPr>
            <a:normAutofit fontScale="92500" lnSpcReduction="20000"/>
          </a:bodyPr>
          <a:lstStyle/>
          <a:p>
            <a:pPr eaLnBrk="1" hangingPunct="1">
              <a:lnSpc>
                <a:spcPct val="110000"/>
              </a:lnSpc>
              <a:spcAft>
                <a:spcPts val="1000"/>
              </a:spcAft>
            </a:pPr>
            <a:r>
              <a:rPr lang="en-US" altLang="ko-KR" sz="2600" b="1" dirty="0">
                <a:solidFill>
                  <a:srgbClr val="C00000"/>
                </a:solidFill>
                <a:latin typeface="Arial" charset="0"/>
                <a:ea typeface="굴림" charset="0"/>
                <a:cs typeface="굴림" charset="0"/>
              </a:rPr>
              <a:t>One research study observed how mothers prepared their two-year-olds for a brief separation. </a:t>
            </a:r>
          </a:p>
          <a:p>
            <a:pPr eaLnBrk="1" hangingPunct="1">
              <a:lnSpc>
                <a:spcPct val="110000"/>
              </a:lnSpc>
              <a:spcAft>
                <a:spcPts val="1000"/>
              </a:spcAft>
            </a:pPr>
            <a:r>
              <a:rPr lang="en-US" altLang="ko-KR" sz="2600" b="1" dirty="0">
                <a:solidFill>
                  <a:srgbClr val="7030A0"/>
                </a:solidFill>
                <a:latin typeface="Arial" charset="0"/>
                <a:ea typeface="굴림" charset="0"/>
                <a:cs typeface="굴림" charset="0"/>
              </a:rPr>
              <a:t>When mothers slipped out of the room without saying anything, their children played the least and were most likely to cry. </a:t>
            </a:r>
          </a:p>
          <a:p>
            <a:pPr eaLnBrk="1" hangingPunct="1">
              <a:lnSpc>
                <a:spcPct val="110000"/>
              </a:lnSpc>
              <a:spcAft>
                <a:spcPts val="1000"/>
              </a:spcAft>
            </a:pPr>
            <a:r>
              <a:rPr lang="en-US" altLang="ko-KR" sz="2600" b="1" dirty="0">
                <a:solidFill>
                  <a:srgbClr val="34411B"/>
                </a:solidFill>
                <a:latin typeface="Arial" charset="0"/>
                <a:ea typeface="굴림" charset="0"/>
                <a:cs typeface="굴림" charset="0"/>
              </a:rPr>
              <a:t>In contrast, when mothers told their toddlers what they were leaving and would return, or when they told their toddlers what they should do in the interim, their children played the most and cried the least</a:t>
            </a:r>
            <a:r>
              <a:rPr lang="en-US" altLang="ko-KR" sz="2600" b="1" dirty="0">
                <a:latin typeface="Arial" charset="0"/>
                <a:ea typeface="굴림" charset="0"/>
                <a:cs typeface="굴림" charset="0"/>
              </a:rPr>
              <a:t>.  </a:t>
            </a:r>
          </a:p>
          <a:p>
            <a:pPr eaLnBrk="1" hangingPunct="1">
              <a:lnSpc>
                <a:spcPct val="110000"/>
              </a:lnSpc>
              <a:spcAft>
                <a:spcPts val="1000"/>
              </a:spcAft>
            </a:pPr>
            <a:r>
              <a:rPr lang="en-US" altLang="ko-KR" sz="2600" b="1" dirty="0">
                <a:solidFill>
                  <a:srgbClr val="002060"/>
                </a:solidFill>
                <a:latin typeface="Arial" charset="0"/>
                <a:ea typeface="굴림" charset="0"/>
                <a:cs typeface="굴림" charset="0"/>
              </a:rPr>
              <a:t>Sneaking out might have been easier for the mothers, but it made the toddlers feel less safe. Thus, they did not explore or play as easily</a:t>
            </a:r>
            <a:r>
              <a:rPr lang="en-US" altLang="ko-KR" sz="2600" b="1" dirty="0">
                <a:latin typeface="Arial" charset="0"/>
                <a:ea typeface="굴림" charset="0"/>
                <a:cs typeface="굴림" charset="0"/>
              </a:rPr>
              <a:t>.</a:t>
            </a:r>
            <a:endParaRPr lang="en-US" sz="2600" b="1" dirty="0">
              <a:latin typeface="Arial" charset="0"/>
              <a:cs typeface="Arial" charset="0"/>
            </a:endParaRPr>
          </a:p>
        </p:txBody>
      </p:sp>
    </p:spTree>
    <p:extLst>
      <p:ext uri="{BB962C8B-B14F-4D97-AF65-F5344CB8AC3E}">
        <p14:creationId xmlns:p14="http://schemas.microsoft.com/office/powerpoint/2010/main" xmlns="" val="3346364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PODAR WORK\ECA Ma'am's PPT\SLIDES\ppt background 2A.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Title 3"/>
          <p:cNvSpPr>
            <a:spLocks noGrp="1"/>
          </p:cNvSpPr>
          <p:nvPr>
            <p:ph type="ctrTitle"/>
          </p:nvPr>
        </p:nvSpPr>
        <p:spPr>
          <a:xfrm>
            <a:off x="1246471" y="1039528"/>
            <a:ext cx="7086600" cy="574274"/>
          </a:xfrm>
          <a:solidFill>
            <a:srgbClr val="C00000"/>
          </a:solidFill>
        </p:spPr>
        <p:txBody>
          <a:bodyPr>
            <a:normAutofit fontScale="90000"/>
          </a:bodyPr>
          <a:lstStyle/>
          <a:p>
            <a:r>
              <a:rPr lang="en-US" dirty="0" smtClean="0">
                <a:solidFill>
                  <a:schemeClr val="bg1"/>
                </a:solidFill>
              </a:rPr>
              <a:t>Video on strange situation</a:t>
            </a:r>
            <a:endParaRPr lang="en-US" dirty="0">
              <a:solidFill>
                <a:schemeClr val="bg1"/>
              </a:solidFill>
            </a:endParaRPr>
          </a:p>
        </p:txBody>
      </p:sp>
      <p:sp>
        <p:nvSpPr>
          <p:cNvPr id="5" name="Subtitle 4"/>
          <p:cNvSpPr>
            <a:spLocks noGrp="1"/>
          </p:cNvSpPr>
          <p:nvPr>
            <p:ph type="subTitle" idx="1"/>
          </p:nvPr>
        </p:nvSpPr>
        <p:spPr>
          <a:xfrm>
            <a:off x="1564105" y="1613802"/>
            <a:ext cx="6400800" cy="1752600"/>
          </a:xfrm>
        </p:spPr>
        <p:txBody>
          <a:bodyPr/>
          <a:lstStyle/>
          <a:p>
            <a:r>
              <a:rPr lang="en-US" b="1" dirty="0" smtClean="0">
                <a:solidFill>
                  <a:srgbClr val="C00000"/>
                </a:solidFill>
              </a:rPr>
              <a:t>Mary Ainsworth </a:t>
            </a:r>
            <a:endParaRPr lang="en-US" b="1" dirty="0">
              <a:solidFill>
                <a:srgbClr val="C00000"/>
              </a:solidFill>
            </a:endParaRPr>
          </a:p>
        </p:txBody>
      </p:sp>
      <p:pic>
        <p:nvPicPr>
          <p:cNvPr id="7" name="4. strange situation.mp4">
            <a:hlinkClick r:id="" action="ppaction://media"/>
          </p:cNvPr>
          <p:cNvPicPr>
            <a:picLocks noRot="1" noChangeAspect="1"/>
          </p:cNvPicPr>
          <p:nvPr>
            <a:videoFile r:link="rId1"/>
          </p:nvPr>
        </p:nvPicPr>
        <p:blipFill>
          <a:blip r:embed="rId4"/>
          <a:stretch>
            <a:fillRect/>
          </a:stretch>
        </p:blipFill>
        <p:spPr>
          <a:xfrm>
            <a:off x="749147" y="2181224"/>
            <a:ext cx="7414352" cy="3920994"/>
          </a:xfrm>
          <a:prstGeom prst="rect">
            <a:avLst/>
          </a:prstGeom>
        </p:spPr>
      </p:pic>
    </p:spTree>
    <p:extLst>
      <p:ext uri="{BB962C8B-B14F-4D97-AF65-F5344CB8AC3E}">
        <p14:creationId xmlns:p14="http://schemas.microsoft.com/office/powerpoint/2010/main" xmlns="" val="25176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7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3794" name="Rectangle 2"/>
          <p:cNvSpPr>
            <a:spLocks noGrp="1" noChangeArrowheads="1"/>
          </p:cNvSpPr>
          <p:nvPr>
            <p:ph type="title"/>
          </p:nvPr>
        </p:nvSpPr>
        <p:spPr>
          <a:xfrm>
            <a:off x="750770" y="846137"/>
            <a:ext cx="7700211" cy="992287"/>
          </a:xfrm>
          <a:solidFill>
            <a:srgbClr val="C00000"/>
          </a:solidFill>
        </p:spPr>
        <p:txBody>
          <a:bodyPr>
            <a:normAutofit fontScale="90000"/>
          </a:bodyPr>
          <a:lstStyle/>
          <a:p>
            <a:pPr eaLnBrk="1" hangingPunct="1"/>
            <a:r>
              <a:rPr lang="en-US" altLang="ko-KR" sz="3600" b="1" dirty="0">
                <a:solidFill>
                  <a:schemeClr val="bg1"/>
                </a:solidFill>
                <a:latin typeface="Arial" charset="0"/>
                <a:ea typeface="굴림" charset="0"/>
                <a:cs typeface="굴림" charset="0"/>
              </a:rPr>
              <a:t> </a:t>
            </a:r>
            <a:r>
              <a:rPr lang="en-US" altLang="ko-KR" sz="3600" b="1" dirty="0" smtClean="0">
                <a:solidFill>
                  <a:schemeClr val="bg1"/>
                </a:solidFill>
                <a:latin typeface="Arial" charset="0"/>
                <a:ea typeface="굴림" charset="0"/>
                <a:cs typeface="굴림" charset="0"/>
              </a:rPr>
              <a:t/>
            </a:r>
            <a:br>
              <a:rPr lang="en-US" altLang="ko-KR" sz="3600" b="1" dirty="0" smtClean="0">
                <a:solidFill>
                  <a:schemeClr val="bg1"/>
                </a:solidFill>
                <a:latin typeface="Arial" charset="0"/>
                <a:ea typeface="굴림" charset="0"/>
                <a:cs typeface="굴림" charset="0"/>
              </a:rPr>
            </a:br>
            <a:r>
              <a:rPr lang="en-US" altLang="ko-KR" sz="2400" b="1" dirty="0" smtClean="0">
                <a:solidFill>
                  <a:schemeClr val="bg1"/>
                </a:solidFill>
                <a:latin typeface="Arial" charset="0"/>
                <a:ea typeface="굴림" charset="0"/>
                <a:cs typeface="굴림" charset="0"/>
              </a:rPr>
              <a:t>The </a:t>
            </a:r>
            <a:r>
              <a:rPr lang="en-US" altLang="ko-KR" sz="2400" b="1" dirty="0">
                <a:solidFill>
                  <a:schemeClr val="bg1"/>
                </a:solidFill>
                <a:latin typeface="Arial" charset="0"/>
                <a:ea typeface="굴림" charset="0"/>
                <a:cs typeface="굴림" charset="0"/>
              </a:rPr>
              <a:t>type of attachment that young children have with their child care teachers can be observed in their </a:t>
            </a:r>
            <a:r>
              <a:rPr lang="en-US" altLang="ko-KR" sz="2400" b="1" dirty="0" err="1" smtClean="0">
                <a:solidFill>
                  <a:schemeClr val="bg1"/>
                </a:solidFill>
                <a:latin typeface="Arial" charset="0"/>
                <a:ea typeface="굴림" charset="0"/>
                <a:cs typeface="굴림" charset="0"/>
              </a:rPr>
              <a:t>behaviours</a:t>
            </a:r>
            <a:r>
              <a:rPr lang="en-US" altLang="ko-KR" sz="2400" b="1" dirty="0">
                <a:solidFill>
                  <a:schemeClr val="bg1"/>
                </a:solidFill>
                <a:latin typeface="Arial" charset="0"/>
                <a:ea typeface="굴림" charset="0"/>
                <a:cs typeface="굴림" charset="0"/>
              </a:rPr>
              <a:t>.</a:t>
            </a:r>
            <a:r>
              <a:rPr lang="en-US" altLang="ko-KR" sz="3600" b="1" dirty="0">
                <a:solidFill>
                  <a:schemeClr val="bg1"/>
                </a:solidFill>
                <a:latin typeface="Arial" charset="0"/>
                <a:ea typeface="굴림" charset="0"/>
                <a:cs typeface="굴림" charset="0"/>
              </a:rPr>
              <a:t/>
            </a:r>
            <a:br>
              <a:rPr lang="en-US" altLang="ko-KR" sz="3600" b="1" dirty="0">
                <a:solidFill>
                  <a:schemeClr val="bg1"/>
                </a:solidFill>
                <a:latin typeface="Arial" charset="0"/>
                <a:ea typeface="굴림" charset="0"/>
                <a:cs typeface="굴림" charset="0"/>
              </a:rPr>
            </a:br>
            <a:endParaRPr lang="en-US" sz="3600" b="1" dirty="0">
              <a:solidFill>
                <a:schemeClr val="bg1"/>
              </a:solidFill>
              <a:latin typeface="Arial" charset="0"/>
              <a:ea typeface="굴림" charset="0"/>
              <a:cs typeface="굴림" charset="0"/>
            </a:endParaRPr>
          </a:p>
        </p:txBody>
      </p:sp>
      <p:sp>
        <p:nvSpPr>
          <p:cNvPr id="33795" name="Rectangle 3"/>
          <p:cNvSpPr>
            <a:spLocks noGrp="1" noChangeArrowheads="1"/>
          </p:cNvSpPr>
          <p:nvPr>
            <p:ph idx="1"/>
          </p:nvPr>
        </p:nvSpPr>
        <p:spPr>
          <a:xfrm>
            <a:off x="750770" y="1838424"/>
            <a:ext cx="7700211" cy="4287739"/>
          </a:xfrm>
          <a:solidFill>
            <a:schemeClr val="accent4">
              <a:lumMod val="20000"/>
              <a:lumOff val="80000"/>
            </a:schemeClr>
          </a:solidFill>
        </p:spPr>
        <p:txBody>
          <a:bodyPr>
            <a:noAutofit/>
          </a:bodyPr>
          <a:lstStyle/>
          <a:p>
            <a:pPr eaLnBrk="1" hangingPunct="1">
              <a:lnSpc>
                <a:spcPct val="200000"/>
              </a:lnSpc>
              <a:buFontTx/>
              <a:buNone/>
            </a:pPr>
            <a:r>
              <a:rPr lang="en-US" altLang="ko-KR" sz="2000" b="1" dirty="0" smtClean="0">
                <a:solidFill>
                  <a:srgbClr val="C00000"/>
                </a:solidFill>
                <a:latin typeface="Arial" charset="0"/>
                <a:ea typeface="굴림" charset="0"/>
                <a:cs typeface="굴림" charset="0"/>
              </a:rPr>
              <a:t>Securely </a:t>
            </a:r>
            <a:r>
              <a:rPr lang="en-US" altLang="ko-KR" sz="2000" b="1" dirty="0">
                <a:solidFill>
                  <a:srgbClr val="C00000"/>
                </a:solidFill>
                <a:latin typeface="Arial" charset="0"/>
                <a:ea typeface="굴림" charset="0"/>
                <a:cs typeface="굴림" charset="0"/>
              </a:rPr>
              <a:t>attached children</a:t>
            </a:r>
            <a:r>
              <a:rPr lang="en-US" altLang="ko-KR" sz="2000" b="1" dirty="0" smtClean="0">
                <a:solidFill>
                  <a:srgbClr val="C00000"/>
                </a:solidFill>
                <a:latin typeface="Arial" charset="0"/>
                <a:ea typeface="굴림" charset="0"/>
                <a:cs typeface="굴림" charset="0"/>
              </a:rPr>
              <a:t>:</a:t>
            </a:r>
            <a:endParaRPr lang="en-US" altLang="ko-KR" sz="2000" b="1" dirty="0">
              <a:solidFill>
                <a:srgbClr val="C00000"/>
              </a:solidFill>
              <a:latin typeface="Arial" charset="0"/>
              <a:ea typeface="굴림" charset="0"/>
              <a:cs typeface="굴림" charset="0"/>
            </a:endParaRPr>
          </a:p>
          <a:p>
            <a:pPr eaLnBrk="1" hangingPunct="1">
              <a:lnSpc>
                <a:spcPct val="200000"/>
              </a:lnSpc>
            </a:pPr>
            <a:r>
              <a:rPr lang="en-US" altLang="ko-KR" sz="2000" b="1" dirty="0">
                <a:solidFill>
                  <a:srgbClr val="7030A0"/>
                </a:solidFill>
                <a:latin typeface="Arial" charset="0"/>
                <a:ea typeface="굴림" charset="0"/>
                <a:cs typeface="굴림" charset="0"/>
              </a:rPr>
              <a:t>accept comfort when they are upset.</a:t>
            </a:r>
          </a:p>
          <a:p>
            <a:pPr eaLnBrk="1" hangingPunct="1">
              <a:lnSpc>
                <a:spcPct val="200000"/>
              </a:lnSpc>
            </a:pPr>
            <a:r>
              <a:rPr lang="en-US" altLang="ko-KR" sz="2000" b="1" dirty="0">
                <a:solidFill>
                  <a:schemeClr val="accent5">
                    <a:lumMod val="50000"/>
                  </a:schemeClr>
                </a:solidFill>
                <a:latin typeface="Arial" charset="0"/>
                <a:ea typeface="굴림" charset="0"/>
                <a:cs typeface="굴림" charset="0"/>
              </a:rPr>
              <a:t>can usually be calmed by the teacher holding them</a:t>
            </a:r>
            <a:r>
              <a:rPr lang="en-US" altLang="ko-KR" sz="2000" b="1" dirty="0">
                <a:solidFill>
                  <a:schemeClr val="bg2">
                    <a:lumMod val="25000"/>
                  </a:schemeClr>
                </a:solidFill>
                <a:latin typeface="Arial" charset="0"/>
                <a:ea typeface="굴림" charset="0"/>
                <a:cs typeface="굴림" charset="0"/>
              </a:rPr>
              <a:t>.</a:t>
            </a:r>
          </a:p>
          <a:p>
            <a:pPr eaLnBrk="1" hangingPunct="1">
              <a:lnSpc>
                <a:spcPct val="200000"/>
              </a:lnSpc>
            </a:pPr>
            <a:r>
              <a:rPr lang="en-US" altLang="ko-KR" sz="2000" b="1" dirty="0">
                <a:solidFill>
                  <a:srgbClr val="34411B"/>
                </a:solidFill>
                <a:latin typeface="Arial" charset="0"/>
                <a:ea typeface="굴림" charset="0"/>
                <a:cs typeface="굴림" charset="0"/>
              </a:rPr>
              <a:t>spontaneously hug the teacher.</a:t>
            </a:r>
          </a:p>
          <a:p>
            <a:pPr eaLnBrk="1" hangingPunct="1">
              <a:lnSpc>
                <a:spcPct val="200000"/>
              </a:lnSpc>
            </a:pPr>
            <a:r>
              <a:rPr lang="en-US" altLang="ko-KR" sz="2000" b="1" dirty="0">
                <a:solidFill>
                  <a:srgbClr val="0070C0"/>
                </a:solidFill>
                <a:latin typeface="Arial" charset="0"/>
                <a:ea typeface="굴림" charset="0"/>
                <a:cs typeface="굴림" charset="0"/>
              </a:rPr>
              <a:t>easily follow her directions.</a:t>
            </a:r>
          </a:p>
          <a:p>
            <a:pPr eaLnBrk="1" hangingPunct="1">
              <a:lnSpc>
                <a:spcPct val="200000"/>
              </a:lnSpc>
            </a:pPr>
            <a:r>
              <a:rPr lang="en-US" altLang="ko-KR" sz="2000" b="1" dirty="0">
                <a:solidFill>
                  <a:schemeClr val="accent6">
                    <a:lumMod val="50000"/>
                  </a:schemeClr>
                </a:solidFill>
                <a:latin typeface="Arial" charset="0"/>
                <a:ea typeface="굴림" charset="0"/>
                <a:cs typeface="굴림" charset="0"/>
              </a:rPr>
              <a:t>are lighthearted and playful with the teacher.</a:t>
            </a:r>
            <a:endParaRPr lang="en-US" sz="2000" b="1" dirty="0">
              <a:solidFill>
                <a:schemeClr val="accent6">
                  <a:lumMod val="50000"/>
                </a:schemeClr>
              </a:solidFill>
              <a:latin typeface="Arial" charset="0"/>
              <a:cs typeface="Arial" charset="0"/>
            </a:endParaRPr>
          </a:p>
        </p:txBody>
      </p:sp>
    </p:spTree>
    <p:extLst>
      <p:ext uri="{BB962C8B-B14F-4D97-AF65-F5344CB8AC3E}">
        <p14:creationId xmlns:p14="http://schemas.microsoft.com/office/powerpoint/2010/main" xmlns="" val="1360660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4818" name="Rectangle 2"/>
          <p:cNvSpPr>
            <a:spLocks noGrp="1" noChangeArrowheads="1"/>
          </p:cNvSpPr>
          <p:nvPr>
            <p:ph idx="1"/>
          </p:nvPr>
        </p:nvSpPr>
        <p:spPr>
          <a:xfrm>
            <a:off x="889164" y="837399"/>
            <a:ext cx="7386638" cy="5188017"/>
          </a:xfrm>
          <a:solidFill>
            <a:schemeClr val="accent4">
              <a:lumMod val="20000"/>
              <a:lumOff val="80000"/>
            </a:schemeClr>
          </a:solidFill>
        </p:spPr>
        <p:txBody>
          <a:bodyPr>
            <a:normAutofit/>
          </a:bodyPr>
          <a:lstStyle/>
          <a:p>
            <a:pPr eaLnBrk="1" hangingPunct="1">
              <a:lnSpc>
                <a:spcPct val="90000"/>
              </a:lnSpc>
              <a:spcAft>
                <a:spcPts val="1000"/>
              </a:spcAft>
              <a:buFontTx/>
              <a:buNone/>
            </a:pPr>
            <a:endParaRPr lang="en-US" altLang="ko-KR" sz="2400" b="1" dirty="0" smtClean="0">
              <a:solidFill>
                <a:srgbClr val="002060"/>
              </a:solidFill>
              <a:latin typeface="Arial" charset="0"/>
              <a:ea typeface="굴림" charset="0"/>
              <a:cs typeface="굴림" charset="0"/>
            </a:endParaRPr>
          </a:p>
          <a:p>
            <a:pPr eaLnBrk="1" hangingPunct="1">
              <a:lnSpc>
                <a:spcPct val="90000"/>
              </a:lnSpc>
              <a:spcAft>
                <a:spcPts val="1000"/>
              </a:spcAft>
              <a:buFontTx/>
              <a:buNone/>
            </a:pPr>
            <a:r>
              <a:rPr lang="en-US" altLang="ko-KR" sz="2400" b="1" dirty="0" smtClean="0">
                <a:solidFill>
                  <a:srgbClr val="002060"/>
                </a:solidFill>
                <a:latin typeface="Arial" charset="0"/>
                <a:ea typeface="굴림" charset="0"/>
                <a:cs typeface="굴림" charset="0"/>
              </a:rPr>
              <a:t>Insecure </a:t>
            </a:r>
            <a:r>
              <a:rPr lang="en-US" altLang="ko-KR" sz="2400" b="1" dirty="0">
                <a:solidFill>
                  <a:srgbClr val="002060"/>
                </a:solidFill>
                <a:latin typeface="Arial" charset="0"/>
                <a:ea typeface="굴림" charset="0"/>
                <a:cs typeface="굴림" charset="0"/>
              </a:rPr>
              <a:t>/ avoidant attached children</a:t>
            </a:r>
            <a:r>
              <a:rPr lang="en-US" altLang="ko-KR" sz="2400" b="1" dirty="0" smtClean="0">
                <a:solidFill>
                  <a:srgbClr val="002060"/>
                </a:solidFill>
                <a:latin typeface="Arial" charset="0"/>
                <a:ea typeface="굴림" charset="0"/>
                <a:cs typeface="굴림" charset="0"/>
              </a:rPr>
              <a:t>:</a:t>
            </a:r>
            <a:endParaRPr lang="en-US" altLang="ko-KR" sz="2400" b="1" dirty="0">
              <a:latin typeface="Arial" charset="0"/>
              <a:ea typeface="굴림" charset="0"/>
              <a:cs typeface="굴림" charset="0"/>
            </a:endParaRPr>
          </a:p>
          <a:p>
            <a:pPr eaLnBrk="1" hangingPunct="1">
              <a:lnSpc>
                <a:spcPct val="90000"/>
              </a:lnSpc>
              <a:spcAft>
                <a:spcPts val="1000"/>
              </a:spcAft>
            </a:pPr>
            <a:r>
              <a:rPr lang="en-US" altLang="ko-KR" sz="2400" b="1" dirty="0">
                <a:solidFill>
                  <a:srgbClr val="003300"/>
                </a:solidFill>
                <a:latin typeface="Arial" charset="0"/>
                <a:ea typeface="굴림" charset="0"/>
                <a:cs typeface="굴림" charset="0"/>
              </a:rPr>
              <a:t>are more interested in the materials in the classroom than in the teacher or the other children.</a:t>
            </a:r>
          </a:p>
          <a:p>
            <a:pPr eaLnBrk="1" hangingPunct="1">
              <a:lnSpc>
                <a:spcPct val="90000"/>
              </a:lnSpc>
              <a:spcAft>
                <a:spcPts val="1000"/>
              </a:spcAft>
            </a:pPr>
            <a:r>
              <a:rPr lang="en-US" altLang="ko-KR" sz="2400" b="1" dirty="0">
                <a:solidFill>
                  <a:srgbClr val="660066"/>
                </a:solidFill>
                <a:latin typeface="Arial" charset="0"/>
                <a:ea typeface="굴림" charset="0"/>
                <a:cs typeface="굴림" charset="0"/>
              </a:rPr>
              <a:t>act as if they do not hear what the teacher says or notice what he does.</a:t>
            </a:r>
          </a:p>
          <a:p>
            <a:pPr eaLnBrk="1" hangingPunct="1">
              <a:lnSpc>
                <a:spcPct val="90000"/>
              </a:lnSpc>
              <a:spcAft>
                <a:spcPts val="1000"/>
              </a:spcAft>
            </a:pPr>
            <a:r>
              <a:rPr lang="en-US" altLang="ko-KR" sz="2400" b="1" dirty="0">
                <a:solidFill>
                  <a:srgbClr val="990033"/>
                </a:solidFill>
                <a:latin typeface="Arial" charset="0"/>
                <a:ea typeface="굴림" charset="0"/>
                <a:cs typeface="굴림" charset="0"/>
              </a:rPr>
              <a:t>avoid frequent or close contact with the teacher.</a:t>
            </a:r>
          </a:p>
          <a:p>
            <a:pPr eaLnBrk="1" hangingPunct="1">
              <a:lnSpc>
                <a:spcPct val="90000"/>
              </a:lnSpc>
              <a:spcAft>
                <a:spcPts val="1000"/>
              </a:spcAft>
            </a:pPr>
            <a:r>
              <a:rPr lang="en-US" altLang="ko-KR" sz="2400" b="1" dirty="0">
                <a:solidFill>
                  <a:srgbClr val="663300"/>
                </a:solidFill>
                <a:latin typeface="Arial" charset="0"/>
                <a:ea typeface="굴림" charset="0"/>
                <a:cs typeface="굴림" charset="0"/>
              </a:rPr>
              <a:t>do not seek comfort from the teacher when hurt or upset, and might even move away from the teacher if  she move closer to comfort them.</a:t>
            </a:r>
            <a:endParaRPr lang="en-US" sz="2400" b="1" dirty="0">
              <a:solidFill>
                <a:srgbClr val="663300"/>
              </a:solidFill>
              <a:latin typeface="Arial" charset="0"/>
              <a:cs typeface="Arial" charset="0"/>
            </a:endParaRPr>
          </a:p>
        </p:txBody>
      </p:sp>
    </p:spTree>
    <p:extLst>
      <p:ext uri="{BB962C8B-B14F-4D97-AF65-F5344CB8AC3E}">
        <p14:creationId xmlns:p14="http://schemas.microsoft.com/office/powerpoint/2010/main" xmlns="" val="813289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5842" name="Rectangle 2"/>
          <p:cNvSpPr>
            <a:spLocks noGrp="1" noChangeArrowheads="1"/>
          </p:cNvSpPr>
          <p:nvPr>
            <p:ph idx="1"/>
          </p:nvPr>
        </p:nvSpPr>
        <p:spPr>
          <a:xfrm>
            <a:off x="866843" y="1203158"/>
            <a:ext cx="7391634" cy="4494998"/>
          </a:xfrm>
          <a:solidFill>
            <a:schemeClr val="accent4">
              <a:lumMod val="20000"/>
              <a:lumOff val="80000"/>
            </a:schemeClr>
          </a:solidFill>
        </p:spPr>
        <p:txBody>
          <a:bodyPr>
            <a:normAutofit/>
          </a:bodyPr>
          <a:lstStyle/>
          <a:p>
            <a:pPr marL="0" indent="0" eaLnBrk="1" hangingPunct="1">
              <a:lnSpc>
                <a:spcPct val="90000"/>
              </a:lnSpc>
              <a:spcAft>
                <a:spcPts val="1500"/>
              </a:spcAft>
              <a:buFontTx/>
              <a:buNone/>
            </a:pPr>
            <a:r>
              <a:rPr lang="en-US" altLang="ko-KR" sz="2400" b="1" dirty="0">
                <a:solidFill>
                  <a:schemeClr val="tx2">
                    <a:lumMod val="75000"/>
                  </a:schemeClr>
                </a:solidFill>
                <a:latin typeface="Arial" charset="0"/>
                <a:ea typeface="굴림" charset="0"/>
                <a:cs typeface="굴림" charset="0"/>
              </a:rPr>
              <a:t>Insecure/resistant (ambivalent) attached children</a:t>
            </a:r>
            <a:r>
              <a:rPr lang="en-US" altLang="ko-KR" sz="2400" b="1" dirty="0" smtClean="0">
                <a:solidFill>
                  <a:schemeClr val="tx2">
                    <a:lumMod val="75000"/>
                  </a:schemeClr>
                </a:solidFill>
                <a:latin typeface="Arial" charset="0"/>
                <a:ea typeface="굴림" charset="0"/>
                <a:cs typeface="굴림" charset="0"/>
              </a:rPr>
              <a:t>:</a:t>
            </a:r>
            <a:endParaRPr lang="en-US" altLang="ko-KR" sz="2400" b="1" dirty="0">
              <a:solidFill>
                <a:schemeClr val="tx2">
                  <a:lumMod val="75000"/>
                </a:schemeClr>
              </a:solidFill>
              <a:latin typeface="Arial" charset="0"/>
              <a:ea typeface="굴림" charset="0"/>
              <a:cs typeface="굴림" charset="0"/>
            </a:endParaRPr>
          </a:p>
          <a:p>
            <a:pPr eaLnBrk="1" hangingPunct="1">
              <a:lnSpc>
                <a:spcPct val="90000"/>
              </a:lnSpc>
              <a:spcAft>
                <a:spcPts val="1500"/>
              </a:spcAft>
            </a:pPr>
            <a:r>
              <a:rPr lang="en-US" altLang="ko-KR" sz="2400" b="1" dirty="0">
                <a:solidFill>
                  <a:srgbClr val="663300"/>
                </a:solidFill>
                <a:latin typeface="Arial" charset="0"/>
                <a:ea typeface="굴림" charset="0"/>
                <a:cs typeface="굴림" charset="0"/>
              </a:rPr>
              <a:t>resist classroom routines such as cleaning up.</a:t>
            </a:r>
          </a:p>
          <a:p>
            <a:pPr eaLnBrk="1" hangingPunct="1">
              <a:lnSpc>
                <a:spcPct val="90000"/>
              </a:lnSpc>
              <a:spcAft>
                <a:spcPts val="1500"/>
              </a:spcAft>
            </a:pPr>
            <a:r>
              <a:rPr lang="en-US" altLang="ko-KR" sz="2400" b="1" dirty="0">
                <a:solidFill>
                  <a:srgbClr val="34411B"/>
                </a:solidFill>
                <a:latin typeface="Arial" charset="0"/>
                <a:ea typeface="굴림" charset="0"/>
                <a:cs typeface="굴림" charset="0"/>
              </a:rPr>
              <a:t>are demanding and impatient with the teacher and are not satisfied with his attempts to respond. </a:t>
            </a:r>
          </a:p>
          <a:p>
            <a:pPr eaLnBrk="1" hangingPunct="1">
              <a:lnSpc>
                <a:spcPct val="90000"/>
              </a:lnSpc>
              <a:spcAft>
                <a:spcPts val="1500"/>
              </a:spcAft>
            </a:pPr>
            <a:r>
              <a:rPr lang="en-US" altLang="ko-KR" sz="2400" b="1" dirty="0">
                <a:solidFill>
                  <a:schemeClr val="accent5">
                    <a:lumMod val="50000"/>
                  </a:schemeClr>
                </a:solidFill>
                <a:latin typeface="Arial" charset="0"/>
                <a:ea typeface="굴림" charset="0"/>
                <a:cs typeface="굴림" charset="0"/>
              </a:rPr>
              <a:t>cry to get the teacher to do what they want her to do.</a:t>
            </a:r>
          </a:p>
          <a:p>
            <a:pPr eaLnBrk="1" hangingPunct="1">
              <a:lnSpc>
                <a:spcPct val="90000"/>
              </a:lnSpc>
              <a:spcAft>
                <a:spcPts val="1500"/>
              </a:spcAft>
            </a:pPr>
            <a:r>
              <a:rPr lang="en-US" altLang="ko-KR" sz="2400" b="1" dirty="0">
                <a:solidFill>
                  <a:srgbClr val="B91807"/>
                </a:solidFill>
                <a:latin typeface="Arial" charset="0"/>
                <a:ea typeface="굴림" charset="0"/>
                <a:cs typeface="굴림" charset="0"/>
              </a:rPr>
              <a:t>cling when the primary teacher attempts to leave the room and continue to cry after he leaves.</a:t>
            </a:r>
            <a:endParaRPr lang="en-US" sz="2400" b="1" dirty="0">
              <a:solidFill>
                <a:srgbClr val="B91807"/>
              </a:solidFill>
              <a:latin typeface="Arial" charset="0"/>
              <a:cs typeface="Arial" charset="0"/>
            </a:endParaRPr>
          </a:p>
        </p:txBody>
      </p:sp>
    </p:spTree>
    <p:extLst>
      <p:ext uri="{BB962C8B-B14F-4D97-AF65-F5344CB8AC3E}">
        <p14:creationId xmlns:p14="http://schemas.microsoft.com/office/powerpoint/2010/main" xmlns="" val="674072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2"/>
          <p:cNvSpPr txBox="1">
            <a:spLocks noChangeArrowheads="1"/>
          </p:cNvSpPr>
          <p:nvPr/>
        </p:nvSpPr>
        <p:spPr>
          <a:xfrm>
            <a:off x="750770" y="846137"/>
            <a:ext cx="7700211" cy="992287"/>
          </a:xfrm>
          <a:prstGeom prst="rect">
            <a:avLst/>
          </a:prstGeom>
          <a:solidFill>
            <a:srgbClr val="C00000"/>
          </a:solidFill>
        </p:spPr>
        <p:txBody>
          <a:bodyPr vert="horz" lIns="91440" tIns="45720" rIns="91440" bIns="45720" rtlCol="0" anchor="ctr">
            <a:normAutofit fontScale="90000" lnSpcReduction="10000"/>
          </a:bodyPr>
          <a:lstStyle/>
          <a:p>
            <a:pPr lvl="0" algn="ctr">
              <a:spcBef>
                <a:spcPct val="0"/>
              </a:spcBef>
            </a:pPr>
            <a:r>
              <a:rPr lang="en-US" altLang="ko-KR" sz="3600" b="1" dirty="0" smtClean="0">
                <a:solidFill>
                  <a:schemeClr val="bg1"/>
                </a:solidFill>
                <a:latin typeface="Arial" charset="0"/>
                <a:ea typeface="굴림" charset="0"/>
                <a:cs typeface="굴림" charset="0"/>
              </a:rPr>
              <a:t>WORKING WITH AN INSECURELY ATTACHED CHILD</a:t>
            </a:r>
            <a:endParaRPr kumimoji="0" lang="en-US" sz="3600" b="1" i="0" u="none" strike="noStrike" kern="1200" cap="none" spc="0" normalizeH="0" baseline="0" noProof="0" dirty="0">
              <a:ln>
                <a:noFill/>
              </a:ln>
              <a:solidFill>
                <a:schemeClr val="bg1"/>
              </a:solidFill>
              <a:effectLst/>
              <a:uLnTx/>
              <a:uFillTx/>
              <a:latin typeface="Arial" charset="0"/>
              <a:ea typeface="굴림" charset="0"/>
              <a:cs typeface="굴림" charset="0"/>
            </a:endParaRPr>
          </a:p>
        </p:txBody>
      </p:sp>
      <p:sp>
        <p:nvSpPr>
          <p:cNvPr id="36867" name="Rectangle 3"/>
          <p:cNvSpPr>
            <a:spLocks noGrp="1" noChangeArrowheads="1"/>
          </p:cNvSpPr>
          <p:nvPr>
            <p:ph idx="1"/>
          </p:nvPr>
        </p:nvSpPr>
        <p:spPr>
          <a:xfrm>
            <a:off x="750770" y="1831200"/>
            <a:ext cx="7700211" cy="4136463"/>
          </a:xfrm>
          <a:solidFill>
            <a:schemeClr val="accent2">
              <a:lumMod val="20000"/>
              <a:lumOff val="80000"/>
            </a:schemeClr>
          </a:solidFill>
        </p:spPr>
        <p:txBody>
          <a:bodyPr>
            <a:normAutofit/>
          </a:bodyPr>
          <a:lstStyle/>
          <a:p>
            <a:pPr eaLnBrk="1" hangingPunct="1">
              <a:spcAft>
                <a:spcPts val="1500"/>
              </a:spcAft>
            </a:pPr>
            <a:r>
              <a:rPr lang="en-US" altLang="ko-KR" sz="2500" b="1" dirty="0">
                <a:solidFill>
                  <a:schemeClr val="tx2">
                    <a:lumMod val="75000"/>
                  </a:schemeClr>
                </a:solidFill>
                <a:latin typeface="Arial" charset="0"/>
                <a:ea typeface="굴림" charset="0"/>
                <a:cs typeface="굴림" charset="0"/>
              </a:rPr>
              <a:t>Children who have insecure attachments with their parents will bring that same relationship style to their interactions with you. </a:t>
            </a:r>
          </a:p>
          <a:p>
            <a:pPr eaLnBrk="1" hangingPunct="1">
              <a:spcAft>
                <a:spcPts val="1500"/>
              </a:spcAft>
            </a:pPr>
            <a:r>
              <a:rPr lang="en-US" altLang="ko-KR" sz="2500" b="1" dirty="0">
                <a:solidFill>
                  <a:schemeClr val="accent6">
                    <a:lumMod val="50000"/>
                  </a:schemeClr>
                </a:solidFill>
                <a:latin typeface="Arial" charset="0"/>
                <a:ea typeface="굴림" charset="0"/>
                <a:cs typeface="굴림" charset="0"/>
              </a:rPr>
              <a:t>They will be less competent at using you, the teacher, to calm themselves or to support their efforts at self-control. </a:t>
            </a:r>
          </a:p>
          <a:p>
            <a:pPr eaLnBrk="1" hangingPunct="1">
              <a:spcAft>
                <a:spcPts val="1500"/>
              </a:spcAft>
            </a:pPr>
            <a:r>
              <a:rPr lang="en-US" altLang="ko-KR" sz="2500" b="1" dirty="0">
                <a:solidFill>
                  <a:srgbClr val="7030A0"/>
                </a:solidFill>
                <a:latin typeface="Arial" charset="0"/>
                <a:ea typeface="굴림" charset="0"/>
                <a:cs typeface="굴림" charset="0"/>
              </a:rPr>
              <a:t>This is no fun for the child, and having an </a:t>
            </a:r>
            <a:r>
              <a:rPr lang="en-US" altLang="ko-KR" sz="2500" b="1" dirty="0" err="1">
                <a:solidFill>
                  <a:srgbClr val="7030A0"/>
                </a:solidFill>
                <a:latin typeface="Arial" charset="0"/>
                <a:ea typeface="굴림" charset="0"/>
                <a:cs typeface="굴림" charset="0"/>
              </a:rPr>
              <a:t>undercontrolled</a:t>
            </a:r>
            <a:r>
              <a:rPr lang="en-US" altLang="ko-KR" sz="2500" b="1" dirty="0">
                <a:solidFill>
                  <a:srgbClr val="7030A0"/>
                </a:solidFill>
                <a:latin typeface="Arial" charset="0"/>
                <a:ea typeface="굴림" charset="0"/>
                <a:cs typeface="굴림" charset="0"/>
              </a:rPr>
              <a:t> child is certainly no fun for you! </a:t>
            </a:r>
            <a:endParaRPr lang="en-US" sz="2500" b="1" dirty="0">
              <a:solidFill>
                <a:srgbClr val="7030A0"/>
              </a:solidFill>
              <a:latin typeface="Arial" charset="0"/>
              <a:cs typeface="Arial" charset="0"/>
            </a:endParaRPr>
          </a:p>
        </p:txBody>
      </p:sp>
    </p:spTree>
    <p:extLst>
      <p:ext uri="{BB962C8B-B14F-4D97-AF65-F5344CB8AC3E}">
        <p14:creationId xmlns:p14="http://schemas.microsoft.com/office/powerpoint/2010/main" xmlns="" val="45774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PODAR WORK\ECA Ma'am's PPT\SLIDES\ppt background 2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3554" name="Rectangle 2"/>
          <p:cNvSpPr>
            <a:spLocks noGrp="1" noChangeArrowheads="1"/>
          </p:cNvSpPr>
          <p:nvPr>
            <p:ph type="title"/>
          </p:nvPr>
        </p:nvSpPr>
        <p:spPr/>
        <p:txBody>
          <a:bodyPr/>
          <a:lstStyle/>
          <a:p>
            <a:pPr eaLnBrk="1" hangingPunct="1">
              <a:defRPr/>
            </a:pPr>
            <a:r>
              <a:rPr lang="en-US" smtClean="0">
                <a:ea typeface="+mj-ea"/>
              </a:rPr>
              <a:t> </a:t>
            </a:r>
            <a:endParaRPr lang="en-US" sz="2800" b="1" smtClean="0">
              <a:ea typeface="+mj-ea"/>
            </a:endParaRPr>
          </a:p>
        </p:txBody>
      </p:sp>
      <p:sp>
        <p:nvSpPr>
          <p:cNvPr id="23555" name="Rectangle 3"/>
          <p:cNvSpPr>
            <a:spLocks noGrp="1" noChangeArrowheads="1"/>
          </p:cNvSpPr>
          <p:nvPr>
            <p:ph idx="1"/>
          </p:nvPr>
        </p:nvSpPr>
        <p:spPr>
          <a:xfrm>
            <a:off x="914402" y="933654"/>
            <a:ext cx="7218947" cy="4957011"/>
          </a:xfrm>
          <a:solidFill>
            <a:schemeClr val="accent6">
              <a:lumMod val="20000"/>
              <a:lumOff val="80000"/>
            </a:schemeClr>
          </a:solidFill>
        </p:spPr>
        <p:txBody>
          <a:bodyPr>
            <a:noAutofit/>
          </a:bodyPr>
          <a:lstStyle/>
          <a:p>
            <a:pPr algn="ctr" eaLnBrk="1" hangingPunct="1">
              <a:lnSpc>
                <a:spcPct val="120000"/>
              </a:lnSpc>
              <a:spcAft>
                <a:spcPts val="1500"/>
              </a:spcAft>
              <a:buFont typeface="Wingdings" charset="0"/>
              <a:buNone/>
            </a:pPr>
            <a:r>
              <a:rPr lang="en-US" sz="2600" b="1" dirty="0" smtClean="0">
                <a:solidFill>
                  <a:srgbClr val="002060"/>
                </a:solidFill>
                <a:latin typeface="Arial" charset="0"/>
              </a:rPr>
              <a:t>VERY </a:t>
            </a:r>
            <a:r>
              <a:rPr lang="en-US" sz="2600" b="1" dirty="0">
                <a:solidFill>
                  <a:srgbClr val="002060"/>
                </a:solidFill>
                <a:latin typeface="Arial" charset="0"/>
              </a:rPr>
              <a:t>SIMPLY PUT, IF YOU DO THE RIGHT THINGS AT EVERY STAGE YOU WILL HELP BRING ABOUT POSITIVE TRAITS IN THE CHILD</a:t>
            </a:r>
            <a:r>
              <a:rPr lang="ja-JP" altLang="en-US" sz="2600" b="1">
                <a:solidFill>
                  <a:srgbClr val="002060"/>
                </a:solidFill>
                <a:latin typeface="Arial" charset="0"/>
              </a:rPr>
              <a:t>’</a:t>
            </a:r>
            <a:r>
              <a:rPr lang="en-US" sz="2600" b="1" dirty="0">
                <a:solidFill>
                  <a:srgbClr val="002060"/>
                </a:solidFill>
                <a:latin typeface="Arial" charset="0"/>
              </a:rPr>
              <a:t>S EMOTIONAL DEVELOPMENT </a:t>
            </a:r>
          </a:p>
          <a:p>
            <a:pPr algn="ctr" eaLnBrk="1" hangingPunct="1">
              <a:lnSpc>
                <a:spcPct val="120000"/>
              </a:lnSpc>
              <a:spcAft>
                <a:spcPts val="1500"/>
              </a:spcAft>
              <a:buFont typeface="Wingdings" charset="0"/>
              <a:buNone/>
            </a:pPr>
            <a:r>
              <a:rPr lang="en-US" sz="2600" b="1" dirty="0">
                <a:solidFill>
                  <a:srgbClr val="C00000"/>
                </a:solidFill>
                <a:latin typeface="Arial" charset="0"/>
              </a:rPr>
              <a:t>AND IF YOU DO NOT THEN </a:t>
            </a:r>
          </a:p>
          <a:p>
            <a:pPr algn="ctr" eaLnBrk="1" hangingPunct="1">
              <a:lnSpc>
                <a:spcPct val="120000"/>
              </a:lnSpc>
              <a:spcAft>
                <a:spcPts val="1500"/>
              </a:spcAft>
              <a:buFont typeface="Wingdings" charset="0"/>
              <a:buNone/>
            </a:pPr>
            <a:r>
              <a:rPr lang="en-US" sz="2600" b="1" dirty="0">
                <a:solidFill>
                  <a:srgbClr val="7030A0"/>
                </a:solidFill>
                <a:latin typeface="Arial" charset="0"/>
              </a:rPr>
              <a:t>YOU WILL BRING ABOUT NEGATIVE QUALITIES IN THE CHILD</a:t>
            </a:r>
            <a:r>
              <a:rPr lang="ja-JP" altLang="en-US" sz="2600" b="1">
                <a:solidFill>
                  <a:srgbClr val="7030A0"/>
                </a:solidFill>
                <a:latin typeface="Arial" charset="0"/>
              </a:rPr>
              <a:t>’</a:t>
            </a:r>
            <a:r>
              <a:rPr lang="en-US" sz="2600" b="1" dirty="0">
                <a:solidFill>
                  <a:srgbClr val="7030A0"/>
                </a:solidFill>
                <a:latin typeface="Arial" charset="0"/>
              </a:rPr>
              <a:t>S EMOTIONAL SET UP.</a:t>
            </a:r>
          </a:p>
          <a:p>
            <a:pPr eaLnBrk="1" hangingPunct="1">
              <a:lnSpc>
                <a:spcPct val="120000"/>
              </a:lnSpc>
              <a:spcAft>
                <a:spcPts val="1500"/>
              </a:spcAft>
            </a:pPr>
            <a:endParaRPr lang="en-US" sz="2600" b="1" dirty="0">
              <a:latin typeface="Arial" charset="0"/>
            </a:endParaRPr>
          </a:p>
        </p:txBody>
      </p:sp>
    </p:spTree>
    <p:extLst>
      <p:ext uri="{BB962C8B-B14F-4D97-AF65-F5344CB8AC3E}">
        <p14:creationId xmlns:p14="http://schemas.microsoft.com/office/powerpoint/2010/main" xmlns="" val="1496349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168</TotalTime>
  <Words>1045</Words>
  <Application>Microsoft Office PowerPoint</Application>
  <PresentationFormat>On-screen Show (4:3)</PresentationFormat>
  <Paragraphs>110</Paragraphs>
  <Slides>23</Slides>
  <Notes>0</Notes>
  <HiddenSlides>0</HiddenSlides>
  <MMClips>4</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Social and emotional development in early years</vt:lpstr>
      <vt:lpstr>His theory- the 8 ages of man.</vt:lpstr>
      <vt:lpstr> 2 to 3 yrs- AUTONOMY VS. SHAME AND DOUBT  </vt:lpstr>
      <vt:lpstr>They need support not interference</vt:lpstr>
      <vt:lpstr>They need support not interference</vt:lpstr>
      <vt:lpstr>Slide 6</vt:lpstr>
      <vt:lpstr>Slide 7</vt:lpstr>
      <vt:lpstr> 2 to 3 yrs- AUTONOMY VS. SHAME AND DOUBT  </vt:lpstr>
      <vt:lpstr>Slide 9</vt:lpstr>
      <vt:lpstr>Independence and dependence</vt:lpstr>
      <vt:lpstr> 4 to 5 yrs-INITIATIVE VS. GUILT  </vt:lpstr>
      <vt:lpstr> 4 to 5 yrs-INITIATIVE VS. GUILT  </vt:lpstr>
      <vt:lpstr>Slide 13</vt:lpstr>
      <vt:lpstr>Slide 14</vt:lpstr>
      <vt:lpstr>Slide 15</vt:lpstr>
      <vt:lpstr>Slide 16</vt:lpstr>
      <vt:lpstr>Slide 17</vt:lpstr>
      <vt:lpstr>Video on strange situation</vt:lpstr>
      <vt:lpstr>  The type of attachment that young children have with their child care teachers can be observed in their behaviours. </vt:lpstr>
      <vt:lpstr>Slide 20</vt:lpstr>
      <vt:lpstr>Slide 21</vt:lpstr>
      <vt:lpstr>Slide 22</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and emotional development in early years</dc:title>
  <dc:creator>Swati</dc:creator>
  <cp:lastModifiedBy>admin</cp:lastModifiedBy>
  <cp:revision>21</cp:revision>
  <dcterms:created xsi:type="dcterms:W3CDTF">2018-06-20T12:28:26Z</dcterms:created>
  <dcterms:modified xsi:type="dcterms:W3CDTF">2018-06-29T11:19:19Z</dcterms:modified>
</cp:coreProperties>
</file>