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5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318" r:id="rId38"/>
    <p:sldId id="319" r:id="rId39"/>
    <p:sldId id="320" r:id="rId40"/>
    <p:sldId id="308" r:id="rId41"/>
    <p:sldId id="309" r:id="rId42"/>
    <p:sldId id="310" r:id="rId43"/>
    <p:sldId id="311" r:id="rId44"/>
    <p:sldId id="312" r:id="rId45"/>
    <p:sldId id="313" r:id="rId46"/>
    <p:sldId id="314" r:id="rId47"/>
    <p:sldId id="315" r:id="rId48"/>
    <p:sldId id="316" r:id="rId49"/>
    <p:sldId id="298" r:id="rId50"/>
    <p:sldId id="299" r:id="rId5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-6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notesMaster" Target="notesMasters/notesMaster1.xml"/><Relationship Id="rId53" Type="http://schemas.openxmlformats.org/officeDocument/2006/relationships/printerSettings" Target="printerSettings/printerSettings1.bin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CFA0BB-49B4-1F4D-AF29-DB832D31B5B6}" type="datetimeFigureOut">
              <a:rPr lang="en-US" smtClean="0"/>
              <a:t>4/11/16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2F8E50-CE89-0546-8CA8-5AA31222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146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9675" y="685800"/>
            <a:ext cx="44386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Change heading to Simple Stress or Toxic Stress and Trauma</a:t>
            </a:r>
          </a:p>
          <a:p>
            <a:r>
              <a:rPr lang="en-US" dirty="0" smtClean="0"/>
              <a:t>Make the brain better looking, remove watering can, put the headings in such a way</a:t>
            </a:r>
            <a:r>
              <a:rPr lang="en-US" baseline="0" dirty="0" smtClean="0"/>
              <a:t> it can be read</a:t>
            </a:r>
          </a:p>
          <a:p>
            <a:r>
              <a:rPr lang="en-US" baseline="0" dirty="0" smtClean="0"/>
              <a:t>The brain on the right, make it smaller and wrinkly as if </a:t>
            </a:r>
            <a:r>
              <a:rPr lang="en-US" baseline="0" dirty="0" err="1" smtClean="0"/>
              <a:t>shrivelled</a:t>
            </a:r>
            <a:r>
              <a:rPr lang="en-US" baseline="0" dirty="0" smtClean="0"/>
              <a:t> and make an impact like a dent where it hits the brain, on the hammer write toxic stress and under the brain </a:t>
            </a:r>
            <a:r>
              <a:rPr lang="en-US" baseline="0" dirty="0" err="1" smtClean="0"/>
              <a:t>wirte</a:t>
            </a:r>
            <a:r>
              <a:rPr lang="en-US" baseline="0" dirty="0" smtClean="0"/>
              <a:t>- threats, screaming, shouting, shaming, comparing, lack of attention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13EE4-F6FD-9E40-83BC-8075A664696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0277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65A397-F09B-4A4C-A472-7819DA2E8775}" type="slidenum">
              <a:rPr lang="en-US"/>
              <a:pPr/>
              <a:t>26</a:t>
            </a:fld>
            <a:endParaRPr lang="en-US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690331-0B94-E04B-8510-63475CD4C447}" type="slidenum">
              <a:rPr lang="en-US"/>
              <a:pPr/>
              <a:t>27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9D2B2A-E0AE-9D4A-9DFF-E12C9A0592CD}" type="slidenum">
              <a:rPr lang="en-US"/>
              <a:pPr/>
              <a:t>28</a:t>
            </a:fld>
            <a:endParaRPr lang="en-US"/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3455E8-A8B6-CE45-A324-BB5ECA299962}" type="slidenum">
              <a:rPr lang="en-US"/>
              <a:pPr/>
              <a:t>29</a:t>
            </a:fld>
            <a:endParaRPr lang="en-US"/>
          </a:p>
        </p:txBody>
      </p:sp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17056C-8A50-694C-9AB4-5E7496FADC54}" type="slidenum">
              <a:rPr lang="en-US"/>
              <a:pPr/>
              <a:t>30</a:t>
            </a:fld>
            <a:endParaRPr lang="en-US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2093A1-5D0E-4A46-9AC9-848CCC21D4AE}" type="slidenum">
              <a:rPr lang="en-US"/>
              <a:pPr/>
              <a:t>31</a:t>
            </a:fld>
            <a:endParaRPr lang="en-US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9675" y="685800"/>
            <a:ext cx="44386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CHANGE</a:t>
            </a:r>
            <a:r>
              <a:rPr lang="en-US" baseline="0" dirty="0" smtClean="0"/>
              <a:t> HEADING TO- EXECUTIVE FUNCTIONS OF THE BRAIN</a:t>
            </a:r>
          </a:p>
          <a:p>
            <a:r>
              <a:rPr lang="en-US" baseline="0" dirty="0" smtClean="0"/>
              <a:t>ENSURE THAT HEADINGS GIVEN IN WHITE ARE READABLE, MAKE THEM BOLD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13EE4-F6FD-9E40-83BC-8075A664696D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825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jpe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e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jpe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A0AA-C732-E742-BF7E-A1827B80D27B}" type="datetimeFigureOut">
              <a:rPr lang="en-US" smtClean="0"/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7DB8-212D-E041-839C-25AACE977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017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A0AA-C732-E742-BF7E-A1827B80D27B}" type="datetimeFigureOut">
              <a:rPr lang="en-US" smtClean="0"/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7DB8-212D-E041-839C-25AACE977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089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A0AA-C732-E742-BF7E-A1827B80D27B}" type="datetimeFigureOut">
              <a:rPr lang="en-US" smtClean="0"/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7DB8-212D-E041-839C-25AACE977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348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A0AA-C732-E742-BF7E-A1827B80D27B}" type="datetimeFigureOut">
              <a:rPr lang="en-US" smtClean="0"/>
              <a:t>4/11/16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7DB8-212D-E041-839C-25AACE977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073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A0AA-C732-E742-BF7E-A1827B80D27B}" type="datetimeFigureOut">
              <a:rPr lang="en-US" smtClean="0"/>
              <a:t>4/11/16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7DB8-212D-E041-839C-25AACE977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887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A0AA-C732-E742-BF7E-A1827B80D27B}" type="datetimeFigureOut">
              <a:rPr lang="en-US" smtClean="0"/>
              <a:t>4/11/16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7DB8-212D-E041-839C-25AACE977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031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A0AA-C732-E742-BF7E-A1827B80D27B}" type="datetimeFigureOut">
              <a:rPr lang="en-US" smtClean="0"/>
              <a:t>4/11/16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7DB8-212D-E041-839C-25AACE977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729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A0AA-C732-E742-BF7E-A1827B80D27B}" type="datetimeFigureOut">
              <a:rPr lang="en-US" smtClean="0"/>
              <a:t>4/11/16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7DB8-212D-E041-839C-25AACE977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99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A0AA-C732-E742-BF7E-A1827B80D27B}" type="datetimeFigureOut">
              <a:rPr lang="en-US" smtClean="0"/>
              <a:t>4/11/16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7DB8-212D-E041-839C-25AACE977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754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A0AA-C732-E742-BF7E-A1827B80D27B}" type="datetimeFigureOut">
              <a:rPr lang="en-US" smtClean="0"/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7DB8-212D-E041-839C-25AACE977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59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A0AA-C732-E742-BF7E-A1827B80D27B}" type="datetimeFigureOut">
              <a:rPr lang="en-US" smtClean="0"/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7DB8-212D-E041-839C-25AACE977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4932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776" y="3776472"/>
            <a:ext cx="7196328" cy="147002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" y="5257800"/>
            <a:ext cx="7196328" cy="98755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Font typeface="Wingdings 2" pitchFamily="18" charset="2"/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A0AA-C732-E742-BF7E-A1827B80D27B}" type="datetimeFigureOut">
              <a:rPr lang="en-US" smtClean="0"/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A0AA-C732-E742-BF7E-A1827B80D27B}" type="datetimeFigureOut">
              <a:rPr lang="en-US" smtClean="0"/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7DB8-212D-E041-839C-25AACE9774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889" y="3774328"/>
            <a:ext cx="7199311" cy="1470025"/>
          </a:xfrm>
        </p:spPr>
        <p:txBody>
          <a:bodyPr anchor="b" anchorCtr="0"/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6888" y="5257800"/>
            <a:ext cx="7199312" cy="9906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A0AA-C732-E742-BF7E-A1827B80D27B}" type="datetimeFigureOut">
              <a:rPr lang="en-US" smtClean="0"/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 rot="504148">
            <a:off x="4493544" y="555043"/>
            <a:ext cx="4142460" cy="308539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2236694"/>
            <a:ext cx="7612063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3617259"/>
            <a:ext cx="7612063" cy="1500187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A0AA-C732-E742-BF7E-A1827B80D27B}" type="datetimeFigureOut">
              <a:rPr lang="en-US" smtClean="0"/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7DB8-212D-E041-839C-25AACE9774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5175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637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A0AA-C732-E742-BF7E-A1827B80D27B}" type="datetimeFigureOut">
              <a:rPr lang="en-US" smtClean="0"/>
              <a:t>4/11/16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7DB8-212D-E041-839C-25AACE9774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4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174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9637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9637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A0AA-C732-E742-BF7E-A1827B80D27B}" type="datetimeFigureOut">
              <a:rPr lang="en-US" smtClean="0"/>
              <a:t>4/11/16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7DB8-212D-E041-839C-25AACE9774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A0AA-C732-E742-BF7E-A1827B80D27B}" type="datetimeFigureOut">
              <a:rPr lang="en-US" smtClean="0"/>
              <a:t>4/11/16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7DB8-212D-E041-839C-25AACE9774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A0AA-C732-E742-BF7E-A1827B80D27B}" type="datetimeFigureOut">
              <a:rPr lang="en-US" smtClean="0"/>
              <a:t>4/11/16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7DB8-212D-E041-839C-25AACE97745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381000"/>
            <a:ext cx="4149725" cy="58864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8BB5A0AA-C732-E742-BF7E-A1827B80D27B}" type="datetimeFigureOut">
              <a:rPr lang="en-US" smtClean="0"/>
              <a:t>4/11/16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E767DB8-212D-E041-839C-25AACE9774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4267200"/>
            <a:ext cx="7612063" cy="1100138"/>
          </a:xfrm>
        </p:spPr>
        <p:txBody>
          <a:bodyPr anchor="b"/>
          <a:lstStyle>
            <a:lvl1pPr algn="ctr">
              <a:defRPr sz="4400" b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4040">
            <a:off x="1779080" y="450465"/>
            <a:ext cx="5486400" cy="3626214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5175" y="5443538"/>
            <a:ext cx="7612063" cy="804862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A0AA-C732-E742-BF7E-A1827B80D27B}" type="datetimeFigureOut">
              <a:rPr lang="en-US" smtClean="0"/>
              <a:t>4/11/16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7DB8-212D-E041-839C-25AACE9774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8BB5A0AA-C732-E742-BF7E-A1827B80D27B}" type="datetimeFigureOut">
              <a:rPr lang="en-US" smtClean="0"/>
              <a:t>4/11/16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E767DB8-212D-E041-839C-25AACE97745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 rot="307655">
            <a:off x="4082874" y="3187732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72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414752">
            <a:off x="4623469" y="338031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A0AA-C732-E742-BF7E-A1827B80D27B}" type="datetimeFigureOut">
              <a:rPr lang="en-US" smtClean="0"/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7DB8-212D-E041-839C-25AACE9774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457200"/>
            <a:ext cx="1497106" cy="5810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6888" y="457200"/>
            <a:ext cx="6513511" cy="581025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A0AA-C732-E742-BF7E-A1827B80D27B}" type="datetimeFigureOut">
              <a:rPr lang="en-US" smtClean="0"/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7DB8-212D-E041-839C-25AACE9774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5A0AA-C732-E742-BF7E-A1827B80D27B}" type="datetimeFigureOut">
              <a:rPr lang="en-US" smtClean="0"/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67DB8-212D-E041-839C-25AACE977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166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2070846"/>
            <a:ext cx="7612064" cy="4182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BB5A0AA-C732-E742-BF7E-A1827B80D27B}" type="datetimeFigureOut">
              <a:rPr lang="en-US" smtClean="0"/>
              <a:t>4/11/16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375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6E767DB8-212D-E041-839C-25AACE97745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2"/>
          </a:solidFill>
          <a:effectLst>
            <a:outerShdw blurRad="50800" dist="25400" dir="2700000" algn="tl" rotWithShape="0">
              <a:schemeClr val="bg1">
                <a:alpha val="4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Font typeface="Wingdings 2" pitchFamily="18" charset="2"/>
        <a:buChar char=""/>
        <a:defRPr sz="24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2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5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6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8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7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9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823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88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3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82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78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216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58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27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2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42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18"/>
            <a:ext cx="9144000" cy="685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30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475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3704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79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56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637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11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80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75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KGND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94"/>
            <a:ext cx="9144000" cy="685641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05249" y="1169121"/>
            <a:ext cx="7994132" cy="5041900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1200" b="1" dirty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Sometimes the c says, “</a:t>
            </a:r>
            <a:r>
              <a:rPr lang="en-US" sz="20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s“s“s</a:t>
            </a:r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”-“s” “s”“</a:t>
            </a:r>
            <a:r>
              <a:rPr lang="en-US" sz="20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s”s</a:t>
            </a:r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”- “</a:t>
            </a:r>
            <a:r>
              <a:rPr lang="en-US" sz="20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s”s”s</a:t>
            </a:r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”</a:t>
            </a: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Sometimes the c says, “s” “s” “s” I’ll tell you why!</a:t>
            </a: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If after the c you see an </a:t>
            </a:r>
            <a:r>
              <a:rPr lang="en-US" sz="20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</a:t>
            </a: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Or an e or a y,</a:t>
            </a: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They all make the c say, “s” “s” “s”</a:t>
            </a: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You give it a try.</a:t>
            </a: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 is soft cent and cell, cent and cell, cent and cell,</a:t>
            </a: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 is soft cent and cell, and now you know why!</a:t>
            </a: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 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 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5247" y="584348"/>
            <a:ext cx="7994131" cy="584775"/>
          </a:xfrm>
          <a:prstGeom prst="rect">
            <a:avLst/>
          </a:prstGeom>
          <a:solidFill>
            <a:srgbClr val="C00000"/>
          </a:solidFill>
        </p:spPr>
        <p:txBody>
          <a:bodyPr wrap="square" lIns="91418" tIns="45709" rIns="91418" bIns="45709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Why does ‘C’ make two sounds??</a:t>
            </a:r>
            <a:endParaRPr lang="en-IN" sz="3200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65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85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5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1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" y="1"/>
            <a:ext cx="91395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92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" y="1"/>
            <a:ext cx="91395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50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" y="1"/>
            <a:ext cx="91395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31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" y="1"/>
            <a:ext cx="91395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71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FUNCTIONS OF THE BRAIN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sz="5400" dirty="0"/>
              <a:t>MEMORY</a:t>
            </a:r>
          </a:p>
          <a:p>
            <a:pPr>
              <a:buFontTx/>
              <a:buNone/>
            </a:pPr>
            <a:endParaRPr lang="en-US" sz="3600" dirty="0"/>
          </a:p>
          <a:p>
            <a:r>
              <a:rPr lang="en-US" sz="3600" dirty="0"/>
              <a:t>INTELLIGENCE</a:t>
            </a:r>
          </a:p>
          <a:p>
            <a:pPr>
              <a:buFontTx/>
              <a:buNone/>
            </a:pPr>
            <a:endParaRPr lang="en-US" sz="3600" dirty="0"/>
          </a:p>
          <a:p>
            <a:r>
              <a:rPr lang="en-US" dirty="0"/>
              <a:t>LOGIC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44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ONE OF THE MAIN FUNCTIONS OF THE BRAIN……..INTELLIGENCE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2438400" y="1981200"/>
            <a:ext cx="6400800" cy="41148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4000"/>
              <a:t> 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i="1" u="sng"/>
              <a:t>STEPS FOR INTELLIGENCE  </a:t>
            </a:r>
          </a:p>
          <a:p>
            <a:pPr>
              <a:lnSpc>
                <a:spcPct val="90000"/>
              </a:lnSpc>
            </a:pPr>
            <a:r>
              <a:rPr lang="en-US" sz="4000"/>
              <a:t>ATTENTION</a:t>
            </a:r>
          </a:p>
          <a:p>
            <a:pPr>
              <a:lnSpc>
                <a:spcPct val="90000"/>
              </a:lnSpc>
            </a:pPr>
            <a:r>
              <a:rPr lang="en-US" sz="4000"/>
              <a:t>PROCESSING</a:t>
            </a:r>
          </a:p>
          <a:p>
            <a:pPr>
              <a:lnSpc>
                <a:spcPct val="90000"/>
              </a:lnSpc>
            </a:pPr>
            <a:r>
              <a:rPr lang="en-US" sz="4000"/>
              <a:t>MEMORY </a:t>
            </a:r>
          </a:p>
          <a:p>
            <a:pPr>
              <a:lnSpc>
                <a:spcPct val="90000"/>
              </a:lnSpc>
            </a:pPr>
            <a:r>
              <a:rPr lang="en-US" sz="4000"/>
              <a:t>RETENTION</a:t>
            </a:r>
          </a:p>
        </p:txBody>
      </p:sp>
    </p:spTree>
    <p:extLst>
      <p:ext uri="{BB962C8B-B14F-4D97-AF65-F5344CB8AC3E}">
        <p14:creationId xmlns:p14="http://schemas.microsoft.com/office/powerpoint/2010/main" val="117485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/>
              <a:t>CHILDREN NEED ACTIVITY BASED, HANDS ON, SENSORY EXPERIENCES TO BUILD THE BRAIN</a:t>
            </a:r>
            <a:r>
              <a:rPr lang="ja-JP" altLang="en-US" sz="2400">
                <a:latin typeface="Arial"/>
              </a:rPr>
              <a:t>’</a:t>
            </a:r>
            <a:r>
              <a:rPr lang="en-US" sz="2400"/>
              <a:t>S LEARNING PATHWAYS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900" dirty="0"/>
              <a:t>SELF INITIATED</a:t>
            </a:r>
          </a:p>
          <a:p>
            <a:pPr>
              <a:lnSpc>
                <a:spcPct val="90000"/>
              </a:lnSpc>
            </a:pPr>
            <a:r>
              <a:rPr lang="en-US" sz="2900" dirty="0"/>
              <a:t>TRAIL AND ERROR</a:t>
            </a:r>
          </a:p>
          <a:p>
            <a:pPr>
              <a:lnSpc>
                <a:spcPct val="90000"/>
              </a:lnSpc>
            </a:pPr>
            <a:r>
              <a:rPr lang="en-US" sz="2900" dirty="0"/>
              <a:t>PROBLEM SOLVING</a:t>
            </a:r>
          </a:p>
          <a:p>
            <a:pPr>
              <a:lnSpc>
                <a:spcPct val="90000"/>
              </a:lnSpc>
            </a:pPr>
            <a:r>
              <a:rPr lang="en-US" sz="2900" dirty="0"/>
              <a:t>CAUSE AND EFFECT </a:t>
            </a:r>
          </a:p>
          <a:p>
            <a:pPr>
              <a:lnSpc>
                <a:spcPct val="90000"/>
              </a:lnSpc>
            </a:pPr>
            <a:r>
              <a:rPr lang="en-US" sz="2900" dirty="0"/>
              <a:t>ARE GOOD FOR DEVELOPING PATHWAYS</a:t>
            </a:r>
          </a:p>
        </p:txBody>
      </p:sp>
    </p:spTree>
    <p:extLst>
      <p:ext uri="{BB962C8B-B14F-4D97-AF65-F5344CB8AC3E}">
        <p14:creationId xmlns:p14="http://schemas.microsoft.com/office/powerpoint/2010/main" val="118123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 SENSORY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MORE MULTI SENSORY THE ACTIVITY, THE MORE LIKELY THE CHILD IS TO PROCESS THE LEARNING ACTIVITY.</a:t>
            </a:r>
          </a:p>
          <a:p>
            <a:r>
              <a:rPr lang="en-US"/>
              <a:t>FOR INTELLIGENCE, ATTENTION, THEN PROCESSING.</a:t>
            </a:r>
          </a:p>
          <a:p>
            <a:r>
              <a:rPr lang="en-US"/>
              <a:t>LOOKER,LISTENER, MOVER</a:t>
            </a:r>
          </a:p>
        </p:txBody>
      </p:sp>
    </p:spTree>
    <p:extLst>
      <p:ext uri="{BB962C8B-B14F-4D97-AF65-F5344CB8AC3E}">
        <p14:creationId xmlns:p14="http://schemas.microsoft.com/office/powerpoint/2010/main" val="412123647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HENCE THESE ACTIVITIES………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S	-	STORY FORM</a:t>
            </a:r>
          </a:p>
          <a:p>
            <a:pPr>
              <a:lnSpc>
                <a:spcPct val="90000"/>
              </a:lnSpc>
            </a:pPr>
            <a:r>
              <a:rPr lang="en-US" sz="2400"/>
              <a:t>U	-	UNDERSTANDING LEVEL</a:t>
            </a:r>
          </a:p>
          <a:p>
            <a:pPr>
              <a:lnSpc>
                <a:spcPct val="90000"/>
              </a:lnSpc>
            </a:pPr>
            <a:r>
              <a:rPr lang="en-US" sz="2400"/>
              <a:t>C	-	CONVERSATIONAL STYLE</a:t>
            </a:r>
          </a:p>
          <a:p>
            <a:pPr>
              <a:lnSpc>
                <a:spcPct val="90000"/>
              </a:lnSpc>
            </a:pPr>
            <a:r>
              <a:rPr lang="en-US" sz="2400"/>
              <a:t>C	-	</a:t>
            </a:r>
            <a:r>
              <a:rPr lang="en-US" sz="2000"/>
              <a:t>COMPARING KNOWN WITH UNKNOWN</a:t>
            </a:r>
          </a:p>
          <a:p>
            <a:pPr>
              <a:lnSpc>
                <a:spcPct val="90000"/>
              </a:lnSpc>
            </a:pPr>
            <a:r>
              <a:rPr lang="en-US" sz="2400"/>
              <a:t>E	-	EXCITING PICTURES</a:t>
            </a:r>
          </a:p>
          <a:p>
            <a:pPr>
              <a:lnSpc>
                <a:spcPct val="90000"/>
              </a:lnSpc>
            </a:pPr>
            <a:r>
              <a:rPr lang="en-US" sz="2400"/>
              <a:t>S	-	SIMPLE AND SHORT ANSWERS</a:t>
            </a:r>
          </a:p>
          <a:p>
            <a:pPr>
              <a:lnSpc>
                <a:spcPct val="90000"/>
              </a:lnSpc>
            </a:pPr>
            <a:r>
              <a:rPr lang="en-US" sz="2400"/>
              <a:t>S	-	SHOW ANSWERS, DON</a:t>
            </a:r>
            <a:r>
              <a:rPr lang="ja-JP" altLang="en-US" sz="2400">
                <a:latin typeface="Arial"/>
              </a:rPr>
              <a:t>’</a:t>
            </a:r>
            <a:r>
              <a:rPr lang="en-US" sz="2400"/>
              <a:t>T TELL.</a:t>
            </a:r>
          </a:p>
        </p:txBody>
      </p:sp>
    </p:spTree>
    <p:extLst>
      <p:ext uri="{BB962C8B-B14F-4D97-AF65-F5344CB8AC3E}">
        <p14:creationId xmlns:p14="http://schemas.microsoft.com/office/powerpoint/2010/main" val="344887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ALL PATHWAYS DO NOT GET STRENGTHENED………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/>
              <a:t>TO BECOME PERMANENT, NEURAL PATHWAYS ( OR LEARNING PATHWAYS) MUST BE STRENGTHENED THROUGH  REPETITION. </a:t>
            </a:r>
            <a:r>
              <a:rPr lang="ja-JP" altLang="en-US" sz="3600" dirty="0">
                <a:latin typeface="Arial"/>
              </a:rPr>
              <a:t>“</a:t>
            </a:r>
            <a:r>
              <a:rPr lang="en-US" sz="3600" dirty="0"/>
              <a:t>USE IT OR LOSE IT</a:t>
            </a:r>
            <a:r>
              <a:rPr lang="ja-JP" altLang="en-US" sz="3600" dirty="0">
                <a:latin typeface="Arial"/>
              </a:rPr>
              <a:t>”</a:t>
            </a:r>
            <a:endParaRPr lang="en-US" sz="3600" dirty="0"/>
          </a:p>
          <a:p>
            <a:r>
              <a:rPr lang="en-US" sz="3600" dirty="0"/>
              <a:t>DRILL IS NOT REPETITION</a:t>
            </a:r>
          </a:p>
        </p:txBody>
      </p:sp>
    </p:spTree>
    <p:extLst>
      <p:ext uri="{BB962C8B-B14F-4D97-AF65-F5344CB8AC3E}">
        <p14:creationId xmlns:p14="http://schemas.microsoft.com/office/powerpoint/2010/main" val="57864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33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29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4000" y="2487706"/>
            <a:ext cx="5693124" cy="3876485"/>
          </a:xfrm>
        </p:spPr>
        <p:txBody>
          <a:bodyPr/>
          <a:lstStyle/>
          <a:p>
            <a:r>
              <a:rPr lang="en-US" dirty="0" smtClean="0"/>
              <a:t>ADULT INVOLVEMENT AND IMPACT ON BRAIN 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67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1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966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PRESPECTIVE TAKING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THINKING OF OTHER PEOPLE’S EMOTIONS- ALSO CALLED EMPATHY. </a:t>
            </a:r>
          </a:p>
          <a:p>
            <a:r>
              <a:rPr lang="en-US" dirty="0" smtClean="0"/>
              <a:t>SELECT CORRECT SONGS AND RHYMES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7861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6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ko-KR" sz="3600" b="1" dirty="0">
                <a:latin typeface="Arial" charset="0"/>
                <a:ea typeface="굴림" charset="0"/>
                <a:cs typeface="굴림" charset="0"/>
              </a:rPr>
              <a:t>Importance of pro-social </a:t>
            </a:r>
            <a:r>
              <a:rPr lang="en-US" altLang="ko-KR" sz="3600" b="1" dirty="0" smtClean="0">
                <a:latin typeface="Arial" charset="0"/>
                <a:ea typeface="굴림" charset="0"/>
                <a:cs typeface="굴림" charset="0"/>
              </a:rPr>
              <a:t>behavior</a:t>
            </a:r>
            <a:endParaRPr lang="en-US" sz="3600" b="1" dirty="0">
              <a:latin typeface="Arial" charset="0"/>
              <a:cs typeface="Arial" charset="0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ko-KR" dirty="0">
                <a:latin typeface="Arial" charset="0"/>
                <a:ea typeface="굴림" charset="0"/>
                <a:cs typeface="굴림" charset="0"/>
              </a:rPr>
              <a:t>The quality of peer relationships in early childhood predicts later success in intellectual growth, self-esteem, mental health, and school performance</a:t>
            </a:r>
            <a:r>
              <a:rPr lang="en-US" altLang="ko-KR" dirty="0" smtClean="0">
                <a:latin typeface="Arial" charset="0"/>
                <a:ea typeface="굴림" charset="0"/>
                <a:cs typeface="굴림" charset="0"/>
              </a:rPr>
              <a:t>.</a:t>
            </a:r>
            <a:endParaRPr lang="en-US" altLang="ko-KR" dirty="0">
              <a:latin typeface="Arial" charset="0"/>
              <a:ea typeface="굴림" charset="0"/>
              <a:cs typeface="굴림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7130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idx="1"/>
          </p:nvPr>
        </p:nvSpPr>
        <p:spPr>
          <a:xfrm>
            <a:off x="263525" y="476250"/>
            <a:ext cx="7386638" cy="58324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ko-KR" sz="3600" dirty="0">
                <a:latin typeface="Arial" charset="0"/>
                <a:ea typeface="굴림" charset="0"/>
                <a:cs typeface="굴림" charset="0"/>
              </a:rPr>
              <a:t>Child development research tells us to challenge children to use more prosocial behavior, starting with their closest friends.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ko-KR" sz="3600" dirty="0">
                <a:latin typeface="Arial" charset="0"/>
                <a:ea typeface="굴림" charset="0"/>
                <a:cs typeface="굴림" charset="0"/>
              </a:rPr>
              <a:t>This is where the learning is easiest and performance the best.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ko-KR" sz="3600" dirty="0">
                <a:latin typeface="Arial" charset="0"/>
                <a:ea typeface="굴림" charset="0"/>
                <a:cs typeface="굴림" charset="0"/>
              </a:rPr>
              <a:t>Once they can share and compromise with a friend, we can gen­tly push them toward using these skills with other children. </a:t>
            </a:r>
            <a:endParaRPr lang="en-US" sz="36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269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ko-KR" sz="3600" b="1" dirty="0">
                <a:latin typeface="Arial" charset="0"/>
                <a:ea typeface="굴림" charset="0"/>
                <a:cs typeface="굴림" charset="0"/>
              </a:rPr>
              <a:t>A Game That Requires Prosocial </a:t>
            </a:r>
            <a:r>
              <a:rPr lang="en-US" altLang="ko-KR" sz="3600" b="1" dirty="0" smtClean="0">
                <a:latin typeface="Arial" charset="0"/>
                <a:ea typeface="굴림" charset="0"/>
                <a:cs typeface="굴림" charset="0"/>
              </a:rPr>
              <a:t>Behavior – Parachute play</a:t>
            </a:r>
            <a:endParaRPr lang="en-US" sz="36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5013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ko-KR" b="1" dirty="0">
                <a:latin typeface="Arial" charset="0"/>
                <a:ea typeface="굴림" charset="0"/>
                <a:cs typeface="굴림" charset="0"/>
              </a:rPr>
              <a:t>Why We Play Simon Says</a:t>
            </a:r>
            <a:endParaRPr lang="en-US" b="1" dirty="0">
              <a:latin typeface="Arial" charset="0"/>
              <a:cs typeface="Arial" charset="0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ko-KR" sz="2800" b="1" dirty="0">
                <a:latin typeface="Arial" charset="0"/>
                <a:ea typeface="굴림" charset="0"/>
                <a:cs typeface="굴림" charset="0"/>
              </a:rPr>
              <a:t>Learning Self-</a:t>
            </a:r>
            <a:r>
              <a:rPr lang="en-US" altLang="ko-KR" sz="2800" b="1" dirty="0" smtClean="0">
                <a:latin typeface="Arial" charset="0"/>
                <a:ea typeface="굴림" charset="0"/>
                <a:cs typeface="굴림" charset="0"/>
              </a:rPr>
              <a:t>Regulation</a:t>
            </a:r>
            <a:endParaRPr lang="en-US" altLang="ko-KR" sz="2800" dirty="0">
              <a:latin typeface="Arial" charset="0"/>
              <a:ea typeface="굴림" charset="0"/>
              <a:cs typeface="굴림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5808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ko-KR" sz="3600" b="1" dirty="0">
                <a:latin typeface="Arial" charset="0"/>
                <a:ea typeface="굴림" charset="0"/>
                <a:cs typeface="굴림" charset="0"/>
              </a:rPr>
              <a:t>What Is Self-Regulation, and Why Is It Important?</a:t>
            </a:r>
            <a:endParaRPr lang="en-US" sz="3600" b="1" dirty="0">
              <a:latin typeface="Arial" charset="0"/>
              <a:cs typeface="Arial" charset="0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ko-KR" dirty="0">
                <a:latin typeface="Arial" charset="0"/>
                <a:ea typeface="굴림" charset="0"/>
                <a:cs typeface="굴림" charset="0"/>
              </a:rPr>
              <a:t>Self-regulation is the process of exercising control over one's actions (for example,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ko-KR" dirty="0">
                <a:latin typeface="Arial" charset="0"/>
                <a:ea typeface="굴림" charset="0"/>
                <a:cs typeface="굴림" charset="0"/>
              </a:rPr>
              <a:t>becoming less </a:t>
            </a:r>
            <a:r>
              <a:rPr lang="en-US" altLang="ko-KR" dirty="0" smtClean="0">
                <a:latin typeface="Arial" charset="0"/>
                <a:ea typeface="굴림" charset="0"/>
                <a:cs typeface="굴림" charset="0"/>
              </a:rPr>
              <a:t>impulsive</a:t>
            </a:r>
            <a:r>
              <a:rPr lang="en-US" altLang="ko-KR" dirty="0">
                <a:latin typeface="Arial" charset="0"/>
                <a:ea typeface="굴림" charset="0"/>
                <a:cs typeface="굴림" charset="0"/>
              </a:rPr>
              <a:t>),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ko-KR" dirty="0">
                <a:latin typeface="Arial" charset="0"/>
                <a:ea typeface="굴림" charset="0"/>
                <a:cs typeface="굴림" charset="0"/>
              </a:rPr>
              <a:t>thinking processes (for example, focusing attention and planning activities),</a:t>
            </a:r>
          </a:p>
          <a:p>
            <a:pPr eaLnBrk="1" hangingPunct="1">
              <a:lnSpc>
                <a:spcPct val="90000"/>
              </a:lnSpc>
            </a:pPr>
            <a:r>
              <a:rPr lang="en-US" altLang="ko-KR" dirty="0">
                <a:latin typeface="Arial" charset="0"/>
                <a:ea typeface="굴림" charset="0"/>
                <a:cs typeface="굴림" charset="0"/>
              </a:rPr>
              <a:t> and emotions (for example, managing frus­tration). </a:t>
            </a:r>
            <a:endParaRPr lang="en-US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6453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ko-KR" sz="3600" dirty="0">
                <a:latin typeface="Arial" charset="0"/>
                <a:ea typeface="굴림" charset="0"/>
                <a:cs typeface="굴림" charset="0"/>
              </a:rPr>
              <a:t>We will describe how children develop three types of self-regulation </a:t>
            </a:r>
            <a:endParaRPr lang="en-US" sz="3600" dirty="0">
              <a:latin typeface="Arial" charset="0"/>
              <a:cs typeface="Arial" charset="0"/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263525" y="1916113"/>
            <a:ext cx="7386638" cy="4752975"/>
          </a:xfrm>
        </p:spPr>
        <p:txBody>
          <a:bodyPr/>
          <a:lstStyle/>
          <a:p>
            <a:pPr eaLnBrk="1" hangingPunct="1"/>
            <a:r>
              <a:rPr lang="en-US" altLang="ko-KR" dirty="0">
                <a:latin typeface="Arial" charset="0"/>
                <a:ea typeface="굴림" charset="0"/>
                <a:cs typeface="굴림" charset="0"/>
              </a:rPr>
              <a:t>1. Behavioral: disability to inhibit actions.</a:t>
            </a:r>
          </a:p>
          <a:p>
            <a:pPr eaLnBrk="1" hangingPunct="1"/>
            <a:r>
              <a:rPr lang="en-US" altLang="ko-KR" dirty="0">
                <a:latin typeface="Arial" charset="0"/>
                <a:ea typeface="굴림" charset="0"/>
                <a:cs typeface="굴림" charset="0"/>
              </a:rPr>
              <a:t>2.	Cognitive: the ability to plan.</a:t>
            </a:r>
          </a:p>
          <a:p>
            <a:pPr eaLnBrk="1" hangingPunct="1"/>
            <a:r>
              <a:rPr lang="en-US" altLang="ko-KR" dirty="0">
                <a:latin typeface="Arial" charset="0"/>
                <a:ea typeface="굴림" charset="0"/>
                <a:cs typeface="굴림" charset="0"/>
              </a:rPr>
              <a:t>3.	Emotional: the ability to regulate emotions. </a:t>
            </a:r>
            <a:endParaRPr lang="en-US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2431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ko-KR" sz="3600" b="1" dirty="0">
                <a:latin typeface="Arial" charset="0"/>
                <a:ea typeface="굴림" charset="0"/>
                <a:cs typeface="굴림" charset="0"/>
              </a:rPr>
              <a:t>Behavioral Self-Regulation (Impulse Control)</a:t>
            </a:r>
            <a:endParaRPr lang="en-US" sz="3600" b="1" dirty="0">
              <a:latin typeface="Arial" charset="0"/>
              <a:cs typeface="Arial" charset="0"/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US" altLang="ko-KR" sz="2800" dirty="0">
              <a:latin typeface="Arial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ko-KR" sz="2800" dirty="0">
              <a:latin typeface="Arial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ko-KR" sz="2800" dirty="0">
                <a:latin typeface="Arial" charset="0"/>
                <a:ea typeface="굴림" charset="0"/>
                <a:cs typeface="굴림" charset="0"/>
              </a:rPr>
              <a:t>Young children first learn how to perform an action but only later learn how to regulate it. </a:t>
            </a:r>
            <a:endParaRPr lang="en-US" sz="28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4225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ko-KR" sz="3600" b="1" dirty="0">
                <a:latin typeface="Arial" charset="0"/>
                <a:ea typeface="굴림" charset="0"/>
                <a:cs typeface="굴림" charset="0"/>
              </a:rPr>
              <a:t>GAMES THAT DEVELOP IMPULSE CONTROL</a:t>
            </a:r>
            <a:endParaRPr lang="en-US" sz="3600" b="1" dirty="0">
              <a:latin typeface="Arial" charset="0"/>
              <a:cs typeface="Arial" charset="0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ko-KR" b="1" dirty="0">
                <a:latin typeface="Arial" charset="0"/>
                <a:ea typeface="굴림" charset="0"/>
                <a:cs typeface="굴림" charset="0"/>
              </a:rPr>
              <a:t>Traditional games:</a:t>
            </a:r>
            <a:endParaRPr lang="en-US" altLang="ko-KR" dirty="0">
              <a:latin typeface="Arial" charset="0"/>
              <a:ea typeface="굴림" charset="0"/>
              <a:cs typeface="굴림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ko-KR" dirty="0">
                <a:latin typeface="Arial" charset="0"/>
                <a:ea typeface="굴림" charset="0"/>
                <a:cs typeface="굴림" charset="0"/>
              </a:rPr>
              <a:t>Red Light, Green Light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ko-KR" dirty="0">
                <a:latin typeface="Arial" charset="0"/>
                <a:ea typeface="굴림" charset="0"/>
                <a:cs typeface="굴림" charset="0"/>
              </a:rPr>
              <a:t>Simon Says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ko-KR" dirty="0">
                <a:latin typeface="Arial" charset="0"/>
                <a:ea typeface="굴림" charset="0"/>
                <a:cs typeface="굴림" charset="0"/>
              </a:rPr>
              <a:t>London Bridge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ko-KR" dirty="0">
                <a:latin typeface="Arial" charset="0"/>
                <a:ea typeface="굴림" charset="0"/>
                <a:cs typeface="굴림" charset="0"/>
              </a:rPr>
              <a:t>Freeze Tag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ko-KR" dirty="0">
                <a:latin typeface="Arial" charset="0"/>
                <a:ea typeface="굴림" charset="0"/>
                <a:cs typeface="굴림" charset="0"/>
              </a:rPr>
              <a:t>Ready, Set, Go! (child must wait for “Go!”)</a:t>
            </a:r>
            <a:endParaRPr lang="en-US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6558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ko-KR" dirty="0">
                <a:latin typeface="Arial" charset="0"/>
                <a:ea typeface="굴림" charset="0"/>
                <a:cs typeface="굴림" charset="0"/>
              </a:rPr>
              <a:t>Playing  Simon Says is fun, but it is also an exceptional method for teaching impulse control. Impulse control, which has been extensively-Studied-by scientists, is </a:t>
            </a:r>
            <a:r>
              <a:rPr lang="en-US" altLang="ko-KR" dirty="0" smtClean="0">
                <a:latin typeface="Arial" charset="0"/>
                <a:ea typeface="굴림" charset="0"/>
                <a:cs typeface="굴림" charset="0"/>
              </a:rPr>
              <a:t>considered </a:t>
            </a:r>
            <a:r>
              <a:rPr lang="en-US" altLang="ko-KR" dirty="0">
                <a:latin typeface="Arial" charset="0"/>
                <a:ea typeface="굴림" charset="0"/>
                <a:cs typeface="굴림" charset="0"/>
              </a:rPr>
              <a:t>an important early predictor of later success in school and in life.</a:t>
            </a:r>
            <a:endParaRPr lang="en-US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1175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2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70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Habitat">
  <a:themeElements>
    <a:clrScheme name="Habitat">
      <a:dk1>
        <a:sysClr val="windowText" lastClr="000000"/>
      </a:dk1>
      <a:lt1>
        <a:sysClr val="window" lastClr="FFFFFF"/>
      </a:lt1>
      <a:dk2>
        <a:srgbClr val="194431"/>
      </a:dk2>
      <a:lt2>
        <a:srgbClr val="F0E6C3"/>
      </a:lt2>
      <a:accent1>
        <a:srgbClr val="F8C000"/>
      </a:accent1>
      <a:accent2>
        <a:srgbClr val="F88600"/>
      </a:accent2>
      <a:accent3>
        <a:srgbClr val="F83500"/>
      </a:accent3>
      <a:accent4>
        <a:srgbClr val="8B723D"/>
      </a:accent4>
      <a:accent5>
        <a:srgbClr val="818B3D"/>
      </a:accent5>
      <a:accent6>
        <a:srgbClr val="586215"/>
      </a:accent6>
      <a:hlink>
        <a:srgbClr val="FF621D"/>
      </a:hlink>
      <a:folHlink>
        <a:srgbClr val="F3D260"/>
      </a:folHlink>
    </a:clrScheme>
    <a:fontScheme name="Habitat">
      <a:maj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Habitat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0000"/>
              </a:schemeClr>
              <a:schemeClr val="phClr">
                <a:satMod val="275000"/>
              </a:schemeClr>
            </a:duotone>
          </a:blip>
          <a:tile tx="0" ty="0" sx="40000" sy="4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30000"/>
              </a:schemeClr>
              <a:schemeClr val="phClr">
                <a:satMod val="275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0000"/>
              <a:satMod val="105000"/>
            </a:schemeClr>
          </a:solidFill>
          <a:prstDash val="solid"/>
        </a:ln>
        <a:ln w="25400" cap="flat" cmpd="sng" algn="ctr">
          <a:solidFill>
            <a:schemeClr val="phClr">
              <a:shade val="80000"/>
            </a:schemeClr>
          </a:solidFill>
          <a:prstDash val="solid"/>
        </a:ln>
        <a:ln w="25400" cap="flat" cmpd="sng" algn="ctr">
          <a:solidFill>
            <a:schemeClr val="phClr">
              <a:shade val="7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r="4200000" sx="105000" sy="105000" algn="t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76200" dist="25400" dir="13200000">
              <a:srgbClr val="000000">
                <a:alpha val="80000"/>
              </a:srgb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19800000"/>
            </a:lightRig>
          </a:scene3d>
          <a:sp3d prstMaterial="softEdge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576</Words>
  <Application>Microsoft Macintosh PowerPoint</Application>
  <PresentationFormat>On-screen Show (4:3)</PresentationFormat>
  <Paragraphs>101</Paragraphs>
  <Slides>49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49</vt:i4>
      </vt:variant>
    </vt:vector>
  </HeadingPairs>
  <TitlesOfParts>
    <vt:vector size="51" baseType="lpstr">
      <vt:lpstr>Office Theme</vt:lpstr>
      <vt:lpstr>Habitat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 OF THE BRAIN</vt:lpstr>
      <vt:lpstr>ONE OF THE MAIN FUNCTIONS OF THE BRAIN……..INTELLIGENCE</vt:lpstr>
      <vt:lpstr>CHILDREN NEED ACTIVITY BASED, HANDS ON, SENSORY EXPERIENCES TO BUILD THE BRAIN’S LEARNING PATHWAYS</vt:lpstr>
      <vt:lpstr>MULTI SENSORY</vt:lpstr>
      <vt:lpstr>HENCE THESE ACTIVITIES………</vt:lpstr>
      <vt:lpstr>ALL PATHWAYS DO NOT GET STRENGTHENED………</vt:lpstr>
      <vt:lpstr>PowerPoint Presentation</vt:lpstr>
      <vt:lpstr>PowerPoint Presentation</vt:lpstr>
      <vt:lpstr>ADULT INVOLVEMENT AND IMPACT ON BRAIN DEVELOPMENT</vt:lpstr>
      <vt:lpstr>PowerPoint Presentation</vt:lpstr>
      <vt:lpstr>PowerPoint Presentation</vt:lpstr>
      <vt:lpstr>PRESPECTIVE TAKING</vt:lpstr>
      <vt:lpstr>PowerPoint Presentation</vt:lpstr>
      <vt:lpstr>Importance of pro-social behavior</vt:lpstr>
      <vt:lpstr>PowerPoint Presentation</vt:lpstr>
      <vt:lpstr>A Game That Requires Prosocial Behavior – Parachute play</vt:lpstr>
      <vt:lpstr>Why We Play Simon Says</vt:lpstr>
      <vt:lpstr>What Is Self-Regulation, and Why Is It Important?</vt:lpstr>
      <vt:lpstr>We will describe how children develop three types of self-regulation </vt:lpstr>
      <vt:lpstr>Behavioral Self-Regulation (Impulse Control)</vt:lpstr>
      <vt:lpstr>GAMES THAT DEVELOP IMPULSE CONTROL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Swati</dc:creator>
  <cp:lastModifiedBy>Swati</cp:lastModifiedBy>
  <cp:revision>4</cp:revision>
  <dcterms:created xsi:type="dcterms:W3CDTF">2016-03-17T04:41:12Z</dcterms:created>
  <dcterms:modified xsi:type="dcterms:W3CDTF">2016-04-11T04:34:16Z</dcterms:modified>
</cp:coreProperties>
</file>