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71"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72"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8" d="100"/>
          <a:sy n="88" d="100"/>
        </p:scale>
        <p:origin x="-1400"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viewProps" Target="viewProps.xml"/><Relationship Id="rId121" Type="http://schemas.openxmlformats.org/officeDocument/2006/relationships/theme" Target="theme/theme1.xml"/><Relationship Id="rId122"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notesMaster" Target="notesMasters/notesMaster1.xml"/><Relationship Id="rId118" Type="http://schemas.openxmlformats.org/officeDocument/2006/relationships/printerSettings" Target="printerSettings/printerSettings1.bin"/><Relationship Id="rId119" Type="http://schemas.openxmlformats.org/officeDocument/2006/relationships/presProps" Target="presProp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97A08A-B650-4E45-A81A-542CF598E31B}" type="datetimeFigureOut">
              <a:rPr lang="en-US" smtClean="0"/>
              <a:t>5/19/15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D8AFAE-ED88-834A-B7FE-D76E73FC7568}" type="slidenum">
              <a:rPr lang="en-US" smtClean="0"/>
              <a:t>‹#›</a:t>
            </a:fld>
            <a:endParaRPr lang="en-US"/>
          </a:p>
        </p:txBody>
      </p:sp>
    </p:spTree>
    <p:extLst>
      <p:ext uri="{BB962C8B-B14F-4D97-AF65-F5344CB8AC3E}">
        <p14:creationId xmlns:p14="http://schemas.microsoft.com/office/powerpoint/2010/main" val="28312684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9E81EA-B38F-1241-A3D4-70D26C7B6993}" type="slidenum">
              <a:rPr lang="en-US"/>
              <a:pPr/>
              <a:t>57</a:t>
            </a:fld>
            <a:endParaRPr lang="en-US"/>
          </a:p>
        </p:txBody>
      </p:sp>
      <p:sp>
        <p:nvSpPr>
          <p:cNvPr id="28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E0F2FE-2821-6B44-81E9-ECF920D539BE}" type="slidenum">
              <a:rPr lang="en-US"/>
              <a:pPr/>
              <a:t>58</a:t>
            </a:fld>
            <a:endParaRPr lang="en-US"/>
          </a:p>
        </p:txBody>
      </p:sp>
      <p:sp>
        <p:nvSpPr>
          <p:cNvPr id="307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ACC7FC-E1FD-9847-8D18-11F0E92DBCEC}" type="slidenum">
              <a:rPr lang="en-US"/>
              <a:pPr/>
              <a:t>59</a:t>
            </a:fld>
            <a:endParaRPr lang="en-US"/>
          </a:p>
        </p:txBody>
      </p:sp>
      <p:sp>
        <p:nvSpPr>
          <p:cNvPr id="337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2783B6-698B-E94E-832E-B3F94F43ED06}" type="slidenum">
              <a:rPr lang="en-US"/>
              <a:pPr/>
              <a:t>60</a:t>
            </a:fld>
            <a:endParaRPr lang="en-US"/>
          </a:p>
        </p:txBody>
      </p:sp>
      <p:sp>
        <p:nvSpPr>
          <p:cNvPr id="72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6AC356-FCAA-E144-BABA-CE917339A91D}" type="slidenum">
              <a:rPr lang="en-US"/>
              <a:pPr/>
              <a:t>81</a:t>
            </a:fld>
            <a:endParaRPr lang="en-US"/>
          </a:p>
        </p:txBody>
      </p:sp>
      <p:sp>
        <p:nvSpPr>
          <p:cNvPr id="70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0B8524-2004-7540-850F-C07FDC6C9141}" type="slidenum">
              <a:rPr lang="en-US"/>
              <a:pPr/>
              <a:t>82</a:t>
            </a:fld>
            <a:endParaRPr lang="en-US"/>
          </a:p>
        </p:txBody>
      </p:sp>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419D19-8F65-894D-85EC-5BCE7F21B528}" type="slidenum">
              <a:rPr lang="en-US"/>
              <a:pPr/>
              <a:t>83</a:t>
            </a:fld>
            <a:endParaRPr lang="en-US"/>
          </a:p>
        </p:txBody>
      </p:sp>
      <p:sp>
        <p:nvSpPr>
          <p:cNvPr id="72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73AB2E-C153-5748-BE52-2695D8EA30A2}" type="slidenum">
              <a:rPr lang="en-US"/>
              <a:pPr/>
              <a:t>84</a:t>
            </a:fld>
            <a:endParaRPr lang="en-US"/>
          </a:p>
        </p:txBody>
      </p:sp>
      <p:sp>
        <p:nvSpPr>
          <p:cNvPr id="73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F90BD-FC70-2149-8F1B-BE9DBDFCBEEB}" type="slidenum">
              <a:rPr lang="en-US"/>
              <a:pPr/>
              <a:t>85</a:t>
            </a:fld>
            <a:endParaRPr lang="en-US"/>
          </a:p>
        </p:txBody>
      </p:sp>
      <p:sp>
        <p:nvSpPr>
          <p:cNvPr id="747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1B22BD-1B0F-AA44-BC94-4CDD18F0F11B}" type="slidenum">
              <a:rPr lang="en-US"/>
              <a:pPr/>
              <a:t>86</a:t>
            </a:fld>
            <a:endParaRPr lang="en-US"/>
          </a:p>
        </p:txBody>
      </p:sp>
      <p:sp>
        <p:nvSpPr>
          <p:cNvPr id="75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98CDB4-A4D4-9F48-BFB4-1B971BBE2172}" type="slidenum">
              <a:rPr lang="en-US"/>
              <a:pPr/>
              <a:t>87</a:t>
            </a:fld>
            <a:endParaRPr lang="en-US"/>
          </a:p>
        </p:txBody>
      </p:sp>
      <p:sp>
        <p:nvSpPr>
          <p:cNvPr id="76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CAFB1C-F068-B14A-9CF8-11CAEB02AD6D}" type="slidenum">
              <a:rPr lang="en-US"/>
              <a:pPr/>
              <a:t>88</a:t>
            </a:fld>
            <a:endParaRPr lang="en-US"/>
          </a:p>
        </p:txBody>
      </p:sp>
      <p:sp>
        <p:nvSpPr>
          <p:cNvPr id="77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01C9FD-3F8C-5849-A837-C04585AB1FF6}" type="slidenum">
              <a:rPr lang="en-US"/>
              <a:pPr/>
              <a:t>89</a:t>
            </a:fld>
            <a:endParaRPr lang="en-US"/>
          </a:p>
        </p:txBody>
      </p:sp>
      <p:sp>
        <p:nvSpPr>
          <p:cNvPr id="808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ECAD62-7257-DD4E-A5C0-D34A0F92F77E}" type="slidenum">
              <a:rPr lang="en-US"/>
              <a:pPr/>
              <a:t>90</a:t>
            </a:fld>
            <a:endParaRPr lang="en-US"/>
          </a:p>
        </p:txBody>
      </p:sp>
      <p:sp>
        <p:nvSpPr>
          <p:cNvPr id="819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31436B-CD30-6349-A8F6-AAFA71FFE0CC}" type="slidenum">
              <a:rPr lang="en-US"/>
              <a:pPr/>
              <a:t>91</a:t>
            </a:fld>
            <a:endParaRPr lang="en-US"/>
          </a:p>
        </p:txBody>
      </p:sp>
      <p:sp>
        <p:nvSpPr>
          <p:cNvPr id="829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B4B066-D617-AF4E-9A93-C7C483A52857}" type="slidenum">
              <a:rPr lang="en-US"/>
              <a:pPr/>
              <a:t>92</a:t>
            </a:fld>
            <a:endParaRPr lang="en-US"/>
          </a:p>
        </p:txBody>
      </p:sp>
      <p:sp>
        <p:nvSpPr>
          <p:cNvPr id="839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4AFE24-FE9A-8E4B-BC0B-1314E9E1F3D0}" type="slidenum">
              <a:rPr lang="en-US"/>
              <a:pPr/>
              <a:t>93</a:t>
            </a:fld>
            <a:endParaRPr lang="en-US"/>
          </a:p>
        </p:txBody>
      </p:sp>
      <p:sp>
        <p:nvSpPr>
          <p:cNvPr id="84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45E784-1A9A-D642-BE3B-F9FB23D86BB8}" type="slidenum">
              <a:rPr lang="en-US"/>
              <a:pPr/>
              <a:t>94</a:t>
            </a:fld>
            <a:endParaRPr lang="en-US"/>
          </a:p>
        </p:txBody>
      </p:sp>
      <p:sp>
        <p:nvSpPr>
          <p:cNvPr id="860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FFF79D-67A2-CB4D-A33E-0832DDAF7991}" type="slidenum">
              <a:rPr lang="en-US"/>
              <a:pPr/>
              <a:t>95</a:t>
            </a:fld>
            <a:endParaRPr lang="en-US"/>
          </a:p>
        </p:txBody>
      </p:sp>
      <p:sp>
        <p:nvSpPr>
          <p:cNvPr id="87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46B5A-CDCC-0A45-B8D6-3BDD654F5853}" type="slidenum">
              <a:rPr lang="en-US"/>
              <a:pPr/>
              <a:t>96</a:t>
            </a:fld>
            <a:endParaRPr lang="en-US"/>
          </a:p>
        </p:txBody>
      </p:sp>
      <p:sp>
        <p:nvSpPr>
          <p:cNvPr id="880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2162A7-8961-2545-AD5F-0CEBCC89E906}" type="slidenum">
              <a:rPr lang="en-US"/>
              <a:pPr/>
              <a:t>97</a:t>
            </a:fld>
            <a:endParaRPr lang="en-US"/>
          </a:p>
        </p:txBody>
      </p:sp>
      <p:sp>
        <p:nvSpPr>
          <p:cNvPr id="89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9CB2EA-E277-D947-AA40-E2611E101FD2}" type="slidenum">
              <a:rPr lang="en-US"/>
              <a:pPr/>
              <a:t>98</a:t>
            </a:fld>
            <a:endParaRPr lang="en-US"/>
          </a:p>
        </p:txBody>
      </p:sp>
      <p:sp>
        <p:nvSpPr>
          <p:cNvPr id="901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C17B1F-7876-3B47-9360-C101ABA360B2}" type="slidenum">
              <a:rPr lang="en-US"/>
              <a:pPr/>
              <a:t>100</a:t>
            </a:fld>
            <a:endParaRPr lang="en-US"/>
          </a:p>
        </p:txBody>
      </p:sp>
      <p:sp>
        <p:nvSpPr>
          <p:cNvPr id="911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144740-D182-074B-93D6-62D86AC09B5C}" type="slidenum">
              <a:rPr lang="en-US"/>
              <a:pPr/>
              <a:t>101</a:t>
            </a:fld>
            <a:endParaRPr lang="en-US"/>
          </a:p>
        </p:txBody>
      </p:sp>
      <p:sp>
        <p:nvSpPr>
          <p:cNvPr id="921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486D77-D5AF-1844-A9E8-ADD1DDB6C602}" type="slidenum">
              <a:rPr lang="en-US"/>
              <a:pPr/>
              <a:t>102</a:t>
            </a:fld>
            <a:endParaRPr lang="en-US"/>
          </a:p>
        </p:txBody>
      </p:sp>
      <p:sp>
        <p:nvSpPr>
          <p:cNvPr id="93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6745B3-A2C0-3547-AECE-55426429A47A}" type="slidenum">
              <a:rPr lang="en-US"/>
              <a:pPr/>
              <a:t>103</a:t>
            </a:fld>
            <a:endParaRPr lang="en-US"/>
          </a:p>
        </p:txBody>
      </p:sp>
      <p:sp>
        <p:nvSpPr>
          <p:cNvPr id="94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BEE515-443D-4649-B9A8-34BB38AB6CC9}" type="slidenum">
              <a:rPr lang="en-US"/>
              <a:pPr/>
              <a:t>104</a:t>
            </a:fld>
            <a:endParaRPr lang="en-US"/>
          </a:p>
        </p:txBody>
      </p:sp>
      <p:sp>
        <p:nvSpPr>
          <p:cNvPr id="95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131934-076B-3244-A9FB-34C9BFBF6F3D}" type="slidenum">
              <a:rPr lang="en-US"/>
              <a:pPr/>
              <a:t>105</a:t>
            </a:fld>
            <a:endParaRPr lang="en-US"/>
          </a:p>
        </p:txBody>
      </p:sp>
      <p:sp>
        <p:nvSpPr>
          <p:cNvPr id="96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CDA4B-855C-DA4F-9B95-FAB3B8FB65E3}" type="slidenum">
              <a:rPr lang="en-US"/>
              <a:pPr/>
              <a:t>106</a:t>
            </a:fld>
            <a:endParaRPr lang="en-US"/>
          </a:p>
        </p:txBody>
      </p:sp>
      <p:sp>
        <p:nvSpPr>
          <p:cNvPr id="97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9F6580-94A4-754C-B406-3B0CBBED02F5}" type="slidenum">
              <a:rPr lang="en-US"/>
              <a:pPr/>
              <a:t>107</a:t>
            </a:fld>
            <a:endParaRPr lang="en-US"/>
          </a:p>
        </p:txBody>
      </p:sp>
      <p:sp>
        <p:nvSpPr>
          <p:cNvPr id="98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58F25C-22F3-8E4E-91CB-D66C2145A958}" type="slidenum">
              <a:rPr lang="en-US"/>
              <a:pPr/>
              <a:t>108</a:t>
            </a:fld>
            <a:endParaRPr lang="en-US"/>
          </a:p>
        </p:txBody>
      </p:sp>
      <p:sp>
        <p:nvSpPr>
          <p:cNvPr id="993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E7E6D6-D266-BF42-AB62-C5F91C03D567}" type="slidenum">
              <a:rPr lang="en-US"/>
              <a:pPr/>
              <a:t>109</a:t>
            </a:fld>
            <a:endParaRPr lang="en-US"/>
          </a:p>
        </p:txBody>
      </p:sp>
      <p:sp>
        <p:nvSpPr>
          <p:cNvPr id="1003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B08E56-00B2-4E42-82AD-022138EE60C0}" type="slidenum">
              <a:rPr lang="en-US"/>
              <a:pPr/>
              <a:t>110</a:t>
            </a:fld>
            <a:endParaRPr lang="en-US"/>
          </a:p>
        </p:txBody>
      </p:sp>
      <p:sp>
        <p:nvSpPr>
          <p:cNvPr id="1013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02DBE9-40D4-894F-8C3E-DDAF642D8C1B}" type="slidenum">
              <a:rPr lang="en-US"/>
              <a:pPr/>
              <a:t>111</a:t>
            </a:fld>
            <a:endParaRPr lang="en-US"/>
          </a:p>
        </p:txBody>
      </p:sp>
      <p:sp>
        <p:nvSpPr>
          <p:cNvPr id="1024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D5958B-46A3-6C4E-98A3-80E665C9F8A9}" type="slidenum">
              <a:rPr lang="en-US"/>
              <a:pPr/>
              <a:t>112</a:t>
            </a:fld>
            <a:endParaRPr lang="en-US"/>
          </a:p>
        </p:txBody>
      </p:sp>
      <p:sp>
        <p:nvSpPr>
          <p:cNvPr id="1034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E0630D-3EFD-5E44-A754-9AE1AB23AC6F}" type="slidenum">
              <a:rPr lang="en-US"/>
              <a:pPr/>
              <a:t>113</a:t>
            </a:fld>
            <a:endParaRPr lang="en-US"/>
          </a:p>
        </p:txBody>
      </p:sp>
      <p:sp>
        <p:nvSpPr>
          <p:cNvPr id="104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9B1BC3-4A6C-054F-A658-F9E6A87EDCF0}" type="slidenum">
              <a:rPr lang="en-US"/>
              <a:pPr/>
              <a:t>114</a:t>
            </a:fld>
            <a:endParaRPr lang="en-US"/>
          </a:p>
        </p:txBody>
      </p:sp>
      <p:sp>
        <p:nvSpPr>
          <p:cNvPr id="1054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F1628D-A51A-5344-83E6-D7C09A05CBBD}" type="datetimeFigureOut">
              <a:rPr lang="en-US" smtClean="0"/>
              <a:t>5/19/15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1693550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1628D-A51A-5344-83E6-D7C09A05CBBD}" type="datetimeFigureOut">
              <a:rPr lang="en-US" smtClean="0"/>
              <a:t>5/19/15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361690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F1628D-A51A-5344-83E6-D7C09A05CBBD}" type="datetimeFigureOut">
              <a:rPr lang="en-US" smtClean="0"/>
              <a:t>5/19/15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3140670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F1628D-A51A-5344-83E6-D7C09A05CBBD}" type="datetimeFigureOut">
              <a:rPr lang="en-US" smtClean="0"/>
              <a:t>5/19/15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2648434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F1628D-A51A-5344-83E6-D7C09A05CBBD}" type="datetimeFigureOut">
              <a:rPr lang="en-US" smtClean="0"/>
              <a:t>5/19/15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287254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F1628D-A51A-5344-83E6-D7C09A05CBBD}" type="datetimeFigureOut">
              <a:rPr lang="en-US" smtClean="0"/>
              <a:t>5/19/15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339471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F1628D-A51A-5344-83E6-D7C09A05CBBD}" type="datetimeFigureOut">
              <a:rPr lang="en-US" smtClean="0"/>
              <a:t>5/19/15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7997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F1628D-A51A-5344-83E6-D7C09A05CBBD}" type="datetimeFigureOut">
              <a:rPr lang="en-US" smtClean="0"/>
              <a:t>5/19/15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827842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F1628D-A51A-5344-83E6-D7C09A05CBBD}" type="datetimeFigureOut">
              <a:rPr lang="en-US" smtClean="0"/>
              <a:t>5/19/15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3719519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1628D-A51A-5344-83E6-D7C09A05CBBD}" type="datetimeFigureOut">
              <a:rPr lang="en-US" smtClean="0"/>
              <a:t>5/19/15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3174081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1628D-A51A-5344-83E6-D7C09A05CBBD}" type="datetimeFigureOut">
              <a:rPr lang="en-US" smtClean="0"/>
              <a:t>5/19/15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F09002-C1FF-4549-B326-39CBAAF8338E}" type="slidenum">
              <a:rPr lang="en-US" smtClean="0"/>
              <a:t>‹#›</a:t>
            </a:fld>
            <a:endParaRPr lang="en-US"/>
          </a:p>
        </p:txBody>
      </p:sp>
    </p:spTree>
    <p:extLst>
      <p:ext uri="{BB962C8B-B14F-4D97-AF65-F5344CB8AC3E}">
        <p14:creationId xmlns:p14="http://schemas.microsoft.com/office/powerpoint/2010/main" val="6141724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1628D-A51A-5344-83E6-D7C09A05CBBD}" type="datetimeFigureOut">
              <a:rPr lang="en-US" smtClean="0"/>
              <a:t>5/19/15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09002-C1FF-4549-B326-39CBAAF8338E}" type="slidenum">
              <a:rPr lang="en-US" smtClean="0"/>
              <a:t>‹#›</a:t>
            </a:fld>
            <a:endParaRPr lang="en-US"/>
          </a:p>
        </p:txBody>
      </p:sp>
    </p:spTree>
    <p:extLst>
      <p:ext uri="{BB962C8B-B14F-4D97-AF65-F5344CB8AC3E}">
        <p14:creationId xmlns:p14="http://schemas.microsoft.com/office/powerpoint/2010/main" val="3362525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emf"/><Relationship Id="rId5" Type="http://schemas.openxmlformats.org/officeDocument/2006/relationships/image" Target="../media/image21.emf"/><Relationship Id="rId6"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5.jpeg"/><Relationship Id="rId3" Type="http://schemas.openxmlformats.org/officeDocument/2006/relationships/image" Target="../media/image36.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5.jpeg"/><Relationship Id="rId3" Type="http://schemas.openxmlformats.org/officeDocument/2006/relationships/image" Target="../media/image3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5.jpeg"/><Relationship Id="rId3" Type="http://schemas.openxmlformats.org/officeDocument/2006/relationships/image" Target="../media/image38.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5.jpeg"/><Relationship Id="rId3" Type="http://schemas.openxmlformats.org/officeDocument/2006/relationships/image" Target="../media/image39.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0.jpeg"/><Relationship Id="rId3" Type="http://schemas.openxmlformats.org/officeDocument/2006/relationships/image" Target="../media/image41.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2.jpeg"/><Relationship Id="rId3" Type="http://schemas.openxmlformats.org/officeDocument/2006/relationships/image" Target="../media/image43.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4.jpeg"/><Relationship Id="rId3" Type="http://schemas.openxmlformats.org/officeDocument/2006/relationships/image" Target="../media/image45.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6.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6.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6.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6.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6.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6.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6.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6.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6.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6.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6.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6.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6.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6.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6.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6.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6.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6.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6.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6.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6.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6.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6.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6.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6.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6.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6.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6.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6.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6.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6.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6.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6.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4148932"/>
            <a:ext cx="7519917" cy="1955568"/>
          </a:xfrm>
          <a:prstGeom prst="rect">
            <a:avLst/>
          </a:prstGeom>
          <a:solidFill>
            <a:schemeClr val="accent3">
              <a:lumMod val="40000"/>
              <a:lumOff val="60000"/>
            </a:schemeClr>
          </a:solidFill>
          <a:effectLst>
            <a:outerShdw blurRad="50800" dist="50800" dir="5400000" algn="ctr" rotWithShape="0">
              <a:schemeClr val="tx1">
                <a:alpha val="40000"/>
              </a:schemeClr>
            </a:outerShdw>
          </a:effectLst>
        </p:spPr>
        <p:txBody>
          <a:bodyPr vert="horz" lIns="91440" tIns="45720" rIns="91440" bIns="45720" rtlCol="0" anchor="ctr">
            <a:normAutofit fontScale="77500" lnSpcReduction="20000"/>
          </a:bodyPr>
          <a:lstStyle/>
          <a:p>
            <a:pPr algn="ctr"/>
            <a:r>
              <a:rPr lang="en-US" sz="3600" b="1" dirty="0" smtClean="0">
                <a:solidFill>
                  <a:srgbClr val="C00000"/>
                </a:solidFill>
              </a:rPr>
              <a:t>Part one- </a:t>
            </a:r>
          </a:p>
          <a:p>
            <a:pPr algn="ctr"/>
            <a:r>
              <a:rPr lang="en-US" sz="3600" b="1" dirty="0" smtClean="0">
                <a:solidFill>
                  <a:srgbClr val="C00000"/>
                </a:solidFill>
              </a:rPr>
              <a:t>All about play</a:t>
            </a:r>
          </a:p>
          <a:p>
            <a:pPr algn="ctr"/>
            <a:r>
              <a:rPr lang="en-US" sz="3600" b="1" dirty="0" err="1" smtClean="0">
                <a:solidFill>
                  <a:srgbClr val="C00000"/>
                </a:solidFill>
              </a:rPr>
              <a:t>Tewhariki</a:t>
            </a:r>
            <a:r>
              <a:rPr lang="en-US" sz="3600" b="1" dirty="0" smtClean="0">
                <a:solidFill>
                  <a:srgbClr val="C00000"/>
                </a:solidFill>
              </a:rPr>
              <a:t>- Brain Research- Froebel- Montessori</a:t>
            </a:r>
          </a:p>
          <a:p>
            <a:pPr algn="ctr"/>
            <a:r>
              <a:rPr lang="en-US" sz="3600" b="1" smtClean="0">
                <a:solidFill>
                  <a:srgbClr val="C00000"/>
                </a:solidFill>
              </a:rPr>
              <a:t>SWATI POPAT VATS</a:t>
            </a:r>
            <a:endParaRPr lang="en-US" sz="3600" b="1" dirty="0">
              <a:solidFill>
                <a:srgbClr val="C00000"/>
              </a:solidFill>
            </a:endParaRPr>
          </a:p>
        </p:txBody>
      </p:sp>
      <p:sp>
        <p:nvSpPr>
          <p:cNvPr id="5" name="Rectangle 2"/>
          <p:cNvSpPr txBox="1">
            <a:spLocks noChangeArrowheads="1"/>
          </p:cNvSpPr>
          <p:nvPr/>
        </p:nvSpPr>
        <p:spPr>
          <a:xfrm>
            <a:off x="805218" y="1074767"/>
            <a:ext cx="7519917" cy="2746613"/>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rmAutofit/>
          </a:bodyPr>
          <a:lstStyle/>
          <a:p>
            <a:pPr lvl="0" algn="ctr">
              <a:spcBef>
                <a:spcPct val="0"/>
              </a:spcBef>
            </a:pPr>
            <a:r>
              <a:rPr lang="en-US" sz="3200" b="1" dirty="0" smtClean="0">
                <a:solidFill>
                  <a:schemeClr val="bg1"/>
                </a:solidFill>
              </a:rPr>
              <a:t>Playing. Learning. Growing. Achieving </a:t>
            </a:r>
            <a:r>
              <a:rPr lang="en-US" sz="4800" b="1" dirty="0" smtClean="0">
                <a:solidFill>
                  <a:schemeClr val="bg1"/>
                </a:solidFill>
              </a:rPr>
              <a:t>- Goals of an Early Childhood Curriculum.</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83032513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19185987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2.jpg"/>
          <p:cNvPicPr>
            <a:picLocks noChangeAspect="1"/>
          </p:cNvPicPr>
          <p:nvPr/>
        </p:nvPicPr>
        <p:blipFill>
          <a:blip r:embed="rId2" cstate="print"/>
          <a:stretch>
            <a:fillRect/>
          </a:stretch>
        </p:blipFill>
        <p:spPr>
          <a:xfrm>
            <a:off x="0" y="0"/>
            <a:ext cx="9114894" cy="6858000"/>
          </a:xfrm>
          <a:prstGeom prst="rect">
            <a:avLst/>
          </a:prstGeom>
        </p:spPr>
      </p:pic>
    </p:spTree>
    <p:extLst>
      <p:ext uri="{BB962C8B-B14F-4D97-AF65-F5344CB8AC3E}">
        <p14:creationId xmlns:p14="http://schemas.microsoft.com/office/powerpoint/2010/main" val="2951586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689439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3696072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999087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6.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11654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27027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70164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762797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414451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3653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4128564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jpg"/>
          <p:cNvPicPr>
            <a:picLocks noChangeAspect="1"/>
          </p:cNvPicPr>
          <p:nvPr/>
        </p:nvPicPr>
        <p:blipFill>
          <a:blip r:embed="rId2"/>
          <a:stretch>
            <a:fillRect/>
          </a:stretch>
        </p:blipFill>
        <p:spPr>
          <a:xfrm>
            <a:off x="0" y="0"/>
            <a:ext cx="9144000" cy="6858000"/>
          </a:xfrm>
          <a:prstGeom prst="rect">
            <a:avLst/>
          </a:prstGeom>
        </p:spPr>
      </p:pic>
      <p:pic>
        <p:nvPicPr>
          <p:cNvPr id="9" name="Picture 8" descr="image.jpg"/>
          <p:cNvPicPr>
            <a:picLocks noChangeAspect="1"/>
          </p:cNvPicPr>
          <p:nvPr/>
        </p:nvPicPr>
        <p:blipFill>
          <a:blip r:embed="rId3"/>
          <a:stretch>
            <a:fillRect/>
          </a:stretch>
        </p:blipFill>
        <p:spPr>
          <a:xfrm>
            <a:off x="703780" y="660156"/>
            <a:ext cx="7744183" cy="5536748"/>
          </a:xfrm>
          <a:prstGeom prst="rect">
            <a:avLst/>
          </a:prstGeom>
          <a:ln w="38100">
            <a:solidFill>
              <a:srgbClr val="A40FBD"/>
            </a:solidFill>
          </a:ln>
        </p:spPr>
      </p:pic>
    </p:spTree>
    <p:extLst>
      <p:ext uri="{BB962C8B-B14F-4D97-AF65-F5344CB8AC3E}">
        <p14:creationId xmlns:p14="http://schemas.microsoft.com/office/powerpoint/2010/main" val="2007369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101578707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42151478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18327691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112617805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Background.jpg"/>
          <p:cNvPicPr>
            <a:picLocks noChangeAspect="1"/>
          </p:cNvPicPr>
          <p:nvPr/>
        </p:nvPicPr>
        <p:blipFill>
          <a:blip r:embed="rId2"/>
          <a:stretch>
            <a:fillRect/>
          </a:stretch>
        </p:blipFill>
        <p:spPr>
          <a:xfrm>
            <a:off x="0" y="0"/>
            <a:ext cx="9144000" cy="6858000"/>
          </a:xfrm>
          <a:prstGeom prst="rect">
            <a:avLst/>
          </a:prstGeom>
        </p:spPr>
      </p:pic>
      <p:pic>
        <p:nvPicPr>
          <p:cNvPr id="5" name="Picture 4"/>
          <p:cNvPicPr/>
          <p:nvPr/>
        </p:nvPicPr>
        <p:blipFill>
          <a:blip r:embed="rId3" cstate="print"/>
          <a:srcRect/>
          <a:stretch>
            <a:fillRect/>
          </a:stretch>
        </p:blipFill>
        <p:spPr bwMode="auto">
          <a:xfrm>
            <a:off x="3850751" y="3384519"/>
            <a:ext cx="4759029" cy="2484709"/>
          </a:xfrm>
          <a:prstGeom prst="rect">
            <a:avLst/>
          </a:prstGeom>
          <a:noFill/>
          <a:ln w="38100">
            <a:solidFill>
              <a:schemeClr val="tx1">
                <a:lumMod val="95000"/>
                <a:lumOff val="5000"/>
              </a:schemeClr>
            </a:solidFill>
            <a:miter lim="800000"/>
            <a:headEnd/>
            <a:tailEnd/>
          </a:ln>
        </p:spPr>
      </p:pic>
      <p:pic>
        <p:nvPicPr>
          <p:cNvPr id="6" name="Picture 5"/>
          <p:cNvPicPr/>
          <p:nvPr/>
        </p:nvPicPr>
        <p:blipFill>
          <a:blip r:embed="rId4" cstate="print"/>
          <a:srcRect/>
          <a:stretch>
            <a:fillRect/>
          </a:stretch>
        </p:blipFill>
        <p:spPr bwMode="auto">
          <a:xfrm>
            <a:off x="3850751" y="583995"/>
            <a:ext cx="4759029" cy="2301328"/>
          </a:xfrm>
          <a:prstGeom prst="rect">
            <a:avLst/>
          </a:prstGeom>
          <a:noFill/>
          <a:ln w="38100">
            <a:solidFill>
              <a:schemeClr val="tx1">
                <a:lumMod val="95000"/>
                <a:lumOff val="5000"/>
              </a:schemeClr>
            </a:solidFill>
            <a:miter lim="800000"/>
            <a:headEnd/>
            <a:tailEnd/>
          </a:ln>
        </p:spPr>
      </p:pic>
      <p:pic>
        <p:nvPicPr>
          <p:cNvPr id="7" name="Picture 6"/>
          <p:cNvPicPr/>
          <p:nvPr/>
        </p:nvPicPr>
        <p:blipFill>
          <a:blip r:embed="rId5" cstate="print"/>
          <a:srcRect/>
          <a:stretch>
            <a:fillRect/>
          </a:stretch>
        </p:blipFill>
        <p:spPr bwMode="auto">
          <a:xfrm>
            <a:off x="613914" y="583995"/>
            <a:ext cx="3059416" cy="2255483"/>
          </a:xfrm>
          <a:prstGeom prst="rect">
            <a:avLst/>
          </a:prstGeom>
          <a:noFill/>
          <a:ln w="38100">
            <a:solidFill>
              <a:schemeClr val="tx1">
                <a:lumMod val="95000"/>
                <a:lumOff val="5000"/>
              </a:schemeClr>
            </a:solidFill>
            <a:miter lim="800000"/>
            <a:headEnd/>
            <a:tailEnd/>
          </a:ln>
        </p:spPr>
      </p:pic>
      <p:pic>
        <p:nvPicPr>
          <p:cNvPr id="8" name="Picture 4"/>
          <p:cNvPicPr>
            <a:picLocks noChangeAspect="1" noChangeArrowheads="1"/>
          </p:cNvPicPr>
          <p:nvPr/>
        </p:nvPicPr>
        <p:blipFill>
          <a:blip r:embed="rId6" cstate="print"/>
          <a:srcRect/>
          <a:stretch>
            <a:fillRect/>
          </a:stretch>
        </p:blipFill>
        <p:spPr bwMode="auto">
          <a:xfrm>
            <a:off x="668740" y="3158283"/>
            <a:ext cx="3004590" cy="3078683"/>
          </a:xfrm>
          <a:prstGeom prst="rect">
            <a:avLst/>
          </a:prstGeom>
          <a:noFill/>
          <a:ln w="38100">
            <a:solidFill>
              <a:schemeClr val="tx1">
                <a:lumMod val="95000"/>
                <a:lumOff val="5000"/>
              </a:schemeClr>
            </a:solidFill>
          </a:ln>
        </p:spPr>
      </p:pic>
    </p:spTree>
    <p:extLst>
      <p:ext uri="{BB962C8B-B14F-4D97-AF65-F5344CB8AC3E}">
        <p14:creationId xmlns:p14="http://schemas.microsoft.com/office/powerpoint/2010/main" val="3919973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1351128"/>
            <a:ext cx="7519917" cy="2402007"/>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2800" b="1" dirty="0" smtClean="0">
                <a:solidFill>
                  <a:schemeClr val="bg1"/>
                </a:solidFill>
              </a:rPr>
              <a:t>Playing. Learning. Growing. Achieving </a:t>
            </a:r>
            <a:r>
              <a:rPr lang="en-US" sz="4400" b="1" dirty="0" smtClean="0">
                <a:solidFill>
                  <a:schemeClr val="bg1"/>
                </a:solidFill>
              </a:rPr>
              <a:t>– </a:t>
            </a:r>
          </a:p>
          <a:p>
            <a:pPr lvl="0" algn="ctr">
              <a:spcBef>
                <a:spcPct val="0"/>
              </a:spcBef>
            </a:pPr>
            <a:r>
              <a:rPr lang="en-US" sz="4400" b="1" dirty="0" smtClean="0">
                <a:solidFill>
                  <a:schemeClr val="bg1"/>
                </a:solidFill>
              </a:rPr>
              <a:t>Goals of an Early Childhood Curriculum.</a:t>
            </a:r>
            <a:endParaRPr lang="en-US" sz="4000" b="1" dirty="0">
              <a:solidFill>
                <a:schemeClr val="bg1"/>
              </a:solidFill>
            </a:endParaRPr>
          </a:p>
        </p:txBody>
      </p:sp>
      <p:sp>
        <p:nvSpPr>
          <p:cNvPr id="7" name="Rectangle 6"/>
          <p:cNvSpPr/>
          <p:nvPr/>
        </p:nvSpPr>
        <p:spPr>
          <a:xfrm>
            <a:off x="805218" y="3999932"/>
            <a:ext cx="7519917" cy="1964139"/>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2060"/>
                </a:solidFill>
                <a:latin typeface="Arial" charset="0"/>
              </a:rPr>
              <a:t> </a:t>
            </a:r>
            <a:r>
              <a:rPr lang="en-US" sz="2000" b="1" dirty="0" smtClean="0">
                <a:solidFill>
                  <a:srgbClr val="002060"/>
                </a:solidFill>
                <a:latin typeface="Arial" charset="0"/>
              </a:rPr>
              <a:t>Part Two- </a:t>
            </a:r>
          </a:p>
          <a:p>
            <a:pPr algn="ctr"/>
            <a:r>
              <a:rPr lang="en-US" sz="2000" b="1" dirty="0" smtClean="0">
                <a:solidFill>
                  <a:schemeClr val="bg1"/>
                </a:solidFill>
                <a:latin typeface="Arial" charset="0"/>
              </a:rPr>
              <a:t>Emotional Development, Attachment  and Exploration Emotional Intelligence </a:t>
            </a:r>
            <a:r>
              <a:rPr lang="en-US" sz="2000" b="1" dirty="0">
                <a:solidFill>
                  <a:srgbClr val="002060"/>
                </a:solidFill>
                <a:latin typeface="Arial" charset="0"/>
              </a:rPr>
              <a:t> </a:t>
            </a:r>
            <a:r>
              <a:rPr lang="en-US" sz="2000" b="1" dirty="0" smtClean="0">
                <a:solidFill>
                  <a:srgbClr val="002060"/>
                </a:solidFill>
                <a:latin typeface="Arial" charset="0"/>
              </a:rPr>
              <a:t>Based on the works of </a:t>
            </a:r>
          </a:p>
          <a:p>
            <a:pPr algn="ctr"/>
            <a:r>
              <a:rPr lang="en-US" sz="2000" b="1" dirty="0" smtClean="0">
                <a:solidFill>
                  <a:srgbClr val="002060"/>
                </a:solidFill>
                <a:latin typeface="Arial" charset="0"/>
              </a:rPr>
              <a:t>Erik Erikson, Mary Ainsworth. </a:t>
            </a:r>
          </a:p>
          <a:p>
            <a:pPr algn="ctr"/>
            <a:r>
              <a:rPr lang="en-US" sz="2000" b="1" dirty="0" smtClean="0">
                <a:solidFill>
                  <a:srgbClr val="002060"/>
                </a:solidFill>
                <a:latin typeface="Arial" charset="0"/>
              </a:rPr>
              <a:t>SWATI POPAT VATS</a:t>
            </a:r>
            <a:endParaRPr lang="en-US" sz="2000" b="1" dirty="0">
              <a:solidFill>
                <a:srgbClr val="002060"/>
              </a:solidFill>
              <a:latin typeface="Arial" charset="0"/>
            </a:endParaRPr>
          </a:p>
        </p:txBody>
      </p:sp>
      <p:sp>
        <p:nvSpPr>
          <p:cNvPr id="13316"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Tree>
    <p:extLst>
      <p:ext uri="{BB962C8B-B14F-4D97-AF65-F5344CB8AC3E}">
        <p14:creationId xmlns:p14="http://schemas.microsoft.com/office/powerpoint/2010/main" val="2201072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ackground 2.jpg"/>
          <p:cNvPicPr>
            <a:picLocks noChangeAspect="1"/>
          </p:cNvPicPr>
          <p:nvPr/>
        </p:nvPicPr>
        <p:blipFill>
          <a:blip r:embed="rId2"/>
          <a:stretch>
            <a:fillRect/>
          </a:stretch>
        </p:blipFill>
        <p:spPr>
          <a:xfrm>
            <a:off x="0" y="0"/>
            <a:ext cx="9144000" cy="6858000"/>
          </a:xfrm>
          <a:prstGeom prst="rect">
            <a:avLst/>
          </a:prstGeom>
        </p:spPr>
      </p:pic>
      <p:sp>
        <p:nvSpPr>
          <p:cNvPr id="11" name="Rectangle 10"/>
          <p:cNvSpPr/>
          <p:nvPr/>
        </p:nvSpPr>
        <p:spPr>
          <a:xfrm>
            <a:off x="805218" y="5320956"/>
            <a:ext cx="7519917" cy="873447"/>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2"/>
          <p:cNvSpPr txBox="1">
            <a:spLocks noChangeArrowheads="1"/>
          </p:cNvSpPr>
          <p:nvPr/>
        </p:nvSpPr>
        <p:spPr>
          <a:xfrm>
            <a:off x="805218" y="610735"/>
            <a:ext cx="7519917" cy="876871"/>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600" b="1" dirty="0" smtClean="0">
                <a:solidFill>
                  <a:schemeClr val="bg1"/>
                </a:solidFill>
                <a:latin typeface="Arial" charset="0"/>
              </a:rPr>
              <a:t>Who is Erik Erikson?</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487606"/>
            <a:ext cx="7519917" cy="1132764"/>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805218" y="2620370"/>
            <a:ext cx="7519917" cy="17742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0" name="Rectangle 9"/>
          <p:cNvSpPr/>
          <p:nvPr/>
        </p:nvSpPr>
        <p:spPr>
          <a:xfrm>
            <a:off x="805218" y="4394590"/>
            <a:ext cx="7519917" cy="900743"/>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0243" name="Rectangle 3"/>
          <p:cNvSpPr>
            <a:spLocks noGrp="1" noChangeArrowheads="1"/>
          </p:cNvSpPr>
          <p:nvPr>
            <p:ph type="body" idx="1"/>
          </p:nvPr>
        </p:nvSpPr>
        <p:spPr>
          <a:xfrm>
            <a:off x="1119116" y="1600200"/>
            <a:ext cx="7001302" cy="4525963"/>
          </a:xfrm>
        </p:spPr>
        <p:txBody>
          <a:bodyPr>
            <a:noAutofit/>
          </a:bodyPr>
          <a:lstStyle/>
          <a:p>
            <a:pPr eaLnBrk="1" hangingPunct="1"/>
            <a:r>
              <a:rPr lang="en-US" sz="2800" dirty="0">
                <a:latin typeface="Arial" charset="0"/>
              </a:rPr>
              <a:t>Erik Erikson was born in Frankfurt, Germany. </a:t>
            </a:r>
          </a:p>
          <a:p>
            <a:pPr eaLnBrk="1" hangingPunct="1"/>
            <a:r>
              <a:rPr lang="en-US" sz="2800" dirty="0">
                <a:latin typeface="Arial" charset="0"/>
              </a:rPr>
              <a:t>He was an artist and teacher who became interested in psychology when he met Anna Freud - daughter of Sigmund Freud.</a:t>
            </a:r>
          </a:p>
          <a:p>
            <a:pPr eaLnBrk="1" hangingPunct="1"/>
            <a:r>
              <a:rPr lang="en-US" sz="2800" dirty="0">
                <a:latin typeface="Arial" charset="0"/>
              </a:rPr>
              <a:t> She convinced Erikson to study at the Vienna Psychoanalytic Institute, </a:t>
            </a:r>
          </a:p>
          <a:p>
            <a:pPr eaLnBrk="1" hangingPunct="1"/>
            <a:r>
              <a:rPr lang="en-US" sz="2800" dirty="0">
                <a:latin typeface="Arial" charset="0"/>
              </a:rPr>
              <a:t>where he  specialized in child psychoanalysis.</a:t>
            </a:r>
          </a:p>
        </p:txBody>
      </p:sp>
    </p:spTree>
    <p:extLst>
      <p:ext uri="{BB962C8B-B14F-4D97-AF65-F5344CB8AC3E}">
        <p14:creationId xmlns:p14="http://schemas.microsoft.com/office/powerpoint/2010/main" val="40085521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2.jpg"/>
          <p:cNvPicPr>
            <a:picLocks noChangeAspect="1"/>
          </p:cNvPicPr>
          <p:nvPr/>
        </p:nvPicPr>
        <p:blipFill>
          <a:blip r:embed="rId2"/>
          <a:stretch>
            <a:fillRect/>
          </a:stretch>
        </p:blipFill>
        <p:spPr>
          <a:xfrm>
            <a:off x="0" y="0"/>
            <a:ext cx="9144000" cy="6858000"/>
          </a:xfrm>
          <a:prstGeom prst="rect">
            <a:avLst/>
          </a:prstGeom>
        </p:spPr>
      </p:pic>
      <p:sp>
        <p:nvSpPr>
          <p:cNvPr id="5" name="Rectangle 2"/>
          <p:cNvSpPr txBox="1">
            <a:spLocks noChangeArrowheads="1"/>
          </p:cNvSpPr>
          <p:nvPr/>
        </p:nvSpPr>
        <p:spPr>
          <a:xfrm>
            <a:off x="614366" y="496432"/>
            <a:ext cx="7929562" cy="460828"/>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2800" b="1" dirty="0" smtClean="0">
                <a:solidFill>
                  <a:schemeClr val="bg1"/>
                </a:solidFill>
                <a:latin typeface="Arial" charset="0"/>
              </a:rPr>
              <a:t>His theory- the 8 ages of man.</a:t>
            </a: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11362" name="Group 98"/>
          <p:cNvGraphicFramePr>
            <a:graphicFrameLocks noGrp="1"/>
          </p:cNvGraphicFramePr>
          <p:nvPr/>
        </p:nvGraphicFramePr>
        <p:xfrm>
          <a:off x="614366" y="940642"/>
          <a:ext cx="7929562" cy="5370628"/>
        </p:xfrm>
        <a:graphic>
          <a:graphicData uri="http://schemas.openxmlformats.org/drawingml/2006/table">
            <a:tbl>
              <a:tblPr/>
              <a:tblGrid>
                <a:gridCol w="1638352"/>
                <a:gridCol w="3188800"/>
                <a:gridCol w="3102410"/>
              </a:tblGrid>
              <a:tr h="79429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800" b="1" i="0" u="none" strike="noStrike" cap="none" normalizeH="0" baseline="0" dirty="0">
                          <a:ln>
                            <a:noFill/>
                          </a:ln>
                          <a:solidFill>
                            <a:srgbClr val="8E0000"/>
                          </a:solidFill>
                          <a:effectLst/>
                          <a:latin typeface="Arial" charset="0"/>
                          <a:ea typeface="ＭＳ Ｐゴシック"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800" b="1" i="0" u="none" strike="noStrike" cap="none" normalizeH="0" baseline="0" dirty="0">
                          <a:ln>
                            <a:noFill/>
                          </a:ln>
                          <a:solidFill>
                            <a:srgbClr val="7030A0"/>
                          </a:solidFill>
                          <a:effectLst/>
                          <a:latin typeface="Arial" charset="0"/>
                          <a:ea typeface="ＭＳ Ｐゴシック" charset="0"/>
                        </a:rPr>
                        <a:t>STAGE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300" b="1" i="0" u="none" strike="noStrike" cap="none" normalizeH="0" baseline="0" dirty="0">
                          <a:ln>
                            <a:noFill/>
                          </a:ln>
                          <a:solidFill>
                            <a:srgbClr val="005C2A"/>
                          </a:solidFill>
                          <a:effectLst>
                            <a:outerShdw blurRad="38100" dist="38100" dir="2700000" algn="tl">
                              <a:srgbClr val="000000"/>
                            </a:outerShdw>
                          </a:effectLst>
                          <a:latin typeface="Arial" charset="0"/>
                          <a:ea typeface="ＭＳ Ｐゴシック" charset="0"/>
                        </a:rPr>
                        <a:t>STRENGTH DEVELOPED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0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dirty="0">
                          <a:ln>
                            <a:noFill/>
                          </a:ln>
                          <a:solidFill>
                            <a:schemeClr val="tx1"/>
                          </a:solidFill>
                          <a:effectLst/>
                          <a:latin typeface="Arial" charset="0"/>
                          <a:ea typeface="ＭＳ Ｐゴシック" charset="0"/>
                        </a:rPr>
                        <a:t>0 TO 1YRS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a:ln>
                            <a:noFill/>
                          </a:ln>
                          <a:solidFill>
                            <a:schemeClr val="tx1"/>
                          </a:solidFill>
                          <a:effectLst/>
                          <a:latin typeface="Arial" charset="0"/>
                          <a:ea typeface="ＭＳ Ｐゴシック" charset="0"/>
                        </a:rPr>
                        <a:t>TRUST VS. MISTRUST</a:t>
                      </a:r>
                      <a:r>
                        <a:rPr kumimoji="0" lang="en-US" sz="1700" b="0" i="0" u="none" strike="noStrike" cap="none" normalizeH="0" baseline="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dirty="0">
                          <a:ln>
                            <a:noFill/>
                          </a:ln>
                          <a:solidFill>
                            <a:schemeClr val="tx1"/>
                          </a:solidFill>
                          <a:effectLst/>
                          <a:latin typeface="Arial" charset="0"/>
                          <a:ea typeface="ＭＳ Ｐゴシック" charset="0"/>
                        </a:rPr>
                        <a:t>HOPE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589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a:ln>
                            <a:noFill/>
                          </a:ln>
                          <a:solidFill>
                            <a:schemeClr val="tx1"/>
                          </a:solidFill>
                          <a:effectLst/>
                          <a:latin typeface="Arial" charset="0"/>
                          <a:ea typeface="ＭＳ Ｐゴシック" charset="0"/>
                        </a:rPr>
                        <a:t>2 TO 3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a:ln>
                            <a:noFill/>
                          </a:ln>
                          <a:solidFill>
                            <a:schemeClr val="tx1"/>
                          </a:solidFill>
                          <a:effectLst/>
                          <a:latin typeface="Arial" charset="0"/>
                          <a:ea typeface="ＭＳ Ｐゴシック" charset="0"/>
                        </a:rPr>
                        <a:t>AUTONOMY VS. SHAME AND DOUBT</a:t>
                      </a:r>
                      <a:r>
                        <a:rPr kumimoji="0" lang="en-US" sz="1700" b="0" i="0" u="none" strike="noStrike" cap="none" normalizeH="0" baseline="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a:ln>
                            <a:noFill/>
                          </a:ln>
                          <a:solidFill>
                            <a:schemeClr val="tx1"/>
                          </a:solidFill>
                          <a:effectLst/>
                          <a:latin typeface="Arial" charset="0"/>
                          <a:ea typeface="ＭＳ Ｐゴシック" charset="0"/>
                        </a:rPr>
                        <a:t>WILLPOWER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0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a:ln>
                            <a:noFill/>
                          </a:ln>
                          <a:solidFill>
                            <a:schemeClr val="tx1"/>
                          </a:solidFill>
                          <a:effectLst/>
                          <a:latin typeface="Arial" charset="0"/>
                          <a:ea typeface="ＭＳ Ｐゴシック" charset="0"/>
                        </a:rPr>
                        <a:t>4 TO 5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a:ln>
                            <a:noFill/>
                          </a:ln>
                          <a:solidFill>
                            <a:schemeClr val="tx1"/>
                          </a:solidFill>
                          <a:effectLst/>
                          <a:latin typeface="Arial" charset="0"/>
                          <a:ea typeface="ＭＳ Ｐゴシック" charset="0"/>
                        </a:rPr>
                        <a:t>INITIATIVE VS. GUILT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a:ln>
                            <a:noFill/>
                          </a:ln>
                          <a:solidFill>
                            <a:schemeClr val="tx1"/>
                          </a:solidFill>
                          <a:effectLst/>
                          <a:latin typeface="Arial" charset="0"/>
                          <a:ea typeface="ＭＳ Ｐゴシック" charset="0"/>
                        </a:rPr>
                        <a:t>PURPOSE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0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a:ln>
                            <a:noFill/>
                          </a:ln>
                          <a:solidFill>
                            <a:schemeClr val="tx1"/>
                          </a:solidFill>
                          <a:effectLst/>
                          <a:latin typeface="Arial" charset="0"/>
                          <a:ea typeface="ＭＳ Ｐゴシック" charset="0"/>
                        </a:rPr>
                        <a:t>6 TO 12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a:ln>
                            <a:noFill/>
                          </a:ln>
                          <a:solidFill>
                            <a:schemeClr val="tx1"/>
                          </a:solidFill>
                          <a:effectLst/>
                          <a:latin typeface="Arial" charset="0"/>
                          <a:ea typeface="ＭＳ Ｐゴシック" charset="0"/>
                        </a:rPr>
                        <a:t>INDUSTRY VS. INFERIORITY</a:t>
                      </a:r>
                      <a:r>
                        <a:rPr kumimoji="0" lang="en-US" sz="1700" b="0" i="0" u="none" strike="noStrike" cap="none" normalizeH="0" baseline="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dirty="0">
                          <a:ln>
                            <a:noFill/>
                          </a:ln>
                          <a:solidFill>
                            <a:schemeClr val="tx1"/>
                          </a:solidFill>
                          <a:effectLst/>
                          <a:latin typeface="Arial" charset="0"/>
                          <a:ea typeface="ＭＳ Ｐゴシック" charset="0"/>
                        </a:rPr>
                        <a:t>COMPETENCE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589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dirty="0">
                          <a:ln>
                            <a:noFill/>
                          </a:ln>
                          <a:solidFill>
                            <a:schemeClr val="tx1"/>
                          </a:solidFill>
                          <a:effectLst/>
                          <a:latin typeface="Arial" charset="0"/>
                          <a:ea typeface="ＭＳ Ｐゴシック" charset="0"/>
                        </a:rPr>
                        <a:t>ADOLESCENSE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a:ln>
                            <a:noFill/>
                          </a:ln>
                          <a:solidFill>
                            <a:schemeClr val="tx1"/>
                          </a:solidFill>
                          <a:effectLst/>
                          <a:latin typeface="Arial" charset="0"/>
                          <a:ea typeface="ＭＳ Ｐゴシック" charset="0"/>
                        </a:rPr>
                        <a:t>IDENTITY VS. ROLE CONFUSION</a:t>
                      </a:r>
                      <a:r>
                        <a:rPr kumimoji="0" lang="en-US" sz="1700" b="0" i="0" u="none" strike="noStrike" cap="none" normalizeH="0" baseline="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a:ln>
                            <a:noFill/>
                          </a:ln>
                          <a:solidFill>
                            <a:schemeClr val="tx1"/>
                          </a:solidFill>
                          <a:effectLst/>
                          <a:latin typeface="Arial" charset="0"/>
                          <a:ea typeface="ＭＳ Ｐゴシック" charset="0"/>
                        </a:rPr>
                        <a:t>FIDELITY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0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a:ln>
                            <a:noFill/>
                          </a:ln>
                          <a:solidFill>
                            <a:schemeClr val="tx1"/>
                          </a:solidFill>
                          <a:effectLst/>
                          <a:latin typeface="Arial" charset="0"/>
                          <a:ea typeface="ＭＳ Ｐゴシック" charset="0"/>
                        </a:rPr>
                        <a:t>YOUNG ADULTHOOD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a:ln>
                            <a:noFill/>
                          </a:ln>
                          <a:solidFill>
                            <a:schemeClr val="tx1"/>
                          </a:solidFill>
                          <a:effectLst/>
                          <a:latin typeface="Arial" charset="0"/>
                          <a:ea typeface="ＭＳ Ｐゴシック" charset="0"/>
                        </a:rPr>
                        <a:t>INTIMACY VS. ISOLATION</a:t>
                      </a:r>
                      <a:r>
                        <a:rPr kumimoji="0" lang="en-US" sz="1700" b="0" i="0" u="none" strike="noStrike" cap="none" normalizeH="0" baseline="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a:ln>
                            <a:noFill/>
                          </a:ln>
                          <a:solidFill>
                            <a:schemeClr val="tx1"/>
                          </a:solidFill>
                          <a:effectLst/>
                          <a:latin typeface="Arial" charset="0"/>
                          <a:ea typeface="ＭＳ Ｐゴシック" charset="0"/>
                        </a:rPr>
                        <a:t>LOVE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51801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a:ln>
                            <a:noFill/>
                          </a:ln>
                          <a:solidFill>
                            <a:schemeClr val="tx1"/>
                          </a:solidFill>
                          <a:effectLst/>
                          <a:latin typeface="Arial" charset="0"/>
                          <a:ea typeface="ＭＳ Ｐゴシック" charset="0"/>
                        </a:rPr>
                        <a:t>MIDDLE 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dirty="0">
                          <a:ln>
                            <a:noFill/>
                          </a:ln>
                          <a:solidFill>
                            <a:schemeClr val="tx1"/>
                          </a:solidFill>
                          <a:effectLst/>
                          <a:latin typeface="Arial" charset="0"/>
                          <a:ea typeface="ＭＳ Ｐゴシック" charset="0"/>
                        </a:rPr>
                        <a:t>GENERATIVITY VS. STAGNATION</a:t>
                      </a:r>
                      <a:r>
                        <a:rPr kumimoji="0" lang="en-US" sz="17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a:ln>
                            <a:noFill/>
                          </a:ln>
                          <a:solidFill>
                            <a:schemeClr val="tx1"/>
                          </a:solidFill>
                          <a:effectLst/>
                          <a:latin typeface="Arial" charset="0"/>
                          <a:ea typeface="ＭＳ Ｐゴシック" charset="0"/>
                        </a:rPr>
                        <a:t>CARE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r h="69856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500" b="1" i="0" u="none" strike="noStrike" cap="none" normalizeH="0" baseline="0" dirty="0">
                          <a:ln>
                            <a:noFill/>
                          </a:ln>
                          <a:solidFill>
                            <a:schemeClr val="tx1"/>
                          </a:solidFill>
                          <a:effectLst/>
                          <a:latin typeface="Arial" charset="0"/>
                          <a:ea typeface="ＭＳ Ｐゴシック" charset="0"/>
                        </a:rPr>
                        <a:t>OLD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1700" b="1" i="0" u="none" strike="noStrike" cap="none" normalizeH="0" baseline="0" dirty="0">
                          <a:ln>
                            <a:noFill/>
                          </a:ln>
                          <a:solidFill>
                            <a:schemeClr val="tx1"/>
                          </a:solidFill>
                          <a:effectLst/>
                          <a:latin typeface="Arial" charset="0"/>
                          <a:ea typeface="ＭＳ Ｐゴシック" charset="0"/>
                        </a:rPr>
                        <a:t>EGO INTEGRATION VS. DESPAIR</a:t>
                      </a:r>
                      <a:r>
                        <a:rPr kumimoji="0" lang="en-US" sz="1700" b="0" i="0" u="none" strike="noStrike" cap="none" normalizeH="0" baseline="0" dirty="0">
                          <a:ln>
                            <a:noFill/>
                          </a:ln>
                          <a:solidFill>
                            <a:schemeClr val="tx1"/>
                          </a:solidFill>
                          <a:effectLst/>
                          <a:latin typeface="Arial" charset="0"/>
                          <a:ea typeface="ＭＳ Ｐゴシック"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charset="0"/>
                        <a:buNone/>
                        <a:tabLst/>
                      </a:pPr>
                      <a:r>
                        <a:rPr kumimoji="0" lang="en-US" sz="2600" b="1" i="0" u="none" strike="noStrike" cap="none" normalizeH="0" baseline="0" dirty="0">
                          <a:ln>
                            <a:noFill/>
                          </a:ln>
                          <a:solidFill>
                            <a:schemeClr val="tx1"/>
                          </a:solidFill>
                          <a:effectLst/>
                          <a:latin typeface="Arial" charset="0"/>
                          <a:ea typeface="ＭＳ Ｐゴシック" charset="0"/>
                        </a:rPr>
                        <a:t>WISDOM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spTree>
    <p:extLst>
      <p:ext uri="{BB962C8B-B14F-4D97-AF65-F5344CB8AC3E}">
        <p14:creationId xmlns:p14="http://schemas.microsoft.com/office/powerpoint/2010/main" val="285284644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3043454"/>
            <a:ext cx="7519917" cy="2306471"/>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4000" b="1" dirty="0" smtClean="0">
              <a:solidFill>
                <a:srgbClr val="005C2A"/>
              </a:solidFill>
            </a:endParaRPr>
          </a:p>
          <a:p>
            <a:pPr algn="ctr">
              <a:defRPr/>
            </a:pPr>
            <a:r>
              <a:rPr lang="en-US" sz="4000" b="1" dirty="0" smtClean="0">
                <a:solidFill>
                  <a:srgbClr val="005C2A"/>
                </a:solidFill>
              </a:rPr>
              <a:t>LETS TALK ABOUT THE FIRST THREE STAGES AS THEY FALL IN THE PRESCHOOL YEARS.</a:t>
            </a:r>
          </a:p>
          <a:p>
            <a:pPr algn="ctr">
              <a:defRPr/>
            </a:pPr>
            <a:endParaRPr lang="en-US" sz="4000" b="1" dirty="0" smtClean="0">
              <a:solidFill>
                <a:srgbClr val="005C2A"/>
              </a:solidFill>
            </a:endParaRPr>
          </a:p>
        </p:txBody>
      </p:sp>
      <p:sp>
        <p:nvSpPr>
          <p:cNvPr id="5" name="Rectangle 2"/>
          <p:cNvSpPr txBox="1">
            <a:spLocks noChangeArrowheads="1"/>
          </p:cNvSpPr>
          <p:nvPr/>
        </p:nvSpPr>
        <p:spPr>
          <a:xfrm>
            <a:off x="805218" y="760863"/>
            <a:ext cx="7519917" cy="1751465"/>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400" b="1" dirty="0" smtClean="0">
                <a:solidFill>
                  <a:schemeClr val="bg1"/>
                </a:solidFill>
                <a:latin typeface="Arial" charset="0"/>
              </a:rPr>
              <a:t> Erik Erikson – </a:t>
            </a:r>
            <a:br>
              <a:rPr lang="en-US" sz="4400" b="1" dirty="0" smtClean="0">
                <a:solidFill>
                  <a:schemeClr val="bg1"/>
                </a:solidFill>
                <a:latin typeface="Arial" charset="0"/>
              </a:rPr>
            </a:br>
            <a:r>
              <a:rPr lang="en-US" sz="4400" b="1" dirty="0" smtClean="0">
                <a:solidFill>
                  <a:schemeClr val="bg1"/>
                </a:solidFill>
                <a:latin typeface="Arial" charset="0"/>
              </a:rPr>
              <a:t>and the preschool years.</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91971290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2.jpg"/>
          <p:cNvPicPr>
            <a:picLocks noChangeAspect="1"/>
          </p:cNvPicPr>
          <p:nvPr/>
        </p:nvPicPr>
        <p:blipFill>
          <a:blip r:embed="rId2"/>
          <a:stretch>
            <a:fillRect/>
          </a:stretch>
        </p:blipFill>
        <p:spPr>
          <a:xfrm>
            <a:off x="0" y="0"/>
            <a:ext cx="9144000" cy="6858000"/>
          </a:xfrm>
          <a:prstGeom prst="rect">
            <a:avLst/>
          </a:prstGeom>
        </p:spPr>
      </p:pic>
      <p:sp>
        <p:nvSpPr>
          <p:cNvPr id="9" name="Rectangle 8"/>
          <p:cNvSpPr/>
          <p:nvPr/>
        </p:nvSpPr>
        <p:spPr>
          <a:xfrm>
            <a:off x="791575" y="5117911"/>
            <a:ext cx="7519917" cy="914400"/>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791575" y="4490114"/>
            <a:ext cx="7519917" cy="627797"/>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 name="Rectangle 6"/>
          <p:cNvSpPr/>
          <p:nvPr/>
        </p:nvSpPr>
        <p:spPr>
          <a:xfrm>
            <a:off x="805218" y="3138986"/>
            <a:ext cx="7519917" cy="1351128"/>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2"/>
          <p:cNvSpPr txBox="1">
            <a:spLocks noChangeArrowheads="1"/>
          </p:cNvSpPr>
          <p:nvPr/>
        </p:nvSpPr>
        <p:spPr>
          <a:xfrm>
            <a:off x="805218" y="610735"/>
            <a:ext cx="7519917" cy="876871"/>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200" b="1" dirty="0" smtClean="0">
                <a:solidFill>
                  <a:schemeClr val="bg1"/>
                </a:solidFill>
                <a:latin typeface="Tahoma" charset="0"/>
              </a:rPr>
              <a:t>0- 1 YRS- TRUST V/S MISTRUST</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555846"/>
            <a:ext cx="7519917" cy="158314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3315" name="Rectangle 3"/>
          <p:cNvSpPr>
            <a:spLocks noGrp="1" noChangeArrowheads="1"/>
          </p:cNvSpPr>
          <p:nvPr>
            <p:ph type="body" idx="1"/>
          </p:nvPr>
        </p:nvSpPr>
        <p:spPr>
          <a:xfrm>
            <a:off x="873458" y="1551296"/>
            <a:ext cx="7219666" cy="5149755"/>
          </a:xfrm>
        </p:spPr>
        <p:txBody>
          <a:bodyPr>
            <a:normAutofit/>
          </a:bodyPr>
          <a:lstStyle/>
          <a:p>
            <a:pPr eaLnBrk="1" hangingPunct="1">
              <a:spcBef>
                <a:spcPts val="0"/>
              </a:spcBef>
            </a:pPr>
            <a:r>
              <a:rPr lang="en-US" sz="2200" dirty="0">
                <a:latin typeface="Tahoma" charset="0"/>
              </a:rPr>
              <a:t>Trust  has two parts, external (belief that significant adults will be present to meet the baby</a:t>
            </a:r>
            <a:r>
              <a:rPr lang="ja-JP" altLang="en-US" sz="2200">
                <a:latin typeface="Tahoma" charset="0"/>
              </a:rPr>
              <a:t>’</a:t>
            </a:r>
            <a:r>
              <a:rPr lang="en-US" sz="2200" dirty="0">
                <a:latin typeface="Tahoma" charset="0"/>
              </a:rPr>
              <a:t>s needs) and internal (belief in her own power to effect change and cope with a variety of circumstances). </a:t>
            </a:r>
          </a:p>
          <a:p>
            <a:pPr eaLnBrk="1" hangingPunct="1">
              <a:spcBef>
                <a:spcPts val="0"/>
              </a:spcBef>
              <a:buFont typeface="Wingdings" charset="0"/>
              <a:buNone/>
            </a:pPr>
            <a:endParaRPr lang="en-US" sz="2200" dirty="0">
              <a:latin typeface="Tahoma" charset="0"/>
            </a:endParaRPr>
          </a:p>
          <a:p>
            <a:pPr eaLnBrk="1" hangingPunct="1">
              <a:spcBef>
                <a:spcPts val="0"/>
              </a:spcBef>
            </a:pPr>
            <a:r>
              <a:rPr lang="en-US" sz="2200" dirty="0">
                <a:latin typeface="Tahoma" charset="0"/>
              </a:rPr>
              <a:t>A baby who successfully adapts during this first stage approaches her second year of life with a sure sense that the world is a good place to be. </a:t>
            </a:r>
          </a:p>
          <a:p>
            <a:pPr eaLnBrk="1" hangingPunct="1">
              <a:spcBef>
                <a:spcPts val="0"/>
              </a:spcBef>
              <a:buFont typeface="Wingdings" charset="0"/>
              <a:buNone/>
            </a:pPr>
            <a:endParaRPr lang="en-US" sz="2200" dirty="0">
              <a:latin typeface="Tahoma" charset="0"/>
            </a:endParaRPr>
          </a:p>
          <a:p>
            <a:pPr eaLnBrk="1" hangingPunct="1">
              <a:spcBef>
                <a:spcPts val="0"/>
              </a:spcBef>
            </a:pPr>
            <a:r>
              <a:rPr lang="en-US" sz="2200" dirty="0">
                <a:latin typeface="Tahoma" charset="0"/>
              </a:rPr>
              <a:t>She believes that others will guide and support her. </a:t>
            </a:r>
          </a:p>
          <a:p>
            <a:pPr eaLnBrk="1" hangingPunct="1">
              <a:spcBef>
                <a:spcPts val="0"/>
              </a:spcBef>
              <a:buFont typeface="Wingdings" charset="0"/>
              <a:buNone/>
            </a:pPr>
            <a:endParaRPr lang="en-US" sz="2200" dirty="0">
              <a:latin typeface="Tahoma" charset="0"/>
            </a:endParaRPr>
          </a:p>
          <a:p>
            <a:pPr eaLnBrk="1" hangingPunct="1">
              <a:spcBef>
                <a:spcPts val="0"/>
              </a:spcBef>
            </a:pPr>
            <a:r>
              <a:rPr lang="en-US" sz="2200" dirty="0">
                <a:latin typeface="Tahoma" charset="0"/>
              </a:rPr>
              <a:t>She trusts that they will lend stability and continuity of care to her life. </a:t>
            </a:r>
          </a:p>
          <a:p>
            <a:pPr eaLnBrk="1" hangingPunct="1">
              <a:spcBef>
                <a:spcPts val="0"/>
              </a:spcBef>
              <a:buFont typeface="Wingdings" charset="0"/>
              <a:buNone/>
            </a:pPr>
            <a:endParaRPr lang="en-US" sz="2200" dirty="0">
              <a:latin typeface="Tahoma" charset="0"/>
            </a:endParaRPr>
          </a:p>
        </p:txBody>
      </p:sp>
    </p:spTree>
    <p:extLst>
      <p:ext uri="{BB962C8B-B14F-4D97-AF65-F5344CB8AC3E}">
        <p14:creationId xmlns:p14="http://schemas.microsoft.com/office/powerpoint/2010/main" val="9063483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2.jpg"/>
          <p:cNvPicPr>
            <a:picLocks noChangeAspect="1"/>
          </p:cNvPicPr>
          <p:nvPr/>
        </p:nvPicPr>
        <p:blipFill>
          <a:blip r:embed="rId2"/>
          <a:stretch>
            <a:fillRect/>
          </a:stretch>
        </p:blipFill>
        <p:spPr>
          <a:xfrm>
            <a:off x="0" y="0"/>
            <a:ext cx="9144000" cy="6858000"/>
          </a:xfrm>
          <a:prstGeom prst="rect">
            <a:avLst/>
          </a:prstGeom>
        </p:spPr>
      </p:pic>
      <p:sp>
        <p:nvSpPr>
          <p:cNvPr id="9" name="Rectangle 8"/>
          <p:cNvSpPr/>
          <p:nvPr/>
        </p:nvSpPr>
        <p:spPr>
          <a:xfrm>
            <a:off x="791575" y="4432962"/>
            <a:ext cx="7519917" cy="1282036"/>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0" name="Rectangle 9"/>
          <p:cNvSpPr/>
          <p:nvPr/>
        </p:nvSpPr>
        <p:spPr>
          <a:xfrm>
            <a:off x="805218" y="3086100"/>
            <a:ext cx="7519917" cy="1132542"/>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1" name="Rectangle 2"/>
          <p:cNvSpPr txBox="1">
            <a:spLocks noChangeArrowheads="1"/>
          </p:cNvSpPr>
          <p:nvPr/>
        </p:nvSpPr>
        <p:spPr>
          <a:xfrm>
            <a:off x="805218" y="610735"/>
            <a:ext cx="7519917" cy="876871"/>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200" b="1" dirty="0" smtClean="0">
                <a:solidFill>
                  <a:schemeClr val="bg1"/>
                </a:solidFill>
                <a:latin typeface="Tahoma" charset="0"/>
              </a:rPr>
              <a:t>0- 1 YRS- TRUST V/S MISTRUST</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12" name="Rectangle 11"/>
          <p:cNvSpPr/>
          <p:nvPr/>
        </p:nvSpPr>
        <p:spPr>
          <a:xfrm>
            <a:off x="805218" y="1584422"/>
            <a:ext cx="7519917" cy="1301654"/>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4339" name="Rectangle 3"/>
          <p:cNvSpPr>
            <a:spLocks noGrp="1" noChangeArrowheads="1"/>
          </p:cNvSpPr>
          <p:nvPr>
            <p:ph type="body" idx="1"/>
          </p:nvPr>
        </p:nvSpPr>
        <p:spPr>
          <a:xfrm>
            <a:off x="1028700" y="1600200"/>
            <a:ext cx="7100888" cy="4525963"/>
          </a:xfrm>
        </p:spPr>
        <p:txBody>
          <a:bodyPr>
            <a:normAutofit/>
          </a:bodyPr>
          <a:lstStyle/>
          <a:p>
            <a:pPr eaLnBrk="1" hangingPunct="1">
              <a:spcBef>
                <a:spcPts val="0"/>
              </a:spcBef>
            </a:pPr>
            <a:r>
              <a:rPr lang="en-US" sz="2600" dirty="0">
                <a:latin typeface="Tahoma" charset="0"/>
              </a:rPr>
              <a:t>She knows she  has the power to engage adults (through tears, smiles, or fussing) whenever she needs their help.</a:t>
            </a:r>
          </a:p>
          <a:p>
            <a:pPr eaLnBrk="1" hangingPunct="1">
              <a:spcBef>
                <a:spcPts val="0"/>
              </a:spcBef>
              <a:buFont typeface="Wingdings" charset="0"/>
              <a:buNone/>
            </a:pPr>
            <a:endParaRPr lang="en-US" sz="2600" dirty="0">
              <a:latin typeface="Tahoma" charset="0"/>
            </a:endParaRPr>
          </a:p>
          <a:p>
            <a:pPr eaLnBrk="1" hangingPunct="1">
              <a:spcBef>
                <a:spcPts val="0"/>
              </a:spcBef>
            </a:pPr>
            <a:r>
              <a:rPr lang="en-US" sz="2600" dirty="0">
                <a:latin typeface="Tahoma" charset="0"/>
              </a:rPr>
              <a:t>This engaging of adults is part of what educators call attachment.</a:t>
            </a:r>
          </a:p>
          <a:p>
            <a:pPr eaLnBrk="1" hangingPunct="1">
              <a:spcBef>
                <a:spcPts val="0"/>
              </a:spcBef>
              <a:buFont typeface="Wingdings" charset="0"/>
              <a:buNone/>
            </a:pPr>
            <a:endParaRPr lang="en-US" sz="2600" dirty="0">
              <a:latin typeface="Tahoma" charset="0"/>
            </a:endParaRPr>
          </a:p>
          <a:p>
            <a:pPr eaLnBrk="1" hangingPunct="1">
              <a:spcBef>
                <a:spcPts val="0"/>
              </a:spcBef>
            </a:pPr>
            <a:r>
              <a:rPr lang="en-US" sz="2600" dirty="0">
                <a:latin typeface="Tahoma" charset="0"/>
              </a:rPr>
              <a:t>When children</a:t>
            </a:r>
            <a:r>
              <a:rPr lang="ja-JP" altLang="en-US" sz="2600">
                <a:latin typeface="Tahoma" charset="0"/>
              </a:rPr>
              <a:t>’</a:t>
            </a:r>
            <a:r>
              <a:rPr lang="en-US" sz="2600" dirty="0">
                <a:latin typeface="Tahoma" charset="0"/>
              </a:rPr>
              <a:t>s needs go unmet, they are unable to develop trust in themselves or the world around them.</a:t>
            </a:r>
          </a:p>
          <a:p>
            <a:pPr eaLnBrk="1" hangingPunct="1">
              <a:spcBef>
                <a:spcPts val="0"/>
              </a:spcBef>
            </a:pPr>
            <a:endParaRPr lang="en-US" sz="2600" dirty="0">
              <a:latin typeface="Tahoma" charset="0"/>
            </a:endParaRPr>
          </a:p>
        </p:txBody>
      </p:sp>
    </p:spTree>
    <p:extLst>
      <p:ext uri="{BB962C8B-B14F-4D97-AF65-F5344CB8AC3E}">
        <p14:creationId xmlns:p14="http://schemas.microsoft.com/office/powerpoint/2010/main" val="3326673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Background 2.jpg"/>
          <p:cNvPicPr>
            <a:picLocks noChangeAspect="1"/>
          </p:cNvPicPr>
          <p:nvPr/>
        </p:nvPicPr>
        <p:blipFill>
          <a:blip r:embed="rId2"/>
          <a:stretch>
            <a:fillRect/>
          </a:stretch>
        </p:blipFill>
        <p:spPr>
          <a:xfrm>
            <a:off x="0" y="0"/>
            <a:ext cx="9144000" cy="6858000"/>
          </a:xfrm>
          <a:prstGeom prst="rect">
            <a:avLst/>
          </a:prstGeom>
        </p:spPr>
      </p:pic>
      <p:sp>
        <p:nvSpPr>
          <p:cNvPr id="14" name="Rectangle 13"/>
          <p:cNvSpPr/>
          <p:nvPr/>
        </p:nvSpPr>
        <p:spPr>
          <a:xfrm>
            <a:off x="791575" y="4490114"/>
            <a:ext cx="7519917" cy="1542197"/>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700"/>
              </a:spcBef>
            </a:pPr>
            <a:r>
              <a:rPr lang="en-US" sz="2200" b="1" u="sng" dirty="0" smtClean="0">
                <a:solidFill>
                  <a:srgbClr val="7030A0"/>
                </a:solidFill>
                <a:latin typeface="Tahoma" charset="0"/>
              </a:rPr>
              <a:t>With consistent, responsive care, they are laying the foundation that will allow babies to grow into strong, confident toddlers ready to assert their independence.</a:t>
            </a:r>
            <a:endParaRPr lang="en-US" sz="2200" b="1" u="sng" dirty="0">
              <a:solidFill>
                <a:srgbClr val="7030A0"/>
              </a:solidFill>
              <a:latin typeface="Tahoma" charset="0"/>
            </a:endParaRPr>
          </a:p>
        </p:txBody>
      </p:sp>
      <p:sp>
        <p:nvSpPr>
          <p:cNvPr id="16" name="Rectangle 15"/>
          <p:cNvSpPr/>
          <p:nvPr/>
        </p:nvSpPr>
        <p:spPr>
          <a:xfrm>
            <a:off x="805218" y="2483893"/>
            <a:ext cx="7519917" cy="2006221"/>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7" name="Rectangle 2"/>
          <p:cNvSpPr txBox="1">
            <a:spLocks noChangeArrowheads="1"/>
          </p:cNvSpPr>
          <p:nvPr/>
        </p:nvSpPr>
        <p:spPr>
          <a:xfrm>
            <a:off x="805218" y="610736"/>
            <a:ext cx="7519917" cy="713098"/>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200" b="1" dirty="0" smtClean="0">
                <a:solidFill>
                  <a:schemeClr val="bg1"/>
                </a:solidFill>
                <a:latin typeface="Tahoma" charset="0"/>
              </a:rPr>
              <a:t>0- 1 YRS- TRUST V/S MISTRUST</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18" name="Rectangle 17"/>
          <p:cNvSpPr/>
          <p:nvPr/>
        </p:nvSpPr>
        <p:spPr>
          <a:xfrm>
            <a:off x="805218" y="1364774"/>
            <a:ext cx="7519917" cy="1119119"/>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700"/>
              </a:spcBef>
            </a:pPr>
            <a:r>
              <a:rPr lang="en-US" sz="2200" b="1" u="sng" dirty="0" smtClean="0">
                <a:solidFill>
                  <a:srgbClr val="9A0E61"/>
                </a:solidFill>
                <a:latin typeface="Tahoma" charset="0"/>
              </a:rPr>
              <a:t>Erikson believed that two actions on the part of parents and teachers help babies develop this basic sense of trust:</a:t>
            </a:r>
            <a:endParaRPr lang="en-US" sz="2200" b="1" u="sng" dirty="0">
              <a:solidFill>
                <a:srgbClr val="9A0E61"/>
              </a:solidFill>
              <a:latin typeface="Tahoma" charset="0"/>
            </a:endParaRPr>
          </a:p>
        </p:txBody>
      </p:sp>
      <p:sp>
        <p:nvSpPr>
          <p:cNvPr id="15363" name="Rectangle 3"/>
          <p:cNvSpPr>
            <a:spLocks noGrp="1" noChangeArrowheads="1"/>
          </p:cNvSpPr>
          <p:nvPr>
            <p:ph type="body" idx="1"/>
          </p:nvPr>
        </p:nvSpPr>
        <p:spPr>
          <a:xfrm>
            <a:off x="805218" y="2743200"/>
            <a:ext cx="7335672" cy="1963003"/>
          </a:xfrm>
        </p:spPr>
        <p:txBody>
          <a:bodyPr>
            <a:noAutofit/>
          </a:bodyPr>
          <a:lstStyle/>
          <a:p>
            <a:pPr eaLnBrk="1" hangingPunct="1">
              <a:spcBef>
                <a:spcPts val="700"/>
              </a:spcBef>
            </a:pPr>
            <a:r>
              <a:rPr lang="en-US" sz="2200" dirty="0" smtClean="0">
                <a:solidFill>
                  <a:schemeClr val="tx1">
                    <a:lumMod val="95000"/>
                    <a:lumOff val="5000"/>
                  </a:schemeClr>
                </a:solidFill>
                <a:latin typeface="Tahoma" charset="0"/>
              </a:rPr>
              <a:t>Holding </a:t>
            </a:r>
            <a:r>
              <a:rPr lang="en-US" sz="2200" dirty="0">
                <a:solidFill>
                  <a:schemeClr val="tx1">
                    <a:lumMod val="95000"/>
                    <a:lumOff val="5000"/>
                  </a:schemeClr>
                </a:solidFill>
                <a:latin typeface="Tahoma" charset="0"/>
              </a:rPr>
              <a:t>babies close and having warm physical contact with them when they are being fed</a:t>
            </a:r>
          </a:p>
          <a:p>
            <a:pPr eaLnBrk="1" hangingPunct="1">
              <a:spcBef>
                <a:spcPts val="700"/>
              </a:spcBef>
            </a:pPr>
            <a:r>
              <a:rPr lang="en-US" sz="2200" dirty="0">
                <a:solidFill>
                  <a:schemeClr val="tx1">
                    <a:lumMod val="95000"/>
                    <a:lumOff val="5000"/>
                  </a:schemeClr>
                </a:solidFill>
                <a:latin typeface="Tahoma" charset="0"/>
              </a:rPr>
              <a:t>Responding right away to their distress when they cry or fuss</a:t>
            </a:r>
          </a:p>
          <a:p>
            <a:pPr eaLnBrk="1" hangingPunct="1">
              <a:spcBef>
                <a:spcPts val="700"/>
              </a:spcBef>
            </a:pPr>
            <a:endParaRPr lang="en-US" sz="2300" dirty="0">
              <a:solidFill>
                <a:srgbClr val="9A0E61"/>
              </a:solidFill>
              <a:latin typeface="Tahoma" charset="0"/>
            </a:endParaRPr>
          </a:p>
        </p:txBody>
      </p:sp>
    </p:spTree>
    <p:extLst>
      <p:ext uri="{BB962C8B-B14F-4D97-AF65-F5344CB8AC3E}">
        <p14:creationId xmlns:p14="http://schemas.microsoft.com/office/powerpoint/2010/main" val="2904892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1787862"/>
            <a:ext cx="7519917" cy="428539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2"/>
          <p:cNvSpPr txBox="1">
            <a:spLocks noChangeArrowheads="1"/>
          </p:cNvSpPr>
          <p:nvPr/>
        </p:nvSpPr>
        <p:spPr>
          <a:xfrm>
            <a:off x="805218" y="610736"/>
            <a:ext cx="7519917" cy="1081586"/>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endParaRPr lang="en-US" sz="2800" b="1" dirty="0" smtClean="0">
              <a:solidFill>
                <a:schemeClr val="bg1"/>
              </a:solidFill>
              <a:latin typeface="Arial" charset="0"/>
            </a:endParaRPr>
          </a:p>
          <a:p>
            <a:pPr lvl="0" algn="ctr">
              <a:spcBef>
                <a:spcPct val="0"/>
              </a:spcBef>
            </a:pPr>
            <a:r>
              <a:rPr lang="en-US" sz="2800" b="1" dirty="0" smtClean="0">
                <a:solidFill>
                  <a:schemeClr val="bg1"/>
                </a:solidFill>
                <a:latin typeface="Arial" charset="0"/>
              </a:rPr>
              <a:t>2 to 3 yrs-AUTONOMY VS. SHAME AND DOUBT </a:t>
            </a:r>
            <a:br>
              <a:rPr lang="en-US" sz="2800" b="1" dirty="0" smtClean="0">
                <a:solidFill>
                  <a:schemeClr val="bg1"/>
                </a:solidFill>
                <a:latin typeface="Arial" charset="0"/>
              </a:rPr>
            </a:b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19459" name="Rectangle 3"/>
          <p:cNvSpPr>
            <a:spLocks noGrp="1" noChangeArrowheads="1"/>
          </p:cNvSpPr>
          <p:nvPr>
            <p:ph type="body" idx="1"/>
          </p:nvPr>
        </p:nvSpPr>
        <p:spPr>
          <a:xfrm>
            <a:off x="1050878" y="1787862"/>
            <a:ext cx="7069540" cy="4876800"/>
          </a:xfrm>
        </p:spPr>
        <p:txBody>
          <a:bodyPr>
            <a:normAutofit/>
          </a:bodyPr>
          <a:lstStyle/>
          <a:p>
            <a:pPr algn="ctr" eaLnBrk="1" hangingPunct="1">
              <a:spcBef>
                <a:spcPts val="1500"/>
              </a:spcBef>
              <a:buFont typeface="Wingdings" charset="0"/>
              <a:buNone/>
            </a:pPr>
            <a:r>
              <a:rPr lang="en-US" sz="2100" b="1" u="sng" dirty="0">
                <a:solidFill>
                  <a:srgbClr val="002060"/>
                </a:solidFill>
                <a:latin typeface="Arial" charset="0"/>
              </a:rPr>
              <a:t>This stage</a:t>
            </a:r>
            <a:r>
              <a:rPr lang="ja-JP" altLang="en-US" sz="2100" b="1" u="sng">
                <a:solidFill>
                  <a:srgbClr val="002060"/>
                </a:solidFill>
                <a:latin typeface="Arial" charset="0"/>
              </a:rPr>
              <a:t>’</a:t>
            </a:r>
            <a:r>
              <a:rPr lang="en-US" sz="2100" b="1" u="sng" dirty="0">
                <a:solidFill>
                  <a:srgbClr val="002060"/>
                </a:solidFill>
                <a:latin typeface="Arial" charset="0"/>
              </a:rPr>
              <a:t>s  outcome determines, to a great extent,</a:t>
            </a:r>
            <a:r>
              <a:rPr lang="en-US" sz="2100" b="1" dirty="0">
                <a:solidFill>
                  <a:srgbClr val="002060"/>
                </a:solidFill>
                <a:latin typeface="Arial" charset="0"/>
              </a:rPr>
              <a:t> </a:t>
            </a:r>
          </a:p>
          <a:p>
            <a:pPr eaLnBrk="1" hangingPunct="1">
              <a:spcBef>
                <a:spcPts val="1500"/>
              </a:spcBef>
            </a:pPr>
            <a:r>
              <a:rPr lang="en-US" sz="2100" dirty="0">
                <a:latin typeface="Arial" charset="0"/>
              </a:rPr>
              <a:t>the ratio of love and hate, </a:t>
            </a:r>
          </a:p>
          <a:p>
            <a:pPr eaLnBrk="1" hangingPunct="1">
              <a:spcBef>
                <a:spcPts val="1500"/>
              </a:spcBef>
            </a:pPr>
            <a:r>
              <a:rPr lang="en-US" sz="2100" dirty="0">
                <a:latin typeface="Arial" charset="0"/>
              </a:rPr>
              <a:t>cooperation or lack of it, and </a:t>
            </a:r>
          </a:p>
          <a:p>
            <a:pPr eaLnBrk="1" hangingPunct="1">
              <a:spcBef>
                <a:spcPts val="1500"/>
              </a:spcBef>
            </a:pPr>
            <a:r>
              <a:rPr lang="en-US" sz="2100" dirty="0">
                <a:latin typeface="Arial" charset="0"/>
              </a:rPr>
              <a:t>freedom of expression or tendency to suppress feelings that become part of who we are for the rest of our lives.  </a:t>
            </a:r>
          </a:p>
          <a:p>
            <a:pPr eaLnBrk="1" hangingPunct="1">
              <a:spcBef>
                <a:spcPts val="1500"/>
              </a:spcBef>
            </a:pPr>
            <a:r>
              <a:rPr lang="en-US" sz="2100" dirty="0">
                <a:latin typeface="Arial" charset="0"/>
              </a:rPr>
              <a:t>When a child can fully develop a strong sense of self-control without loss of self-esteem, she will feel proud and confident.  </a:t>
            </a:r>
          </a:p>
          <a:p>
            <a:pPr eaLnBrk="1" hangingPunct="1">
              <a:spcBef>
                <a:spcPts val="1500"/>
              </a:spcBef>
            </a:pPr>
            <a:r>
              <a:rPr lang="en-US" sz="2100" dirty="0">
                <a:latin typeface="Arial" charset="0"/>
              </a:rPr>
              <a:t>When a child experiences loss of control and excessive shame, she will tend to doubt herself.</a:t>
            </a:r>
          </a:p>
        </p:txBody>
      </p:sp>
    </p:spTree>
    <p:extLst>
      <p:ext uri="{BB962C8B-B14F-4D97-AF65-F5344CB8AC3E}">
        <p14:creationId xmlns:p14="http://schemas.microsoft.com/office/powerpoint/2010/main" val="295376245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descr="Background 2.jpg"/>
          <p:cNvPicPr>
            <a:picLocks noChangeAspect="1"/>
          </p:cNvPicPr>
          <p:nvPr/>
        </p:nvPicPr>
        <p:blipFill>
          <a:blip r:embed="rId2"/>
          <a:stretch>
            <a:fillRect/>
          </a:stretch>
        </p:blipFill>
        <p:spPr>
          <a:xfrm>
            <a:off x="0" y="0"/>
            <a:ext cx="9144000" cy="6858000"/>
          </a:xfrm>
          <a:prstGeom prst="rect">
            <a:avLst/>
          </a:prstGeom>
        </p:spPr>
      </p:pic>
      <p:sp>
        <p:nvSpPr>
          <p:cNvPr id="8" name="Rectangle 2"/>
          <p:cNvSpPr txBox="1">
            <a:spLocks noChangeArrowheads="1"/>
          </p:cNvSpPr>
          <p:nvPr/>
        </p:nvSpPr>
        <p:spPr>
          <a:xfrm>
            <a:off x="805218" y="610736"/>
            <a:ext cx="7519917" cy="1081586"/>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endParaRPr lang="en-US" sz="2800" b="1" dirty="0" smtClean="0">
              <a:solidFill>
                <a:schemeClr val="bg1"/>
              </a:solidFill>
              <a:latin typeface="Arial" charset="0"/>
            </a:endParaRPr>
          </a:p>
          <a:p>
            <a:pPr lvl="0" algn="ctr">
              <a:spcBef>
                <a:spcPct val="0"/>
              </a:spcBef>
            </a:pPr>
            <a:r>
              <a:rPr lang="en-US" sz="2800" b="1" dirty="0" smtClean="0">
                <a:solidFill>
                  <a:schemeClr val="bg1"/>
                </a:solidFill>
                <a:latin typeface="Arial" charset="0"/>
              </a:rPr>
              <a:t>2 to 3 yrs-AUTONOMY VS. SHAME AND DOUBT </a:t>
            </a:r>
            <a:br>
              <a:rPr lang="en-US" sz="2800" b="1" dirty="0" smtClean="0">
                <a:solidFill>
                  <a:schemeClr val="bg1"/>
                </a:solidFill>
                <a:latin typeface="Arial" charset="0"/>
              </a:rPr>
            </a:b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828806"/>
            <a:ext cx="7519917" cy="4012436"/>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20483" name="Rectangle 3"/>
          <p:cNvSpPr>
            <a:spLocks noGrp="1" noChangeArrowheads="1"/>
          </p:cNvSpPr>
          <p:nvPr>
            <p:ph type="body" idx="1"/>
          </p:nvPr>
        </p:nvSpPr>
        <p:spPr>
          <a:xfrm>
            <a:off x="1009934" y="2006221"/>
            <a:ext cx="6796585" cy="4258101"/>
          </a:xfrm>
        </p:spPr>
        <p:txBody>
          <a:bodyPr>
            <a:normAutofit/>
          </a:bodyPr>
          <a:lstStyle/>
          <a:p>
            <a:pPr marL="0" indent="0" algn="ctr" eaLnBrk="1" hangingPunct="1">
              <a:spcBef>
                <a:spcPts val="1200"/>
              </a:spcBef>
              <a:buFont typeface="Wingdings" charset="0"/>
              <a:buNone/>
            </a:pPr>
            <a:r>
              <a:rPr lang="en-US" sz="2400" b="1" u="sng" dirty="0">
                <a:solidFill>
                  <a:srgbClr val="9A0E61"/>
                </a:solidFill>
                <a:latin typeface="Arial" charset="0"/>
              </a:rPr>
              <a:t>Erikson believed that adults can foster independence in children of this age by :</a:t>
            </a:r>
          </a:p>
          <a:p>
            <a:pPr eaLnBrk="1" hangingPunct="1">
              <a:spcBef>
                <a:spcPts val="1200"/>
              </a:spcBef>
            </a:pPr>
            <a:r>
              <a:rPr lang="en-US" sz="2400" dirty="0">
                <a:latin typeface="Arial" charset="0"/>
              </a:rPr>
              <a:t>giving children simple choices</a:t>
            </a:r>
          </a:p>
          <a:p>
            <a:pPr eaLnBrk="1" hangingPunct="1">
              <a:spcBef>
                <a:spcPts val="1200"/>
              </a:spcBef>
            </a:pPr>
            <a:r>
              <a:rPr lang="en-US" sz="2400" dirty="0">
                <a:latin typeface="Arial" charset="0"/>
              </a:rPr>
              <a:t>not giving false choices</a:t>
            </a:r>
          </a:p>
          <a:p>
            <a:pPr eaLnBrk="1" hangingPunct="1">
              <a:spcBef>
                <a:spcPts val="1200"/>
              </a:spcBef>
            </a:pPr>
            <a:r>
              <a:rPr lang="en-US" sz="2400" dirty="0">
                <a:latin typeface="Arial" charset="0"/>
              </a:rPr>
              <a:t>setting clear, consistent, reasonable limits</a:t>
            </a:r>
          </a:p>
          <a:p>
            <a:pPr eaLnBrk="1" hangingPunct="1">
              <a:spcBef>
                <a:spcPts val="1200"/>
              </a:spcBef>
            </a:pPr>
            <a:r>
              <a:rPr lang="en-US" sz="2400" dirty="0">
                <a:latin typeface="Arial" charset="0"/>
              </a:rPr>
              <a:t>accepting children</a:t>
            </a:r>
            <a:r>
              <a:rPr lang="ja-JP" altLang="en-US" sz="2400">
                <a:latin typeface="Arial" charset="0"/>
              </a:rPr>
              <a:t>’</a:t>
            </a:r>
            <a:r>
              <a:rPr lang="en-US" sz="2400" dirty="0">
                <a:latin typeface="Arial" charset="0"/>
              </a:rPr>
              <a:t>s swings between independence and dependence, and reassuring them that both are okay.</a:t>
            </a:r>
          </a:p>
        </p:txBody>
      </p:sp>
    </p:spTree>
    <p:extLst>
      <p:ext uri="{BB962C8B-B14F-4D97-AF65-F5344CB8AC3E}">
        <p14:creationId xmlns:p14="http://schemas.microsoft.com/office/powerpoint/2010/main" val="122522880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descr="Background 2.jpg"/>
          <p:cNvPicPr>
            <a:picLocks noChangeAspect="1"/>
          </p:cNvPicPr>
          <p:nvPr/>
        </p:nvPicPr>
        <p:blipFill>
          <a:blip r:embed="rId2"/>
          <a:stretch>
            <a:fillRect/>
          </a:stretch>
        </p:blipFill>
        <p:spPr>
          <a:xfrm>
            <a:off x="0" y="0"/>
            <a:ext cx="9144000" cy="6858000"/>
          </a:xfrm>
          <a:prstGeom prst="rect">
            <a:avLst/>
          </a:prstGeom>
        </p:spPr>
      </p:pic>
      <p:sp>
        <p:nvSpPr>
          <p:cNvPr id="8" name="Rectangle 2"/>
          <p:cNvSpPr txBox="1">
            <a:spLocks noChangeArrowheads="1"/>
          </p:cNvSpPr>
          <p:nvPr/>
        </p:nvSpPr>
        <p:spPr>
          <a:xfrm>
            <a:off x="805218" y="610736"/>
            <a:ext cx="7519917" cy="672154"/>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endParaRPr lang="en-US" sz="3200" b="1" dirty="0" smtClean="0">
              <a:solidFill>
                <a:schemeClr val="bg1"/>
              </a:solidFill>
              <a:latin typeface="Arial" pitchFamily="34" charset="0"/>
              <a:cs typeface="Arial" pitchFamily="34" charset="0"/>
            </a:endParaRPr>
          </a:p>
          <a:p>
            <a:pPr lvl="0" algn="ctr">
              <a:spcBef>
                <a:spcPct val="0"/>
              </a:spcBef>
            </a:pPr>
            <a:r>
              <a:rPr lang="en-US" sz="3200" b="1" dirty="0" smtClean="0">
                <a:solidFill>
                  <a:schemeClr val="bg1"/>
                </a:solidFill>
                <a:latin typeface="Arial" pitchFamily="34" charset="0"/>
                <a:cs typeface="Arial" pitchFamily="34" charset="0"/>
              </a:rPr>
              <a:t>4 to 5 yrs-INITIATIVE VS. GUILT </a:t>
            </a:r>
            <a:br>
              <a:rPr lang="en-US" sz="3200" b="1" dirty="0" smtClean="0">
                <a:solidFill>
                  <a:schemeClr val="bg1"/>
                </a:solidFill>
                <a:latin typeface="Arial" pitchFamily="34" charset="0"/>
                <a:cs typeface="Arial" pitchFamily="34" charset="0"/>
              </a:rPr>
            </a:b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555846"/>
            <a:ext cx="7519917" cy="90075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805218" y="2772771"/>
            <a:ext cx="7519917" cy="173099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21507" name="Rectangle 3"/>
          <p:cNvSpPr>
            <a:spLocks noGrp="1" noRot="1" noChangeArrowheads="1"/>
          </p:cNvSpPr>
          <p:nvPr>
            <p:ph type="body" idx="1"/>
          </p:nvPr>
        </p:nvSpPr>
        <p:spPr>
          <a:xfrm>
            <a:off x="1003110" y="1600200"/>
            <a:ext cx="6953534" cy="4876800"/>
          </a:xfrm>
        </p:spPr>
        <p:txBody>
          <a:bodyPr>
            <a:normAutofit/>
          </a:bodyPr>
          <a:lstStyle/>
          <a:p>
            <a:pPr eaLnBrk="1" hangingPunct="1"/>
            <a:r>
              <a:rPr lang="en-US" sz="2300" dirty="0">
                <a:latin typeface="Arial" charset="0"/>
              </a:rPr>
              <a:t>The developmental task of this stage is to acquire a sense of purpose.</a:t>
            </a:r>
          </a:p>
          <a:p>
            <a:pPr eaLnBrk="1" hangingPunct="1">
              <a:buFont typeface="Wingdings" charset="0"/>
              <a:buNone/>
            </a:pPr>
            <a:endParaRPr lang="en-US" sz="2300" dirty="0">
              <a:latin typeface="Arial" charset="0"/>
            </a:endParaRPr>
          </a:p>
          <a:p>
            <a:pPr eaLnBrk="1" hangingPunct="1"/>
            <a:r>
              <a:rPr lang="en-US" sz="2300" dirty="0">
                <a:latin typeface="Arial" charset="0"/>
              </a:rPr>
              <a:t>At first glance, this stage seems much easier for adults that the previous two.  Part of that has to do with the child</a:t>
            </a:r>
            <a:r>
              <a:rPr lang="ja-JP" altLang="en-US" sz="2300">
                <a:latin typeface="Arial" charset="0"/>
              </a:rPr>
              <a:t>’</a:t>
            </a:r>
            <a:r>
              <a:rPr lang="en-US" sz="2300" dirty="0">
                <a:latin typeface="Arial" charset="0"/>
              </a:rPr>
              <a:t>s growing cognitive and physical abilities. </a:t>
            </a:r>
          </a:p>
        </p:txBody>
      </p:sp>
    </p:spTree>
    <p:extLst>
      <p:ext uri="{BB962C8B-B14F-4D97-AF65-F5344CB8AC3E}">
        <p14:creationId xmlns:p14="http://schemas.microsoft.com/office/powerpoint/2010/main" val="328338838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1624086"/>
            <a:ext cx="7519917" cy="1569490"/>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2"/>
          <p:cNvSpPr txBox="1">
            <a:spLocks noChangeArrowheads="1"/>
          </p:cNvSpPr>
          <p:nvPr/>
        </p:nvSpPr>
        <p:spPr>
          <a:xfrm>
            <a:off x="805218" y="610736"/>
            <a:ext cx="7519917" cy="672154"/>
          </a:xfrm>
          <a:prstGeom prst="rect">
            <a:avLst/>
          </a:prstGeom>
          <a:solidFill>
            <a:srgbClr val="9A0E61"/>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endParaRPr lang="en-US" sz="3200" b="1" dirty="0" smtClean="0">
              <a:solidFill>
                <a:schemeClr val="bg1"/>
              </a:solidFill>
              <a:latin typeface="Arial" pitchFamily="34" charset="0"/>
              <a:cs typeface="Arial" pitchFamily="34" charset="0"/>
            </a:endParaRPr>
          </a:p>
          <a:p>
            <a:pPr lvl="0" algn="ctr">
              <a:spcBef>
                <a:spcPct val="0"/>
              </a:spcBef>
            </a:pPr>
            <a:r>
              <a:rPr lang="en-US" sz="3200" b="1" dirty="0" smtClean="0">
                <a:solidFill>
                  <a:schemeClr val="bg1"/>
                </a:solidFill>
                <a:latin typeface="Arial" pitchFamily="34" charset="0"/>
                <a:cs typeface="Arial" pitchFamily="34" charset="0"/>
              </a:rPr>
              <a:t>4 to 5 yrs-INITIATIVE VS. GUILT </a:t>
            </a:r>
            <a:br>
              <a:rPr lang="en-US" sz="3200" b="1" dirty="0" smtClean="0">
                <a:solidFill>
                  <a:schemeClr val="bg1"/>
                </a:solidFill>
                <a:latin typeface="Arial" pitchFamily="34" charset="0"/>
                <a:cs typeface="Arial" pitchFamily="34" charset="0"/>
              </a:rPr>
            </a:b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10" name="Rectangle 9"/>
          <p:cNvSpPr/>
          <p:nvPr/>
        </p:nvSpPr>
        <p:spPr>
          <a:xfrm>
            <a:off x="805225" y="3193576"/>
            <a:ext cx="7519917" cy="1009934"/>
          </a:xfrm>
          <a:prstGeom prst="rect">
            <a:avLst/>
          </a:prstGeom>
          <a:solidFill>
            <a:srgbClr val="51D3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1" name="Rectangle 10"/>
          <p:cNvSpPr/>
          <p:nvPr/>
        </p:nvSpPr>
        <p:spPr>
          <a:xfrm>
            <a:off x="805218" y="4203510"/>
            <a:ext cx="7519917" cy="818868"/>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2" name="Rectangle 11"/>
          <p:cNvSpPr/>
          <p:nvPr/>
        </p:nvSpPr>
        <p:spPr>
          <a:xfrm>
            <a:off x="805218" y="5022378"/>
            <a:ext cx="7519917" cy="668738"/>
          </a:xfrm>
          <a:prstGeom prst="rect">
            <a:avLst/>
          </a:prstGeom>
          <a:solidFill>
            <a:srgbClr val="51D3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22531" name="Rectangle 3"/>
          <p:cNvSpPr>
            <a:spLocks noGrp="1" noRot="1" noChangeArrowheads="1"/>
          </p:cNvSpPr>
          <p:nvPr>
            <p:ph type="body" idx="1"/>
          </p:nvPr>
        </p:nvSpPr>
        <p:spPr>
          <a:xfrm>
            <a:off x="948528" y="1600200"/>
            <a:ext cx="7199186" cy="4525963"/>
          </a:xfrm>
        </p:spPr>
        <p:txBody>
          <a:bodyPr>
            <a:normAutofit/>
          </a:bodyPr>
          <a:lstStyle/>
          <a:p>
            <a:pPr eaLnBrk="1" hangingPunct="1">
              <a:spcBef>
                <a:spcPts val="1800"/>
              </a:spcBef>
            </a:pPr>
            <a:r>
              <a:rPr lang="en-US" sz="2300" dirty="0">
                <a:latin typeface="Arial" charset="0"/>
              </a:rPr>
              <a:t>To support children</a:t>
            </a:r>
            <a:r>
              <a:rPr lang="ja-JP" altLang="en-US" sz="2300">
                <a:latin typeface="Arial" charset="0"/>
              </a:rPr>
              <a:t>’</a:t>
            </a:r>
            <a:r>
              <a:rPr lang="en-US" sz="2300" dirty="0">
                <a:latin typeface="Arial" charset="0"/>
              </a:rPr>
              <a:t>s development of initiative in the third stage, Erikson says that teachers can encourage children to be as independent as possible </a:t>
            </a:r>
          </a:p>
          <a:p>
            <a:pPr eaLnBrk="1" hangingPunct="1">
              <a:spcBef>
                <a:spcPts val="1800"/>
              </a:spcBef>
            </a:pPr>
            <a:r>
              <a:rPr lang="en-US" sz="2300" dirty="0">
                <a:latin typeface="Arial" charset="0"/>
              </a:rPr>
              <a:t>focus on gains as children practice new skills, not on the mistakes they make along the way</a:t>
            </a:r>
          </a:p>
          <a:p>
            <a:pPr eaLnBrk="1" hangingPunct="1">
              <a:spcBef>
                <a:spcPts val="1800"/>
              </a:spcBef>
            </a:pPr>
            <a:r>
              <a:rPr lang="en-US" sz="2300" dirty="0">
                <a:latin typeface="Arial" charset="0"/>
              </a:rPr>
              <a:t>set expectations that are in line with children</a:t>
            </a:r>
            <a:r>
              <a:rPr lang="ja-JP" altLang="en-US" sz="2300">
                <a:latin typeface="Arial" charset="0"/>
              </a:rPr>
              <a:t>’</a:t>
            </a:r>
            <a:r>
              <a:rPr lang="en-US" sz="2300" dirty="0">
                <a:latin typeface="Arial" charset="0"/>
              </a:rPr>
              <a:t>s individual abilities</a:t>
            </a:r>
          </a:p>
          <a:p>
            <a:pPr eaLnBrk="1" hangingPunct="1">
              <a:spcBef>
                <a:spcPts val="1800"/>
              </a:spcBef>
            </a:pPr>
            <a:r>
              <a:rPr lang="en-US" sz="2300" dirty="0">
                <a:latin typeface="Arial" charset="0"/>
              </a:rPr>
              <a:t>focus curriculum on real things and on doing things</a:t>
            </a:r>
          </a:p>
        </p:txBody>
      </p:sp>
    </p:spTree>
    <p:extLst>
      <p:ext uri="{BB962C8B-B14F-4D97-AF65-F5344CB8AC3E}">
        <p14:creationId xmlns:p14="http://schemas.microsoft.com/office/powerpoint/2010/main" val="2166418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3043454"/>
            <a:ext cx="7519917" cy="2306471"/>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4000" b="1" dirty="0" smtClean="0">
              <a:solidFill>
                <a:srgbClr val="005C2A"/>
              </a:solidFill>
            </a:endParaRPr>
          </a:p>
          <a:p>
            <a:pPr algn="ctr">
              <a:defRPr/>
            </a:pPr>
            <a:r>
              <a:rPr lang="en-US" sz="4000" b="1" dirty="0" smtClean="0">
                <a:solidFill>
                  <a:srgbClr val="005C2A"/>
                </a:solidFill>
              </a:rPr>
              <a:t>When a baby is born he </a:t>
            </a:r>
            <a:r>
              <a:rPr lang="en-US" sz="4000" b="1" dirty="0" err="1" smtClean="0">
                <a:solidFill>
                  <a:srgbClr val="005C2A"/>
                </a:solidFill>
              </a:rPr>
              <a:t>recognises</a:t>
            </a:r>
            <a:r>
              <a:rPr lang="en-US" sz="4000" b="1" dirty="0" smtClean="0">
                <a:solidFill>
                  <a:srgbClr val="005C2A"/>
                </a:solidFill>
              </a:rPr>
              <a:t> no one.</a:t>
            </a:r>
          </a:p>
          <a:p>
            <a:pPr algn="ctr">
              <a:defRPr/>
            </a:pPr>
            <a:r>
              <a:rPr lang="en-US" sz="4000" b="1" dirty="0" smtClean="0">
                <a:solidFill>
                  <a:srgbClr val="005C2A"/>
                </a:solidFill>
              </a:rPr>
              <a:t>By first birthday he has his </a:t>
            </a:r>
            <a:r>
              <a:rPr lang="en-US" sz="4000" b="1" dirty="0" err="1" smtClean="0">
                <a:solidFill>
                  <a:srgbClr val="005C2A"/>
                </a:solidFill>
              </a:rPr>
              <a:t>favourites</a:t>
            </a:r>
            <a:r>
              <a:rPr lang="en-US" sz="4000" b="1" dirty="0" smtClean="0">
                <a:solidFill>
                  <a:srgbClr val="005C2A"/>
                </a:solidFill>
              </a:rPr>
              <a:t>. </a:t>
            </a:r>
          </a:p>
          <a:p>
            <a:pPr algn="ctr">
              <a:defRPr/>
            </a:pPr>
            <a:r>
              <a:rPr lang="en-US" sz="4000" b="1" dirty="0" smtClean="0">
                <a:solidFill>
                  <a:srgbClr val="005C2A"/>
                </a:solidFill>
              </a:rPr>
              <a:t>Why? How? </a:t>
            </a:r>
          </a:p>
          <a:p>
            <a:pPr algn="ctr">
              <a:defRPr/>
            </a:pPr>
            <a:endParaRPr lang="en-US" sz="4000" b="1" dirty="0" smtClean="0">
              <a:solidFill>
                <a:srgbClr val="005C2A"/>
              </a:solidFill>
            </a:endParaRPr>
          </a:p>
        </p:txBody>
      </p:sp>
      <p:sp>
        <p:nvSpPr>
          <p:cNvPr id="5" name="Rectangle 2"/>
          <p:cNvSpPr txBox="1">
            <a:spLocks noChangeArrowheads="1"/>
          </p:cNvSpPr>
          <p:nvPr/>
        </p:nvSpPr>
        <p:spPr>
          <a:xfrm>
            <a:off x="805218" y="760863"/>
            <a:ext cx="7519917" cy="1751465"/>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spcBef>
                <a:spcPct val="0"/>
              </a:spcBef>
            </a:pPr>
            <a:r>
              <a:rPr lang="en-US" sz="4000" b="1" dirty="0" smtClean="0">
                <a:solidFill>
                  <a:schemeClr val="bg1"/>
                </a:solidFill>
                <a:latin typeface="Arial" charset="0"/>
              </a:rPr>
              <a:t>John </a:t>
            </a:r>
            <a:r>
              <a:rPr lang="en-US" sz="4000" b="1" dirty="0" err="1" smtClean="0">
                <a:solidFill>
                  <a:schemeClr val="bg1"/>
                </a:solidFill>
                <a:latin typeface="Arial" charset="0"/>
              </a:rPr>
              <a:t>Bowlby</a:t>
            </a:r>
            <a:r>
              <a:rPr lang="en-US" sz="4000" b="1" dirty="0" smtClean="0">
                <a:solidFill>
                  <a:schemeClr val="bg1"/>
                </a:solidFill>
                <a:latin typeface="Arial" charset="0"/>
              </a:rPr>
              <a:t>. </a:t>
            </a:r>
            <a:r>
              <a:rPr kumimoji="0" lang="en-US" sz="4000" b="1" i="0" u="none" strike="noStrike" kern="1200" cap="none" spc="0" normalizeH="0" baseline="0" noProof="0" dirty="0" smtClean="0">
                <a:ln>
                  <a:noFill/>
                </a:ln>
                <a:solidFill>
                  <a:schemeClr val="bg1"/>
                </a:solidFill>
                <a:effectLst/>
                <a:uLnTx/>
                <a:uFillTx/>
                <a:latin typeface="Arial" charset="0"/>
                <a:ea typeface="+mj-ea"/>
                <a:cs typeface="+mj-cs"/>
              </a:rPr>
              <a:t>Mary Ainsworth</a:t>
            </a:r>
          </a:p>
          <a:p>
            <a:pPr lvl="0">
              <a:spcBef>
                <a:spcPct val="0"/>
              </a:spcBef>
            </a:pPr>
            <a:r>
              <a:rPr lang="en-US" sz="4000" b="1" dirty="0" smtClean="0">
                <a:solidFill>
                  <a:schemeClr val="bg1"/>
                </a:solidFill>
                <a:latin typeface="Arial" charset="0"/>
                <a:ea typeface="+mj-ea"/>
                <a:cs typeface="+mj-cs"/>
              </a:rPr>
              <a:t>Attachment theories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263047983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1569493"/>
            <a:ext cx="7519917" cy="2156345"/>
          </a:xfrm>
          <a:prstGeom prst="rect">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2"/>
          <p:cNvSpPr txBox="1">
            <a:spLocks noChangeArrowheads="1"/>
          </p:cNvSpPr>
          <p:nvPr/>
        </p:nvSpPr>
        <p:spPr>
          <a:xfrm>
            <a:off x="805218" y="542495"/>
            <a:ext cx="7519917" cy="876871"/>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endParaRPr lang="en-US" altLang="ko-KR" sz="2200" b="1" dirty="0" smtClean="0">
              <a:solidFill>
                <a:schemeClr val="bg1"/>
              </a:solidFill>
              <a:latin typeface="Arial" charset="0"/>
              <a:ea typeface="굴림" charset="0"/>
              <a:cs typeface="굴림" charset="0"/>
            </a:endParaRPr>
          </a:p>
          <a:p>
            <a:pPr lvl="0" algn="ctr">
              <a:spcBef>
                <a:spcPct val="0"/>
              </a:spcBef>
            </a:pPr>
            <a:r>
              <a:rPr lang="en-US" altLang="ko-KR" sz="2200" b="1" dirty="0" smtClean="0">
                <a:solidFill>
                  <a:schemeClr val="bg1"/>
                </a:solidFill>
                <a:latin typeface="Arial" charset="0"/>
                <a:ea typeface="굴림" charset="0"/>
                <a:cs typeface="굴림" charset="0"/>
              </a:rPr>
              <a:t>Two pillars of emotional development- Attachment (Roots) and Exploration (Wings)</a:t>
            </a:r>
            <a:br>
              <a:rPr lang="en-US" altLang="ko-KR" sz="2200" b="1" dirty="0" smtClean="0">
                <a:solidFill>
                  <a:schemeClr val="bg1"/>
                </a:solidFill>
                <a:latin typeface="Arial" charset="0"/>
                <a:ea typeface="굴림" charset="0"/>
                <a:cs typeface="굴림" charset="0"/>
              </a:rPr>
            </a:br>
            <a:endParaRPr kumimoji="0" lang="en-US" sz="22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4121624"/>
            <a:ext cx="7519917" cy="2183642"/>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1747" name="Rectangle 3"/>
          <p:cNvSpPr>
            <a:spLocks noGrp="1" noChangeArrowheads="1"/>
          </p:cNvSpPr>
          <p:nvPr>
            <p:ph idx="1"/>
          </p:nvPr>
        </p:nvSpPr>
        <p:spPr>
          <a:xfrm>
            <a:off x="1050878" y="1598613"/>
            <a:ext cx="7042244" cy="4706653"/>
          </a:xfrm>
        </p:spPr>
        <p:txBody>
          <a:bodyPr>
            <a:normAutofit/>
          </a:bodyPr>
          <a:lstStyle/>
          <a:p>
            <a:pPr algn="just" eaLnBrk="1" hangingPunct="1">
              <a:lnSpc>
                <a:spcPct val="150000"/>
              </a:lnSpc>
              <a:spcBef>
                <a:spcPts val="1200"/>
              </a:spcBef>
            </a:pPr>
            <a:r>
              <a:rPr lang="en-US" altLang="ko-KR" sz="2000" dirty="0">
                <a:latin typeface="Arial" charset="0"/>
                <a:ea typeface="굴림" charset="0"/>
                <a:cs typeface="굴림" charset="0"/>
              </a:rPr>
              <a:t>Attachment comes from the desire to remain close to a caregiver and feel safe. </a:t>
            </a:r>
            <a:r>
              <a:rPr lang="en-US" altLang="ko-KR" sz="2000" dirty="0" smtClean="0">
                <a:latin typeface="Arial" charset="0"/>
                <a:ea typeface="굴림" charset="0"/>
                <a:cs typeface="굴림" charset="0"/>
              </a:rPr>
              <a:t>Exploration </a:t>
            </a:r>
            <a:r>
              <a:rPr lang="en-US" altLang="ko-KR" sz="2000" dirty="0">
                <a:latin typeface="Arial" charset="0"/>
                <a:ea typeface="굴림" charset="0"/>
                <a:cs typeface="굴림" charset="0"/>
              </a:rPr>
              <a:t>comes from the desire to venture out and learn about the world. Children instinctively do both. </a:t>
            </a:r>
          </a:p>
          <a:p>
            <a:pPr algn="just" eaLnBrk="1" hangingPunct="1">
              <a:lnSpc>
                <a:spcPct val="150000"/>
              </a:lnSpc>
              <a:spcBef>
                <a:spcPts val="1200"/>
              </a:spcBef>
              <a:buFontTx/>
              <a:buNone/>
            </a:pPr>
            <a:endParaRPr lang="en-US" altLang="ko-KR" sz="2000" dirty="0">
              <a:latin typeface="Arial" charset="0"/>
              <a:ea typeface="굴림" charset="0"/>
              <a:cs typeface="굴림" charset="0"/>
            </a:endParaRPr>
          </a:p>
          <a:p>
            <a:pPr algn="just" eaLnBrk="1" hangingPunct="1">
              <a:lnSpc>
                <a:spcPct val="150000"/>
              </a:lnSpc>
              <a:spcBef>
                <a:spcPts val="1200"/>
              </a:spcBef>
            </a:pPr>
            <a:r>
              <a:rPr lang="en-US" altLang="ko-KR" sz="2000" dirty="0">
                <a:latin typeface="Arial" charset="0"/>
                <a:ea typeface="굴림" charset="0"/>
                <a:cs typeface="굴림" charset="0"/>
              </a:rPr>
              <a:t>The attachment hands children form with their first early childhood teachers also predict the quality of relationship they will have with future teachers, because this first relationship becomes the model for the others.</a:t>
            </a:r>
            <a:endParaRPr lang="en-US" sz="2000" dirty="0">
              <a:latin typeface="Arial" charset="0"/>
              <a:cs typeface="Arial" charset="0"/>
            </a:endParaRPr>
          </a:p>
        </p:txBody>
      </p:sp>
    </p:spTree>
    <p:extLst>
      <p:ext uri="{BB962C8B-B14F-4D97-AF65-F5344CB8AC3E}">
        <p14:creationId xmlns:p14="http://schemas.microsoft.com/office/powerpoint/2010/main" val="3734677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2.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682391"/>
            <a:ext cx="7519917" cy="955343"/>
          </a:xfrm>
          <a:prstGeom prst="rect">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5"/>
          <p:cNvSpPr/>
          <p:nvPr/>
        </p:nvSpPr>
        <p:spPr>
          <a:xfrm>
            <a:off x="805218" y="1637734"/>
            <a:ext cx="7519917" cy="1228298"/>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 name="Rectangle 6"/>
          <p:cNvSpPr/>
          <p:nvPr/>
        </p:nvSpPr>
        <p:spPr>
          <a:xfrm>
            <a:off x="805218" y="2866032"/>
            <a:ext cx="7519917" cy="1612712"/>
          </a:xfrm>
          <a:prstGeom prst="rect">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4478743"/>
            <a:ext cx="7519917" cy="1389796"/>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2770" name="Rectangle 2"/>
          <p:cNvSpPr>
            <a:spLocks noGrp="1" noChangeArrowheads="1"/>
          </p:cNvSpPr>
          <p:nvPr>
            <p:ph idx="1"/>
          </p:nvPr>
        </p:nvSpPr>
        <p:spPr>
          <a:xfrm>
            <a:off x="938497" y="818867"/>
            <a:ext cx="7140978" cy="5691187"/>
          </a:xfrm>
        </p:spPr>
        <p:txBody>
          <a:bodyPr>
            <a:normAutofit/>
          </a:bodyPr>
          <a:lstStyle/>
          <a:p>
            <a:pPr eaLnBrk="1" hangingPunct="1">
              <a:spcBef>
                <a:spcPts val="1800"/>
              </a:spcBef>
            </a:pPr>
            <a:r>
              <a:rPr lang="en-US" altLang="ko-KR" sz="2200" dirty="0">
                <a:latin typeface="Arial" charset="0"/>
                <a:ea typeface="굴림" charset="0"/>
                <a:cs typeface="굴림" charset="0"/>
              </a:rPr>
              <a:t>One research study </a:t>
            </a:r>
            <a:r>
              <a:rPr lang="en-US" altLang="ko-KR" sz="2200" dirty="0" smtClean="0">
                <a:latin typeface="Arial" charset="0"/>
                <a:ea typeface="굴림" charset="0"/>
                <a:cs typeface="굴림" charset="0"/>
              </a:rPr>
              <a:t>by Mary Ainsworth observed </a:t>
            </a:r>
            <a:r>
              <a:rPr lang="en-US" altLang="ko-KR" sz="2200" dirty="0">
                <a:latin typeface="Arial" charset="0"/>
                <a:ea typeface="굴림" charset="0"/>
                <a:cs typeface="굴림" charset="0"/>
              </a:rPr>
              <a:t>how mothers prepared their two-year-olds for a brief separation. </a:t>
            </a:r>
          </a:p>
          <a:p>
            <a:pPr eaLnBrk="1" hangingPunct="1">
              <a:spcBef>
                <a:spcPts val="1800"/>
              </a:spcBef>
            </a:pPr>
            <a:r>
              <a:rPr lang="en-US" altLang="ko-KR" sz="2200" dirty="0">
                <a:latin typeface="Arial" charset="0"/>
                <a:ea typeface="굴림" charset="0"/>
                <a:cs typeface="굴림" charset="0"/>
              </a:rPr>
              <a:t>When mothers slipped out of the room without saying anything, their children played the least and were most likely to cry. </a:t>
            </a:r>
          </a:p>
          <a:p>
            <a:pPr eaLnBrk="1" hangingPunct="1">
              <a:spcBef>
                <a:spcPts val="1800"/>
              </a:spcBef>
            </a:pPr>
            <a:r>
              <a:rPr lang="en-US" altLang="ko-KR" sz="2200" dirty="0">
                <a:latin typeface="Arial" charset="0"/>
                <a:ea typeface="굴림" charset="0"/>
                <a:cs typeface="굴림" charset="0"/>
              </a:rPr>
              <a:t>In contrast, when mothers told their toddlers what they were leaving and would return, or when they told their toddlers what they should do in the interim, their children played the most and cried the least.  </a:t>
            </a:r>
          </a:p>
          <a:p>
            <a:pPr eaLnBrk="1" hangingPunct="1">
              <a:spcBef>
                <a:spcPts val="1800"/>
              </a:spcBef>
            </a:pPr>
            <a:r>
              <a:rPr lang="en-US" altLang="ko-KR" sz="2200" dirty="0">
                <a:latin typeface="Arial" charset="0"/>
                <a:ea typeface="굴림" charset="0"/>
                <a:cs typeface="굴림" charset="0"/>
              </a:rPr>
              <a:t>Sneaking out might have been easier for the mothers, but it made the toddlers feel less safe. Thus, they did not explore or play as easily.</a:t>
            </a:r>
            <a:endParaRPr lang="en-US" sz="2200" dirty="0">
              <a:latin typeface="Arial" charset="0"/>
              <a:cs typeface="Arial" charset="0"/>
            </a:endParaRPr>
          </a:p>
        </p:txBody>
      </p:sp>
    </p:spTree>
    <p:extLst>
      <p:ext uri="{BB962C8B-B14F-4D97-AF65-F5344CB8AC3E}">
        <p14:creationId xmlns:p14="http://schemas.microsoft.com/office/powerpoint/2010/main" val="1095353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2156352"/>
            <a:ext cx="7519917" cy="586852"/>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2"/>
          <p:cNvSpPr txBox="1">
            <a:spLocks noChangeArrowheads="1"/>
          </p:cNvSpPr>
          <p:nvPr/>
        </p:nvSpPr>
        <p:spPr>
          <a:xfrm>
            <a:off x="805218" y="610735"/>
            <a:ext cx="7519917" cy="1218065"/>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2500" b="1" dirty="0" smtClean="0">
                <a:solidFill>
                  <a:schemeClr val="bg1"/>
                </a:solidFill>
                <a:latin typeface="Arial" charset="0"/>
                <a:ea typeface="굴림" charset="0"/>
                <a:cs typeface="굴림" charset="0"/>
              </a:rPr>
              <a:t> </a:t>
            </a:r>
          </a:p>
          <a:p>
            <a:pPr lvl="0" algn="ctr">
              <a:spcBef>
                <a:spcPct val="0"/>
              </a:spcBef>
            </a:pPr>
            <a:r>
              <a:rPr lang="en-US" altLang="ko-KR" sz="2500" b="1" dirty="0" smtClean="0">
                <a:solidFill>
                  <a:schemeClr val="bg1"/>
                </a:solidFill>
                <a:latin typeface="Arial" charset="0"/>
                <a:ea typeface="굴림" charset="0"/>
                <a:cs typeface="굴림" charset="0"/>
              </a:rPr>
              <a:t>The type of attachment that young children have with their child care teachers can be observed in their </a:t>
            </a:r>
            <a:r>
              <a:rPr lang="en-US" altLang="ko-KR" sz="2500" b="1" dirty="0" err="1" smtClean="0">
                <a:solidFill>
                  <a:schemeClr val="bg1"/>
                </a:solidFill>
                <a:latin typeface="Arial" charset="0"/>
                <a:ea typeface="굴림" charset="0"/>
                <a:cs typeface="굴림" charset="0"/>
              </a:rPr>
              <a:t>behaviours</a:t>
            </a:r>
            <a:r>
              <a:rPr lang="en-US" altLang="ko-KR" sz="2500" b="1" dirty="0" smtClean="0">
                <a:solidFill>
                  <a:schemeClr val="bg1"/>
                </a:solidFill>
                <a:latin typeface="Arial" charset="0"/>
                <a:ea typeface="굴림" charset="0"/>
                <a:cs typeface="굴림" charset="0"/>
              </a:rPr>
              <a:t>.</a:t>
            </a:r>
            <a:br>
              <a:rPr lang="en-US" altLang="ko-KR" sz="2500" b="1" dirty="0" smtClean="0">
                <a:solidFill>
                  <a:schemeClr val="bg1"/>
                </a:solidFill>
                <a:latin typeface="Arial" charset="0"/>
                <a:ea typeface="굴림" charset="0"/>
                <a:cs typeface="굴림" charset="0"/>
              </a:rPr>
            </a:br>
            <a:endParaRPr kumimoji="0" lang="en-US" sz="25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2895604"/>
            <a:ext cx="7519917" cy="235878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3795" name="Rectangle 3"/>
          <p:cNvSpPr>
            <a:spLocks noGrp="1" noChangeArrowheads="1"/>
          </p:cNvSpPr>
          <p:nvPr>
            <p:ph idx="1"/>
          </p:nvPr>
        </p:nvSpPr>
        <p:spPr>
          <a:xfrm>
            <a:off x="1201010" y="1910688"/>
            <a:ext cx="6919416" cy="4525963"/>
          </a:xfrm>
        </p:spPr>
        <p:txBody>
          <a:bodyPr>
            <a:normAutofit/>
          </a:bodyPr>
          <a:lstStyle/>
          <a:p>
            <a:pPr eaLnBrk="1" hangingPunct="1">
              <a:lnSpc>
                <a:spcPct val="80000"/>
              </a:lnSpc>
              <a:buFontTx/>
              <a:buNone/>
            </a:pPr>
            <a:endParaRPr lang="en-US" altLang="ko-KR" sz="2300" dirty="0">
              <a:latin typeface="Arial" charset="0"/>
              <a:ea typeface="굴림" charset="0"/>
              <a:cs typeface="굴림" charset="0"/>
            </a:endParaRPr>
          </a:p>
          <a:p>
            <a:pPr eaLnBrk="1" hangingPunct="1">
              <a:lnSpc>
                <a:spcPct val="80000"/>
              </a:lnSpc>
              <a:buFontTx/>
              <a:buNone/>
            </a:pPr>
            <a:r>
              <a:rPr lang="en-US" altLang="ko-KR" sz="2300" b="1" u="sng" dirty="0">
                <a:solidFill>
                  <a:srgbClr val="A40FBD"/>
                </a:solidFill>
                <a:latin typeface="Arial" charset="0"/>
                <a:ea typeface="굴림" charset="0"/>
                <a:cs typeface="굴림" charset="0"/>
              </a:rPr>
              <a:t>Securely attached children:</a:t>
            </a:r>
          </a:p>
          <a:p>
            <a:pPr eaLnBrk="1" hangingPunct="1">
              <a:lnSpc>
                <a:spcPct val="80000"/>
              </a:lnSpc>
              <a:buFontTx/>
              <a:buNone/>
            </a:pPr>
            <a:endParaRPr lang="en-US" altLang="ko-KR" sz="2300" dirty="0">
              <a:latin typeface="Arial" charset="0"/>
              <a:ea typeface="굴림" charset="0"/>
              <a:cs typeface="굴림" charset="0"/>
            </a:endParaRPr>
          </a:p>
          <a:p>
            <a:pPr eaLnBrk="1" hangingPunct="1">
              <a:lnSpc>
                <a:spcPct val="80000"/>
              </a:lnSpc>
            </a:pPr>
            <a:r>
              <a:rPr lang="en-US" altLang="ko-KR" sz="2300" dirty="0">
                <a:latin typeface="Arial" charset="0"/>
                <a:ea typeface="굴림" charset="0"/>
                <a:cs typeface="굴림" charset="0"/>
              </a:rPr>
              <a:t>accept comfort when they are upset.</a:t>
            </a:r>
          </a:p>
          <a:p>
            <a:pPr eaLnBrk="1" hangingPunct="1">
              <a:lnSpc>
                <a:spcPct val="80000"/>
              </a:lnSpc>
            </a:pPr>
            <a:r>
              <a:rPr lang="en-US" altLang="ko-KR" sz="2300" dirty="0">
                <a:latin typeface="Arial" charset="0"/>
                <a:ea typeface="굴림" charset="0"/>
                <a:cs typeface="굴림" charset="0"/>
              </a:rPr>
              <a:t>can usually be calmed by the teacher holding them.</a:t>
            </a:r>
          </a:p>
          <a:p>
            <a:pPr eaLnBrk="1" hangingPunct="1">
              <a:lnSpc>
                <a:spcPct val="80000"/>
              </a:lnSpc>
            </a:pPr>
            <a:r>
              <a:rPr lang="en-US" altLang="ko-KR" sz="2300" dirty="0">
                <a:latin typeface="Arial" charset="0"/>
                <a:ea typeface="굴림" charset="0"/>
                <a:cs typeface="굴림" charset="0"/>
              </a:rPr>
              <a:t>spontaneously hug the teacher.</a:t>
            </a:r>
          </a:p>
          <a:p>
            <a:pPr eaLnBrk="1" hangingPunct="1">
              <a:lnSpc>
                <a:spcPct val="80000"/>
              </a:lnSpc>
            </a:pPr>
            <a:r>
              <a:rPr lang="en-US" altLang="ko-KR" sz="2300" dirty="0">
                <a:latin typeface="Arial" charset="0"/>
                <a:ea typeface="굴림" charset="0"/>
                <a:cs typeface="굴림" charset="0"/>
              </a:rPr>
              <a:t>easily follow her directions.</a:t>
            </a:r>
          </a:p>
          <a:p>
            <a:pPr eaLnBrk="1" hangingPunct="1">
              <a:lnSpc>
                <a:spcPct val="80000"/>
              </a:lnSpc>
            </a:pPr>
            <a:r>
              <a:rPr lang="en-US" altLang="ko-KR" sz="2300" dirty="0">
                <a:latin typeface="Arial" charset="0"/>
                <a:ea typeface="굴림" charset="0"/>
                <a:cs typeface="굴림" charset="0"/>
              </a:rPr>
              <a:t>are lighthearted and playful with the teacher.</a:t>
            </a:r>
            <a:endParaRPr lang="en-US" sz="2300" dirty="0">
              <a:latin typeface="Arial" charset="0"/>
              <a:cs typeface="Arial" charset="0"/>
            </a:endParaRPr>
          </a:p>
        </p:txBody>
      </p:sp>
    </p:spTree>
    <p:extLst>
      <p:ext uri="{BB962C8B-B14F-4D97-AF65-F5344CB8AC3E}">
        <p14:creationId xmlns:p14="http://schemas.microsoft.com/office/powerpoint/2010/main" val="1198146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2.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750631"/>
            <a:ext cx="7519917" cy="66874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5"/>
          <p:cNvSpPr/>
          <p:nvPr/>
        </p:nvSpPr>
        <p:spPr>
          <a:xfrm>
            <a:off x="805218" y="1571771"/>
            <a:ext cx="7519917" cy="3641676"/>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4818" name="Rectangle 2"/>
          <p:cNvSpPr>
            <a:spLocks noGrp="1" noChangeArrowheads="1"/>
          </p:cNvSpPr>
          <p:nvPr>
            <p:ph idx="1"/>
          </p:nvPr>
        </p:nvSpPr>
        <p:spPr>
          <a:xfrm>
            <a:off x="938497" y="887107"/>
            <a:ext cx="7059091" cy="4831305"/>
          </a:xfrm>
        </p:spPr>
        <p:txBody>
          <a:bodyPr>
            <a:normAutofit/>
          </a:bodyPr>
          <a:lstStyle/>
          <a:p>
            <a:pPr eaLnBrk="1" hangingPunct="1">
              <a:lnSpc>
                <a:spcPct val="90000"/>
              </a:lnSpc>
              <a:buFontTx/>
              <a:buNone/>
            </a:pPr>
            <a:r>
              <a:rPr lang="en-US" altLang="ko-KR" sz="2400" b="1" u="sng" dirty="0">
                <a:solidFill>
                  <a:srgbClr val="C00000"/>
                </a:solidFill>
                <a:latin typeface="Arial" charset="0"/>
                <a:ea typeface="굴림" charset="0"/>
                <a:cs typeface="굴림" charset="0"/>
              </a:rPr>
              <a:t>Insecure / avoidant attached children:</a:t>
            </a:r>
          </a:p>
          <a:p>
            <a:pPr eaLnBrk="1" hangingPunct="1">
              <a:lnSpc>
                <a:spcPct val="90000"/>
              </a:lnSpc>
              <a:buFontTx/>
              <a:buNone/>
            </a:pPr>
            <a:endParaRPr lang="en-US" altLang="ko-KR" sz="2400" dirty="0">
              <a:latin typeface="Arial" charset="0"/>
              <a:ea typeface="굴림" charset="0"/>
              <a:cs typeface="굴림" charset="0"/>
            </a:endParaRPr>
          </a:p>
          <a:p>
            <a:pPr eaLnBrk="1" hangingPunct="1">
              <a:lnSpc>
                <a:spcPct val="90000"/>
              </a:lnSpc>
            </a:pPr>
            <a:r>
              <a:rPr lang="en-US" altLang="ko-KR" sz="2400" dirty="0">
                <a:latin typeface="Arial" charset="0"/>
                <a:ea typeface="굴림" charset="0"/>
                <a:cs typeface="굴림" charset="0"/>
              </a:rPr>
              <a:t>are more interested in the materials in the classroom than in the teacher or the other children.</a:t>
            </a:r>
          </a:p>
          <a:p>
            <a:pPr eaLnBrk="1" hangingPunct="1">
              <a:lnSpc>
                <a:spcPct val="90000"/>
              </a:lnSpc>
            </a:pPr>
            <a:r>
              <a:rPr lang="en-US" altLang="ko-KR" sz="2400" dirty="0">
                <a:latin typeface="Arial" charset="0"/>
                <a:ea typeface="굴림" charset="0"/>
                <a:cs typeface="굴림" charset="0"/>
              </a:rPr>
              <a:t>act as if they do not hear what the teacher says or notice what he does.</a:t>
            </a:r>
          </a:p>
          <a:p>
            <a:pPr eaLnBrk="1" hangingPunct="1">
              <a:lnSpc>
                <a:spcPct val="90000"/>
              </a:lnSpc>
            </a:pPr>
            <a:r>
              <a:rPr lang="en-US" altLang="ko-KR" sz="2400" dirty="0">
                <a:latin typeface="Arial" charset="0"/>
                <a:ea typeface="굴림" charset="0"/>
                <a:cs typeface="굴림" charset="0"/>
              </a:rPr>
              <a:t>avoid frequent or close contact with the teacher.</a:t>
            </a:r>
          </a:p>
          <a:p>
            <a:pPr eaLnBrk="1" hangingPunct="1">
              <a:lnSpc>
                <a:spcPct val="90000"/>
              </a:lnSpc>
            </a:pPr>
            <a:r>
              <a:rPr lang="en-US" altLang="ko-KR" sz="2400" dirty="0">
                <a:latin typeface="Arial" charset="0"/>
                <a:ea typeface="굴림" charset="0"/>
                <a:cs typeface="굴림" charset="0"/>
              </a:rPr>
              <a:t>do not seek comfort from the teacher when hurt or upset, and might even move away from the teacher if  she move closer to comfort them.</a:t>
            </a:r>
            <a:endParaRPr lang="en-US" sz="2400" dirty="0">
              <a:latin typeface="Arial" charset="0"/>
              <a:cs typeface="Arial" charset="0"/>
            </a:endParaRPr>
          </a:p>
        </p:txBody>
      </p:sp>
    </p:spTree>
    <p:extLst>
      <p:ext uri="{BB962C8B-B14F-4D97-AF65-F5344CB8AC3E}">
        <p14:creationId xmlns:p14="http://schemas.microsoft.com/office/powerpoint/2010/main" val="1720173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2.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667322"/>
            <a:ext cx="7519917" cy="67016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5"/>
          <p:cNvSpPr/>
          <p:nvPr/>
        </p:nvSpPr>
        <p:spPr>
          <a:xfrm>
            <a:off x="805218" y="1571772"/>
            <a:ext cx="7519917" cy="366897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5842" name="Rectangle 2"/>
          <p:cNvSpPr>
            <a:spLocks noGrp="1" noChangeArrowheads="1"/>
          </p:cNvSpPr>
          <p:nvPr>
            <p:ph idx="1"/>
          </p:nvPr>
        </p:nvSpPr>
        <p:spPr>
          <a:xfrm>
            <a:off x="938497" y="736979"/>
            <a:ext cx="7386638" cy="5905500"/>
          </a:xfrm>
        </p:spPr>
        <p:txBody>
          <a:bodyPr>
            <a:normAutofit/>
          </a:bodyPr>
          <a:lstStyle/>
          <a:p>
            <a:pPr marL="0" indent="0" eaLnBrk="1" hangingPunct="1">
              <a:spcBef>
                <a:spcPts val="1500"/>
              </a:spcBef>
              <a:buFontTx/>
              <a:buNone/>
            </a:pPr>
            <a:r>
              <a:rPr lang="en-US" altLang="ko-KR" sz="2400" b="1" u="sng" dirty="0">
                <a:solidFill>
                  <a:srgbClr val="005C2A"/>
                </a:solidFill>
                <a:latin typeface="Arial" charset="0"/>
                <a:ea typeface="굴림" charset="0"/>
                <a:cs typeface="굴림" charset="0"/>
              </a:rPr>
              <a:t>Insecure/resistant (ambivalent) </a:t>
            </a:r>
            <a:r>
              <a:rPr lang="en-US" altLang="ko-KR" sz="2400" b="1" u="sng" dirty="0" smtClean="0">
                <a:solidFill>
                  <a:srgbClr val="005C2A"/>
                </a:solidFill>
                <a:latin typeface="Arial" charset="0"/>
                <a:ea typeface="굴림" charset="0"/>
                <a:cs typeface="굴림" charset="0"/>
              </a:rPr>
              <a:t>attached children</a:t>
            </a:r>
            <a:r>
              <a:rPr lang="en-US" altLang="ko-KR" sz="2400" b="1" u="sng" dirty="0">
                <a:solidFill>
                  <a:srgbClr val="005C2A"/>
                </a:solidFill>
                <a:latin typeface="Arial" charset="0"/>
                <a:ea typeface="굴림" charset="0"/>
                <a:cs typeface="굴림" charset="0"/>
              </a:rPr>
              <a:t>:</a:t>
            </a:r>
          </a:p>
          <a:p>
            <a:pPr eaLnBrk="1" hangingPunct="1">
              <a:spcBef>
                <a:spcPts val="1500"/>
              </a:spcBef>
              <a:buFontTx/>
              <a:buNone/>
            </a:pPr>
            <a:endParaRPr lang="en-US" altLang="ko-KR" sz="2400" dirty="0">
              <a:latin typeface="Arial" charset="0"/>
              <a:ea typeface="굴림" charset="0"/>
              <a:cs typeface="굴림" charset="0"/>
            </a:endParaRPr>
          </a:p>
          <a:p>
            <a:pPr eaLnBrk="1" hangingPunct="1">
              <a:spcBef>
                <a:spcPts val="1500"/>
              </a:spcBef>
            </a:pPr>
            <a:r>
              <a:rPr lang="en-US" altLang="ko-KR" sz="2400" dirty="0">
                <a:latin typeface="Arial" charset="0"/>
                <a:ea typeface="굴림" charset="0"/>
                <a:cs typeface="굴림" charset="0"/>
              </a:rPr>
              <a:t>resist classroom routines such as cleaning up.</a:t>
            </a:r>
          </a:p>
          <a:p>
            <a:pPr eaLnBrk="1" hangingPunct="1">
              <a:spcBef>
                <a:spcPts val="1500"/>
              </a:spcBef>
            </a:pPr>
            <a:r>
              <a:rPr lang="en-US" altLang="ko-KR" sz="2400" dirty="0">
                <a:latin typeface="Arial" charset="0"/>
                <a:ea typeface="굴림" charset="0"/>
                <a:cs typeface="굴림" charset="0"/>
              </a:rPr>
              <a:t>are demanding and impatient with the teacher and are not satisfied with his attempts to respond. </a:t>
            </a:r>
          </a:p>
          <a:p>
            <a:pPr eaLnBrk="1" hangingPunct="1">
              <a:spcBef>
                <a:spcPts val="1500"/>
              </a:spcBef>
            </a:pPr>
            <a:r>
              <a:rPr lang="en-US" altLang="ko-KR" sz="2400" dirty="0">
                <a:latin typeface="Arial" charset="0"/>
                <a:ea typeface="굴림" charset="0"/>
                <a:cs typeface="굴림" charset="0"/>
              </a:rPr>
              <a:t>cry to get the teacher to do what they want her to do.</a:t>
            </a:r>
          </a:p>
          <a:p>
            <a:pPr eaLnBrk="1" hangingPunct="1">
              <a:spcBef>
                <a:spcPts val="1500"/>
              </a:spcBef>
            </a:pPr>
            <a:r>
              <a:rPr lang="en-US" altLang="ko-KR" sz="2400" dirty="0">
                <a:latin typeface="Arial" charset="0"/>
                <a:ea typeface="굴림" charset="0"/>
                <a:cs typeface="굴림" charset="0"/>
              </a:rPr>
              <a:t>cling when the primary teacher attempts to leave the room and continue to cry after he leaves.</a:t>
            </a:r>
            <a:endParaRPr lang="en-US" sz="2400" dirty="0">
              <a:latin typeface="Arial" charset="0"/>
              <a:cs typeface="Arial" charset="0"/>
            </a:endParaRPr>
          </a:p>
        </p:txBody>
      </p:sp>
    </p:spTree>
    <p:extLst>
      <p:ext uri="{BB962C8B-B14F-4D97-AF65-F5344CB8AC3E}">
        <p14:creationId xmlns:p14="http://schemas.microsoft.com/office/powerpoint/2010/main" val="1136173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2.jpg"/>
          <p:cNvPicPr>
            <a:picLocks noChangeAspect="1"/>
          </p:cNvPicPr>
          <p:nvPr/>
        </p:nvPicPr>
        <p:blipFill>
          <a:blip r:embed="rId2"/>
          <a:stretch>
            <a:fillRect/>
          </a:stretch>
        </p:blipFill>
        <p:spPr>
          <a:xfrm>
            <a:off x="0" y="0"/>
            <a:ext cx="9144000" cy="6858000"/>
          </a:xfrm>
          <a:prstGeom prst="rect">
            <a:avLst/>
          </a:prstGeom>
        </p:spPr>
      </p:pic>
      <p:sp>
        <p:nvSpPr>
          <p:cNvPr id="7" name="Rectangle 6"/>
          <p:cNvSpPr/>
          <p:nvPr/>
        </p:nvSpPr>
        <p:spPr>
          <a:xfrm>
            <a:off x="805218" y="2852386"/>
            <a:ext cx="7519917" cy="1132764"/>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4123902"/>
            <a:ext cx="7519917" cy="1132764"/>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2"/>
          <p:cNvSpPr txBox="1">
            <a:spLocks noChangeArrowheads="1"/>
          </p:cNvSpPr>
          <p:nvPr/>
        </p:nvSpPr>
        <p:spPr>
          <a:xfrm>
            <a:off x="805218" y="610735"/>
            <a:ext cx="7519917" cy="876871"/>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2800" b="1" dirty="0" smtClean="0">
                <a:solidFill>
                  <a:schemeClr val="bg1"/>
                </a:solidFill>
                <a:latin typeface="Arial" charset="0"/>
                <a:ea typeface="굴림" charset="0"/>
                <a:cs typeface="굴림" charset="0"/>
              </a:rPr>
              <a:t>WORKING WITH AN INSECURELY ATTACHED CHILD</a:t>
            </a: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637734"/>
            <a:ext cx="7519917" cy="1132764"/>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6867" name="Rectangle 3"/>
          <p:cNvSpPr>
            <a:spLocks noGrp="1" noChangeArrowheads="1"/>
          </p:cNvSpPr>
          <p:nvPr>
            <p:ph idx="1"/>
          </p:nvPr>
        </p:nvSpPr>
        <p:spPr>
          <a:xfrm>
            <a:off x="1037230" y="1600200"/>
            <a:ext cx="6673755" cy="4525963"/>
          </a:xfrm>
        </p:spPr>
        <p:txBody>
          <a:bodyPr>
            <a:normAutofit/>
          </a:bodyPr>
          <a:lstStyle/>
          <a:p>
            <a:pPr algn="just" eaLnBrk="1" hangingPunct="1">
              <a:spcBef>
                <a:spcPts val="1200"/>
              </a:spcBef>
            </a:pPr>
            <a:r>
              <a:rPr lang="en-US" altLang="ko-KR" sz="2400" dirty="0">
                <a:latin typeface="Arial" charset="0"/>
                <a:ea typeface="굴림" charset="0"/>
                <a:cs typeface="굴림" charset="0"/>
              </a:rPr>
              <a:t>Children who have insecure attachments with their parents will bring that same relationship style to their interactions with you. </a:t>
            </a:r>
          </a:p>
          <a:p>
            <a:pPr algn="just" eaLnBrk="1" hangingPunct="1">
              <a:spcBef>
                <a:spcPts val="1200"/>
              </a:spcBef>
            </a:pPr>
            <a:r>
              <a:rPr lang="en-US" altLang="ko-KR" sz="2400" dirty="0">
                <a:latin typeface="Arial" charset="0"/>
                <a:ea typeface="굴림" charset="0"/>
                <a:cs typeface="굴림" charset="0"/>
              </a:rPr>
              <a:t>They will be less competent at using you, the teacher, to calm themselves or to support their efforts at self-control. </a:t>
            </a:r>
          </a:p>
          <a:p>
            <a:pPr algn="just" eaLnBrk="1" hangingPunct="1">
              <a:spcBef>
                <a:spcPts val="1200"/>
              </a:spcBef>
            </a:pPr>
            <a:r>
              <a:rPr lang="en-US" altLang="ko-KR" sz="2400" dirty="0">
                <a:latin typeface="Arial" charset="0"/>
                <a:ea typeface="굴림" charset="0"/>
                <a:cs typeface="굴림" charset="0"/>
              </a:rPr>
              <a:t>This is no fun for the child, and having an </a:t>
            </a:r>
            <a:r>
              <a:rPr lang="en-US" altLang="ko-KR" sz="2400" dirty="0" smtClean="0">
                <a:latin typeface="Arial" charset="0"/>
                <a:ea typeface="굴림" charset="0"/>
                <a:cs typeface="굴림" charset="0"/>
              </a:rPr>
              <a:t>under controlled </a:t>
            </a:r>
            <a:r>
              <a:rPr lang="en-US" altLang="ko-KR" sz="2400" dirty="0">
                <a:latin typeface="Arial" charset="0"/>
                <a:ea typeface="굴림" charset="0"/>
                <a:cs typeface="굴림" charset="0"/>
              </a:rPr>
              <a:t>child is certainly no fun for you! </a:t>
            </a:r>
            <a:endParaRPr lang="en-US" sz="2400" dirty="0">
              <a:latin typeface="Arial" charset="0"/>
              <a:cs typeface="Arial" charset="0"/>
            </a:endParaRPr>
          </a:p>
        </p:txBody>
      </p:sp>
    </p:spTree>
    <p:extLst>
      <p:ext uri="{BB962C8B-B14F-4D97-AF65-F5344CB8AC3E}">
        <p14:creationId xmlns:p14="http://schemas.microsoft.com/office/powerpoint/2010/main" val="4003530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7" name="Rectangle 6"/>
          <p:cNvSpPr/>
          <p:nvPr/>
        </p:nvSpPr>
        <p:spPr>
          <a:xfrm>
            <a:off x="805218" y="2674966"/>
            <a:ext cx="7519917" cy="723330"/>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5" y="3425590"/>
            <a:ext cx="7519917" cy="1201008"/>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805215" y="4626598"/>
            <a:ext cx="7519917" cy="900752"/>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5"/>
          <p:cNvSpPr/>
          <p:nvPr/>
        </p:nvSpPr>
        <p:spPr>
          <a:xfrm>
            <a:off x="805218" y="1760566"/>
            <a:ext cx="7519917" cy="900752"/>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3" name="Content Placeholder 2"/>
          <p:cNvSpPr>
            <a:spLocks noGrp="1"/>
          </p:cNvSpPr>
          <p:nvPr>
            <p:ph idx="1"/>
          </p:nvPr>
        </p:nvSpPr>
        <p:spPr>
          <a:xfrm>
            <a:off x="996287" y="1804920"/>
            <a:ext cx="7096836" cy="4972050"/>
          </a:xfrm>
        </p:spPr>
        <p:txBody>
          <a:bodyPr/>
          <a:lstStyle/>
          <a:p>
            <a:pPr>
              <a:buClr>
                <a:srgbClr val="002060"/>
              </a:buClr>
              <a:buFont typeface="Wingdings" pitchFamily="2" charset="2"/>
              <a:buChar char="Ø"/>
              <a:defRPr/>
            </a:pPr>
            <a:r>
              <a:rPr lang="en-US" sz="2400" dirty="0" smtClean="0">
                <a:ea typeface="+mn-ea"/>
              </a:rPr>
              <a:t>The safe zone: where students feel a sense of safety, self-worth and physical and emotional security.</a:t>
            </a:r>
          </a:p>
          <a:p>
            <a:pPr>
              <a:buClr>
                <a:srgbClr val="002060"/>
              </a:buClr>
              <a:buFont typeface="Wingdings" pitchFamily="2" charset="2"/>
              <a:buChar char="Ø"/>
              <a:defRPr/>
            </a:pPr>
            <a:r>
              <a:rPr lang="en-US" sz="2400" dirty="0" smtClean="0">
                <a:ea typeface="+mn-ea"/>
              </a:rPr>
              <a:t>The learning zone: where students are challenged but at the same time supported to learn.</a:t>
            </a:r>
          </a:p>
          <a:p>
            <a:pPr>
              <a:buClr>
                <a:srgbClr val="002060"/>
              </a:buClr>
              <a:buFont typeface="Wingdings" pitchFamily="2" charset="2"/>
              <a:buChar char="Ø"/>
              <a:defRPr/>
            </a:pPr>
            <a:r>
              <a:rPr lang="en-US" sz="2400" dirty="0" smtClean="0">
                <a:ea typeface="+mn-ea"/>
              </a:rPr>
              <a:t>The anxiety zone: where students begin to experience negative stress about the learning experience, and low-level </a:t>
            </a:r>
            <a:r>
              <a:rPr lang="en-US" sz="2400" dirty="0" err="1" smtClean="0">
                <a:ea typeface="+mn-ea"/>
              </a:rPr>
              <a:t>misbehaviour</a:t>
            </a:r>
            <a:r>
              <a:rPr lang="en-US" sz="2400" dirty="0" smtClean="0">
                <a:ea typeface="+mn-ea"/>
              </a:rPr>
              <a:t> happens.</a:t>
            </a:r>
          </a:p>
          <a:p>
            <a:pPr>
              <a:buClr>
                <a:srgbClr val="002060"/>
              </a:buClr>
              <a:buFont typeface="Wingdings" pitchFamily="2" charset="2"/>
              <a:buChar char="Ø"/>
              <a:defRPr/>
            </a:pPr>
            <a:r>
              <a:rPr lang="en-US" sz="2400" dirty="0" smtClean="0">
                <a:ea typeface="+mn-ea"/>
              </a:rPr>
              <a:t>The stress zone: where students react in the classroom, are violent or uncontrollably abusive.</a:t>
            </a:r>
          </a:p>
          <a:p>
            <a:pPr>
              <a:buClr>
                <a:srgbClr val="002060"/>
              </a:buClr>
              <a:buFont typeface="Wingdings" pitchFamily="2" charset="2"/>
              <a:buChar char="Ø"/>
              <a:defRPr/>
            </a:pPr>
            <a:endParaRPr lang="en-US" dirty="0">
              <a:ea typeface="+mn-ea"/>
            </a:endParaRPr>
          </a:p>
        </p:txBody>
      </p:sp>
      <p:sp>
        <p:nvSpPr>
          <p:cNvPr id="5" name="Rectangle 2"/>
          <p:cNvSpPr txBox="1">
            <a:spLocks noChangeArrowheads="1"/>
          </p:cNvSpPr>
          <p:nvPr/>
        </p:nvSpPr>
        <p:spPr>
          <a:xfrm>
            <a:off x="805218" y="815455"/>
            <a:ext cx="7519917" cy="876871"/>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2800" b="1" dirty="0" err="1" smtClean="0">
                <a:solidFill>
                  <a:schemeClr val="bg1"/>
                </a:solidFill>
                <a:latin typeface="Arial" charset="0"/>
                <a:cs typeface="Arial" charset="0"/>
              </a:rPr>
              <a:t>Behaviour</a:t>
            </a:r>
            <a:r>
              <a:rPr lang="en-US" sz="2800" b="1" dirty="0" smtClean="0">
                <a:solidFill>
                  <a:schemeClr val="bg1"/>
                </a:solidFill>
                <a:latin typeface="Arial" charset="0"/>
                <a:cs typeface="Arial" charset="0"/>
              </a:rPr>
              <a:t> zones to look out for in </a:t>
            </a:r>
          </a:p>
          <a:p>
            <a:pPr lvl="0" algn="ctr">
              <a:spcBef>
                <a:spcPct val="0"/>
              </a:spcBef>
            </a:pPr>
            <a:r>
              <a:rPr lang="en-US" sz="2800" b="1" dirty="0" smtClean="0">
                <a:solidFill>
                  <a:schemeClr val="bg1"/>
                </a:solidFill>
                <a:latin typeface="Arial" charset="0"/>
                <a:cs typeface="Arial" charset="0"/>
              </a:rPr>
              <a:t>your class</a:t>
            </a:r>
            <a:endParaRPr kumimoji="0" lang="en-US" sz="60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519659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7" name="Rectangle 6"/>
          <p:cNvSpPr/>
          <p:nvPr/>
        </p:nvSpPr>
        <p:spPr>
          <a:xfrm>
            <a:off x="805218" y="2866029"/>
            <a:ext cx="7519917" cy="1528549"/>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4394578"/>
            <a:ext cx="7519917" cy="1310184"/>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4"/>
          <p:cNvSpPr/>
          <p:nvPr/>
        </p:nvSpPr>
        <p:spPr>
          <a:xfrm>
            <a:off x="805218" y="1555846"/>
            <a:ext cx="7519917" cy="1310184"/>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569791"/>
            <a:ext cx="7519917" cy="876871"/>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2800" b="1" dirty="0" smtClean="0">
                <a:solidFill>
                  <a:schemeClr val="bg1"/>
                </a:solidFill>
                <a:ea typeface="굴림" pitchFamily="34" charset="-127"/>
              </a:rPr>
              <a:t>Using Puppets and Dolls to Teach </a:t>
            </a:r>
            <a:r>
              <a:rPr lang="en-US" altLang="ko-KR" sz="2800" b="1" dirty="0" err="1" smtClean="0">
                <a:solidFill>
                  <a:schemeClr val="bg1"/>
                </a:solidFill>
                <a:ea typeface="굴림" pitchFamily="34" charset="-127"/>
              </a:rPr>
              <a:t>Prosocial</a:t>
            </a:r>
            <a:r>
              <a:rPr lang="en-US" altLang="ko-KR" sz="2800" b="1" dirty="0" smtClean="0">
                <a:solidFill>
                  <a:schemeClr val="bg1"/>
                </a:solidFill>
                <a:ea typeface="굴림" pitchFamily="34" charset="-127"/>
              </a:rPr>
              <a:t> Skills</a:t>
            </a:r>
            <a:r>
              <a:rPr lang="en-IN" altLang="ko-KR" sz="2800" b="1" dirty="0" smtClean="0">
                <a:solidFill>
                  <a:schemeClr val="bg1"/>
                </a:solidFill>
                <a:ea typeface="굴림" pitchFamily="34" charset="-127"/>
              </a:rPr>
              <a:t> </a:t>
            </a:r>
            <a:endParaRPr kumimoji="0" lang="en-US" sz="6000" b="1" i="0" u="none" strike="noStrike" kern="1200" cap="none" spc="0" normalizeH="0" baseline="0" noProof="0" dirty="0">
              <a:ln>
                <a:noFill/>
              </a:ln>
              <a:solidFill>
                <a:schemeClr val="bg1"/>
              </a:solidFill>
              <a:effectLst/>
              <a:uLnTx/>
              <a:uFillTx/>
              <a:latin typeface="+mj-lt"/>
              <a:ea typeface="+mj-ea"/>
              <a:cs typeface="+mj-cs"/>
            </a:endParaRPr>
          </a:p>
        </p:txBody>
      </p:sp>
      <p:sp>
        <p:nvSpPr>
          <p:cNvPr id="60419" name="Rectangle 3"/>
          <p:cNvSpPr>
            <a:spLocks noGrp="1" noChangeArrowheads="1"/>
          </p:cNvSpPr>
          <p:nvPr>
            <p:ph type="body" idx="1"/>
          </p:nvPr>
        </p:nvSpPr>
        <p:spPr>
          <a:xfrm>
            <a:off x="938497" y="1555846"/>
            <a:ext cx="7168273" cy="4999037"/>
          </a:xfrm>
        </p:spPr>
        <p:txBody>
          <a:bodyPr>
            <a:normAutofit/>
          </a:bodyPr>
          <a:lstStyle/>
          <a:p>
            <a:pPr algn="just" eaLnBrk="1" hangingPunct="1">
              <a:spcBef>
                <a:spcPts val="1500"/>
              </a:spcBef>
              <a:buClr>
                <a:srgbClr val="002060"/>
              </a:buClr>
              <a:buSzPct val="60000"/>
              <a:buFont typeface="Wingdings" pitchFamily="2" charset="2"/>
              <a:buChar char="n"/>
              <a:defRPr/>
            </a:pPr>
            <a:r>
              <a:rPr lang="en-US" altLang="ko-KR" sz="2400" dirty="0">
                <a:ea typeface="굴림" pitchFamily="34" charset="-127"/>
              </a:rPr>
              <a:t>Dolls, puppets, stuffed animals, and play figures are wonderful tools for demonstrating social skills with young children.  </a:t>
            </a:r>
          </a:p>
          <a:p>
            <a:pPr algn="just" eaLnBrk="1" hangingPunct="1">
              <a:spcBef>
                <a:spcPts val="1500"/>
              </a:spcBef>
              <a:buClr>
                <a:srgbClr val="002060"/>
              </a:buClr>
              <a:buSzPct val="60000"/>
              <a:buFont typeface="Wingdings" pitchFamily="2" charset="2"/>
              <a:buChar char="n"/>
              <a:defRPr/>
            </a:pPr>
            <a:r>
              <a:rPr lang="en-US" altLang="ko-KR" sz="2400" dirty="0">
                <a:ea typeface="굴림" pitchFamily="34" charset="-127"/>
              </a:rPr>
              <a:t>You can use these props to enact a scenario that represents a frequent, troublesome behavior in the classroom or an issue that one or more children are experiencing in their lives.  </a:t>
            </a:r>
          </a:p>
          <a:p>
            <a:pPr algn="just" eaLnBrk="1" hangingPunct="1">
              <a:spcBef>
                <a:spcPts val="1500"/>
              </a:spcBef>
              <a:buClr>
                <a:srgbClr val="002060"/>
              </a:buClr>
              <a:buSzPct val="60000"/>
              <a:buFont typeface="Wingdings" pitchFamily="2" charset="2"/>
              <a:buChar char="n"/>
              <a:defRPr/>
            </a:pPr>
            <a:r>
              <a:rPr lang="en-US" altLang="ko-KR" sz="2400" dirty="0">
                <a:ea typeface="굴림" pitchFamily="34" charset="-127"/>
              </a:rPr>
              <a:t>Puppets and dolls help the children see the situation from a new perspective.  And because everyone is calm, they allow for problem-solving discussions.   </a:t>
            </a:r>
            <a:endParaRPr lang="en-IN" sz="2400" dirty="0">
              <a:ea typeface="+mn-ea"/>
            </a:endParaRPr>
          </a:p>
        </p:txBody>
      </p:sp>
    </p:spTree>
    <p:extLst>
      <p:ext uri="{BB962C8B-B14F-4D97-AF65-F5344CB8AC3E}">
        <p14:creationId xmlns:p14="http://schemas.microsoft.com/office/powerpoint/2010/main" val="114564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1501254"/>
            <a:ext cx="7519917" cy="477671"/>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597087"/>
            <a:ext cx="7519917" cy="876871"/>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3600" b="1" dirty="0" smtClean="0">
                <a:solidFill>
                  <a:schemeClr val="bg1"/>
                </a:solidFill>
                <a:ea typeface="굴림" pitchFamily="34" charset="-127"/>
              </a:rPr>
              <a:t>Why We Play Simon Says</a:t>
            </a:r>
            <a:endParaRPr kumimoji="0" lang="en-US" sz="72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978925"/>
            <a:ext cx="7519917" cy="1378424"/>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3357348"/>
            <a:ext cx="7519917" cy="1678675"/>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764278" y="5036024"/>
            <a:ext cx="7519917" cy="1310186"/>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1443" name="Rectangle 3"/>
          <p:cNvSpPr>
            <a:spLocks noGrp="1" noChangeArrowheads="1"/>
          </p:cNvSpPr>
          <p:nvPr>
            <p:ph type="body" idx="1"/>
          </p:nvPr>
        </p:nvSpPr>
        <p:spPr>
          <a:xfrm>
            <a:off x="1023579" y="1528550"/>
            <a:ext cx="7055896" cy="5516562"/>
          </a:xfrm>
        </p:spPr>
        <p:txBody>
          <a:bodyPr>
            <a:normAutofit/>
          </a:bodyPr>
          <a:lstStyle/>
          <a:p>
            <a:pPr algn="just" eaLnBrk="1" hangingPunct="1">
              <a:spcBef>
                <a:spcPts val="800"/>
              </a:spcBef>
              <a:buClr>
                <a:srgbClr val="002060"/>
              </a:buClr>
              <a:buSzPct val="60000"/>
              <a:buFont typeface="Wingdings" pitchFamily="2" charset="2"/>
              <a:buChar char="n"/>
              <a:defRPr/>
            </a:pPr>
            <a:r>
              <a:rPr lang="en-US" altLang="ko-KR" sz="2600" b="1" dirty="0">
                <a:solidFill>
                  <a:srgbClr val="002060"/>
                </a:solidFill>
                <a:ea typeface="굴림" pitchFamily="34" charset="-127"/>
              </a:rPr>
              <a:t>Learning Self-Regulation</a:t>
            </a:r>
            <a:endParaRPr lang="en-US" altLang="ko-KR" sz="2600" dirty="0">
              <a:solidFill>
                <a:srgbClr val="002060"/>
              </a:solidFill>
              <a:ea typeface="굴림" pitchFamily="34" charset="-127"/>
            </a:endParaRPr>
          </a:p>
          <a:p>
            <a:pPr algn="just" eaLnBrk="1" hangingPunct="1">
              <a:spcBef>
                <a:spcPts val="800"/>
              </a:spcBef>
              <a:buClr>
                <a:srgbClr val="002060"/>
              </a:buClr>
              <a:buSzPct val="60000"/>
              <a:buFont typeface="Wingdings" pitchFamily="2" charset="2"/>
              <a:buChar char="n"/>
              <a:defRPr/>
            </a:pPr>
            <a:r>
              <a:rPr lang="en-US" altLang="ko-KR" sz="2600" dirty="0">
                <a:ea typeface="굴림" pitchFamily="34" charset="-127"/>
              </a:rPr>
              <a:t>Usually the four-year-olds can go right outside to play, but today they must wait for the teachers. </a:t>
            </a:r>
          </a:p>
          <a:p>
            <a:pPr algn="just" eaLnBrk="1" hangingPunct="1">
              <a:spcBef>
                <a:spcPts val="800"/>
              </a:spcBef>
              <a:buClr>
                <a:srgbClr val="002060"/>
              </a:buClr>
              <a:buSzPct val="60000"/>
              <a:buFont typeface="Wingdings" pitchFamily="2" charset="2"/>
              <a:buChar char="n"/>
              <a:defRPr/>
            </a:pPr>
            <a:r>
              <a:rPr lang="en-US" altLang="ko-KR" sz="2600" dirty="0">
                <a:ea typeface="굴림" pitchFamily="34" charset="-127"/>
              </a:rPr>
              <a:t>Becoming impatient, they break out of line and run around the room. </a:t>
            </a:r>
            <a:r>
              <a:rPr lang="en-US" altLang="ko-KR" sz="2600" dirty="0" err="1">
                <a:ea typeface="굴림" pitchFamily="34" charset="-127"/>
              </a:rPr>
              <a:t>Nitin</a:t>
            </a:r>
            <a:r>
              <a:rPr lang="en-US" altLang="ko-KR" sz="2600" dirty="0">
                <a:ea typeface="굴림" pitchFamily="34" charset="-127"/>
              </a:rPr>
              <a:t> wants to be the first to get a swing, so he throws on his jacket and hurries to the head of the line at the door. </a:t>
            </a:r>
          </a:p>
          <a:p>
            <a:pPr algn="just" eaLnBrk="1" hangingPunct="1">
              <a:spcBef>
                <a:spcPts val="800"/>
              </a:spcBef>
              <a:buClr>
                <a:srgbClr val="002060"/>
              </a:buClr>
              <a:buSzPct val="60000"/>
              <a:buFont typeface="Wingdings" pitchFamily="2" charset="2"/>
              <a:buChar char="n"/>
              <a:defRPr/>
            </a:pPr>
            <a:r>
              <a:rPr lang="en-US" altLang="ko-KR" sz="2600" dirty="0">
                <a:ea typeface="굴림" pitchFamily="34" charset="-127"/>
              </a:rPr>
              <a:t>Then, while waiting, he turns his back to the door so be can't see the playground and sings a song to himself.</a:t>
            </a:r>
            <a:endParaRPr lang="en-IN" sz="2600" dirty="0">
              <a:ea typeface="+mn-ea"/>
            </a:endParaRPr>
          </a:p>
        </p:txBody>
      </p:sp>
    </p:spTree>
    <p:extLst>
      <p:ext uri="{BB962C8B-B14F-4D97-AF65-F5344CB8AC3E}">
        <p14:creationId xmlns:p14="http://schemas.microsoft.com/office/powerpoint/2010/main" val="1786352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1937990"/>
            <a:ext cx="7519917" cy="90075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55095"/>
            <a:ext cx="7519917" cy="1119120"/>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3400" b="1" dirty="0" smtClean="0">
                <a:solidFill>
                  <a:schemeClr val="bg1"/>
                </a:solidFill>
                <a:ea typeface="굴림" pitchFamily="34" charset="-127"/>
              </a:rPr>
              <a:t>What Is Self-Regulation, and Why Is It Important?</a:t>
            </a:r>
            <a:endParaRPr kumimoji="0" lang="en-US" sz="3400" b="1" i="0" u="none" strike="noStrike" kern="1200" cap="none" spc="0" normalizeH="0" baseline="0" noProof="0" dirty="0">
              <a:ln>
                <a:noFill/>
              </a:ln>
              <a:solidFill>
                <a:schemeClr val="bg1"/>
              </a:solidFill>
              <a:effectLst/>
              <a:uLnTx/>
              <a:uFillTx/>
              <a:latin typeface="+mj-lt"/>
              <a:ea typeface="+mj-ea"/>
              <a:cs typeface="+mj-cs"/>
            </a:endParaRPr>
          </a:p>
        </p:txBody>
      </p:sp>
      <p:sp>
        <p:nvSpPr>
          <p:cNvPr id="10" name="Rectangle 9"/>
          <p:cNvSpPr/>
          <p:nvPr/>
        </p:nvSpPr>
        <p:spPr>
          <a:xfrm>
            <a:off x="805218" y="2838742"/>
            <a:ext cx="7519917" cy="55955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1" name="Rectangle 10"/>
          <p:cNvSpPr/>
          <p:nvPr/>
        </p:nvSpPr>
        <p:spPr>
          <a:xfrm>
            <a:off x="805218" y="3398294"/>
            <a:ext cx="7519917" cy="90075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2" name="Rectangle 11"/>
          <p:cNvSpPr/>
          <p:nvPr/>
        </p:nvSpPr>
        <p:spPr>
          <a:xfrm>
            <a:off x="805218" y="4299045"/>
            <a:ext cx="7519917" cy="887105"/>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2467" name="Rectangle 3"/>
          <p:cNvSpPr>
            <a:spLocks noGrp="1" noChangeArrowheads="1"/>
          </p:cNvSpPr>
          <p:nvPr>
            <p:ph type="body" idx="1"/>
          </p:nvPr>
        </p:nvSpPr>
        <p:spPr>
          <a:xfrm>
            <a:off x="982638" y="2019870"/>
            <a:ext cx="7151427" cy="4094327"/>
          </a:xfrm>
        </p:spPr>
        <p:txBody>
          <a:bodyPr>
            <a:normAutofit/>
          </a:bodyPr>
          <a:lstStyle/>
          <a:p>
            <a:pPr eaLnBrk="1" hangingPunct="1">
              <a:lnSpc>
                <a:spcPct val="90000"/>
              </a:lnSpc>
              <a:spcBef>
                <a:spcPts val="1200"/>
              </a:spcBef>
            </a:pPr>
            <a:r>
              <a:rPr lang="en-US" altLang="ko-KR" sz="2600" dirty="0">
                <a:latin typeface="Arial" pitchFamily="34" charset="0"/>
                <a:ea typeface="굴림" charset="0"/>
                <a:cs typeface="Arial" pitchFamily="34" charset="0"/>
              </a:rPr>
              <a:t>Self-regulation is the process of exercising control over one's actions (for example, </a:t>
            </a:r>
          </a:p>
          <a:p>
            <a:pPr eaLnBrk="1" hangingPunct="1">
              <a:lnSpc>
                <a:spcPct val="90000"/>
              </a:lnSpc>
              <a:spcBef>
                <a:spcPts val="1200"/>
              </a:spcBef>
            </a:pPr>
            <a:r>
              <a:rPr lang="en-US" altLang="ko-KR" sz="2600" dirty="0">
                <a:latin typeface="Arial" pitchFamily="34" charset="0"/>
                <a:ea typeface="굴림" charset="0"/>
                <a:cs typeface="Arial" pitchFamily="34" charset="0"/>
              </a:rPr>
              <a:t>becoming less impul­sive), </a:t>
            </a:r>
          </a:p>
          <a:p>
            <a:pPr eaLnBrk="1" hangingPunct="1">
              <a:lnSpc>
                <a:spcPct val="90000"/>
              </a:lnSpc>
              <a:spcBef>
                <a:spcPts val="1200"/>
              </a:spcBef>
            </a:pPr>
            <a:r>
              <a:rPr lang="en-US" altLang="ko-KR" sz="2600" dirty="0">
                <a:latin typeface="Arial" pitchFamily="34" charset="0"/>
                <a:ea typeface="굴림" charset="0"/>
                <a:cs typeface="Arial" pitchFamily="34" charset="0"/>
              </a:rPr>
              <a:t>thinking processes (for example, focusing attention and planning activities),</a:t>
            </a:r>
          </a:p>
          <a:p>
            <a:pPr eaLnBrk="1" hangingPunct="1">
              <a:lnSpc>
                <a:spcPct val="90000"/>
              </a:lnSpc>
              <a:spcBef>
                <a:spcPts val="1200"/>
              </a:spcBef>
            </a:pPr>
            <a:r>
              <a:rPr lang="en-US" altLang="ko-KR" sz="2600" dirty="0">
                <a:latin typeface="Arial" pitchFamily="34" charset="0"/>
                <a:ea typeface="굴림" charset="0"/>
                <a:cs typeface="Arial" pitchFamily="34" charset="0"/>
              </a:rPr>
              <a:t> and emotions (for example, managing frus­tration). </a:t>
            </a:r>
            <a:endParaRPr lang="en-US" sz="2600" dirty="0">
              <a:latin typeface="Arial" pitchFamily="34" charset="0"/>
              <a:cs typeface="Arial" pitchFamily="34" charset="0"/>
            </a:endParaRPr>
          </a:p>
        </p:txBody>
      </p:sp>
    </p:spTree>
    <p:extLst>
      <p:ext uri="{BB962C8B-B14F-4D97-AF65-F5344CB8AC3E}">
        <p14:creationId xmlns:p14="http://schemas.microsoft.com/office/powerpoint/2010/main" val="1232725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3.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2971802"/>
            <a:ext cx="7519917" cy="2054836"/>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4" name="Rectangle 3"/>
          <p:cNvSpPr/>
          <p:nvPr/>
        </p:nvSpPr>
        <p:spPr>
          <a:xfrm>
            <a:off x="805218" y="859814"/>
            <a:ext cx="7519917" cy="2054836"/>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3490" name="Rectangle 2"/>
          <p:cNvSpPr>
            <a:spLocks noGrp="1" noChangeArrowheads="1"/>
          </p:cNvSpPr>
          <p:nvPr>
            <p:ph type="body" idx="1"/>
          </p:nvPr>
        </p:nvSpPr>
        <p:spPr>
          <a:xfrm>
            <a:off x="1100138" y="1042988"/>
            <a:ext cx="6929437" cy="4525963"/>
          </a:xfrm>
        </p:spPr>
        <p:txBody>
          <a:bodyPr>
            <a:normAutofit/>
          </a:bodyPr>
          <a:lstStyle/>
          <a:p>
            <a:pPr eaLnBrk="1" hangingPunct="1">
              <a:spcBef>
                <a:spcPts val="2500"/>
              </a:spcBef>
              <a:buClr>
                <a:srgbClr val="002060"/>
              </a:buClr>
              <a:buSzPct val="60000"/>
              <a:buFont typeface="Wingdings" pitchFamily="2" charset="2"/>
              <a:buChar char="n"/>
              <a:defRPr/>
            </a:pPr>
            <a:r>
              <a:rPr lang="en-US" altLang="ko-KR" sz="2800" dirty="0">
                <a:ea typeface="굴림" pitchFamily="34" charset="-127"/>
              </a:rPr>
              <a:t> about 10 to 15 percent </a:t>
            </a:r>
            <a:r>
              <a:rPr lang="en-US" altLang="ko-KR" sz="2800" dirty="0" smtClean="0">
                <a:ea typeface="굴림" pitchFamily="34" charset="-127"/>
              </a:rPr>
              <a:t>of </a:t>
            </a:r>
            <a:r>
              <a:rPr lang="en-US" altLang="ko-KR" sz="2800" dirty="0">
                <a:ea typeface="굴림" pitchFamily="34" charset="-127"/>
              </a:rPr>
              <a:t>preschool-aged children exhibit mild to moderate behavior problems, usually involving poor self-regulation.  </a:t>
            </a:r>
          </a:p>
          <a:p>
            <a:pPr eaLnBrk="1" hangingPunct="1">
              <a:spcBef>
                <a:spcPts val="2500"/>
              </a:spcBef>
              <a:buClr>
                <a:srgbClr val="002060"/>
              </a:buClr>
              <a:buSzPct val="60000"/>
              <a:buFont typeface="Wingdings" pitchFamily="2" charset="2"/>
              <a:buChar char="n"/>
              <a:defRPr/>
            </a:pPr>
            <a:r>
              <a:rPr lang="en-US" altLang="ko-KR" sz="2800" dirty="0">
                <a:ea typeface="굴림" pitchFamily="34" charset="-127"/>
              </a:rPr>
              <a:t>Children with a limited ability to inhibit their impulses are more likely to be diagnosed with conduct disorder or attention-deficit / hyperactivity disorder.</a:t>
            </a:r>
            <a:endParaRPr lang="en-IN" sz="2800" dirty="0">
              <a:ea typeface="+mn-ea"/>
            </a:endParaRPr>
          </a:p>
        </p:txBody>
      </p:sp>
    </p:spTree>
    <p:extLst>
      <p:ext uri="{BB962C8B-B14F-4D97-AF65-F5344CB8AC3E}">
        <p14:creationId xmlns:p14="http://schemas.microsoft.com/office/powerpoint/2010/main" val="81076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2088107"/>
            <a:ext cx="7519917" cy="206081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747215"/>
            <a:ext cx="7519917" cy="1149823"/>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3600" b="1" dirty="0" smtClean="0">
                <a:solidFill>
                  <a:schemeClr val="bg1"/>
                </a:solidFill>
                <a:ea typeface="굴림" pitchFamily="34" charset="-127"/>
              </a:rPr>
              <a:t>Behavioral Self-Regulation</a:t>
            </a:r>
          </a:p>
          <a:p>
            <a:pPr lvl="0" algn="ctr">
              <a:spcBef>
                <a:spcPct val="0"/>
              </a:spcBef>
            </a:pPr>
            <a:r>
              <a:rPr lang="en-US" altLang="ko-KR" sz="3600" b="1" dirty="0" smtClean="0">
                <a:solidFill>
                  <a:schemeClr val="bg1"/>
                </a:solidFill>
                <a:ea typeface="굴림" pitchFamily="34" charset="-127"/>
              </a:rPr>
              <a:t> (Impulse Control)</a:t>
            </a:r>
            <a:endParaRPr kumimoji="0" lang="en-US" sz="72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4353635"/>
            <a:ext cx="7519917" cy="1351129"/>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4515" name="Rectangle 3"/>
          <p:cNvSpPr>
            <a:spLocks noGrp="1" noChangeArrowheads="1"/>
          </p:cNvSpPr>
          <p:nvPr>
            <p:ph type="body" idx="1"/>
          </p:nvPr>
        </p:nvSpPr>
        <p:spPr>
          <a:xfrm>
            <a:off x="1050879" y="2142699"/>
            <a:ext cx="6974006" cy="4525963"/>
          </a:xfrm>
        </p:spPr>
        <p:txBody>
          <a:bodyPr/>
          <a:lstStyle/>
          <a:p>
            <a:pPr eaLnBrk="1" hangingPunct="1">
              <a:lnSpc>
                <a:spcPct val="90000"/>
              </a:lnSpc>
              <a:buClr>
                <a:srgbClr val="002060"/>
              </a:buClr>
              <a:buSzPct val="60000"/>
              <a:buFont typeface="Wingdings" pitchFamily="2" charset="2"/>
              <a:buChar char="n"/>
              <a:defRPr/>
            </a:pPr>
            <a:r>
              <a:rPr lang="en-US" altLang="ko-KR" sz="2800" dirty="0">
                <a:ea typeface="굴림" pitchFamily="34" charset="-127"/>
              </a:rPr>
              <a:t>The regulation of personal actions, or impulse control, includes both the ability not to do something and the ability to control the speed at which something is done. </a:t>
            </a:r>
          </a:p>
          <a:p>
            <a:pPr eaLnBrk="1" hangingPunct="1">
              <a:lnSpc>
                <a:spcPct val="90000"/>
              </a:lnSpc>
              <a:buClr>
                <a:srgbClr val="002060"/>
              </a:buClr>
              <a:buSzPct val="60000"/>
              <a:buFont typeface="Wingdings" pitchFamily="2" charset="2"/>
              <a:buNone/>
              <a:defRPr/>
            </a:pPr>
            <a:endParaRPr lang="en-US" altLang="ko-KR" sz="2800" dirty="0">
              <a:ea typeface="굴림" pitchFamily="34" charset="-127"/>
            </a:endParaRPr>
          </a:p>
          <a:p>
            <a:pPr eaLnBrk="1" hangingPunct="1">
              <a:lnSpc>
                <a:spcPct val="90000"/>
              </a:lnSpc>
              <a:buClr>
                <a:srgbClr val="002060"/>
              </a:buClr>
              <a:buSzPct val="60000"/>
              <a:buFont typeface="Wingdings" pitchFamily="2" charset="2"/>
              <a:buChar char="n"/>
              <a:defRPr/>
            </a:pPr>
            <a:r>
              <a:rPr lang="en-US" altLang="ko-KR" sz="2800" dirty="0">
                <a:ea typeface="굴림" pitchFamily="34" charset="-127"/>
              </a:rPr>
              <a:t>Young children first learn how to perform an action but only later learn how to regulate it. </a:t>
            </a:r>
            <a:endParaRPr lang="en-IN" sz="2800" dirty="0">
              <a:ea typeface="+mn-ea"/>
            </a:endParaRPr>
          </a:p>
        </p:txBody>
      </p:sp>
    </p:spTree>
    <p:extLst>
      <p:ext uri="{BB962C8B-B14F-4D97-AF65-F5344CB8AC3E}">
        <p14:creationId xmlns:p14="http://schemas.microsoft.com/office/powerpoint/2010/main" val="2396129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2129061"/>
            <a:ext cx="7519917" cy="2524825"/>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5539" name="Rectangle 3"/>
          <p:cNvSpPr>
            <a:spLocks noGrp="1" noChangeArrowheads="1"/>
          </p:cNvSpPr>
          <p:nvPr>
            <p:ph type="body" idx="1"/>
          </p:nvPr>
        </p:nvSpPr>
        <p:spPr>
          <a:xfrm>
            <a:off x="805218" y="2332037"/>
            <a:ext cx="7137779" cy="4525963"/>
          </a:xfrm>
        </p:spPr>
        <p:txBody>
          <a:bodyPr>
            <a:normAutofit/>
          </a:bodyPr>
          <a:lstStyle/>
          <a:p>
            <a:pPr eaLnBrk="1" hangingPunct="1">
              <a:buClr>
                <a:srgbClr val="002060"/>
              </a:buClr>
              <a:buSzPct val="120000"/>
              <a:buFont typeface="Wingdings" pitchFamily="2" charset="2"/>
              <a:buChar char="§"/>
            </a:pPr>
            <a:r>
              <a:rPr lang="en-US" altLang="ko-KR" sz="2400" dirty="0">
                <a:latin typeface="Arial" pitchFamily="34" charset="0"/>
                <a:ea typeface="굴림" charset="0"/>
                <a:cs typeface="Arial" pitchFamily="34" charset="0"/>
              </a:rPr>
              <a:t>Until they can learn to inhibit their </a:t>
            </a:r>
            <a:r>
              <a:rPr lang="en-US" altLang="ko-KR" sz="2400" dirty="0" smtClean="0">
                <a:latin typeface="Arial" pitchFamily="34" charset="0"/>
                <a:ea typeface="굴림" charset="0"/>
                <a:cs typeface="Arial" pitchFamily="34" charset="0"/>
              </a:rPr>
              <a:t>actions-to </a:t>
            </a:r>
            <a:r>
              <a:rPr lang="en-US" altLang="ko-KR" sz="2400" dirty="0">
                <a:latin typeface="Arial" pitchFamily="34" charset="0"/>
                <a:ea typeface="굴림" charset="0"/>
                <a:cs typeface="Arial" pitchFamily="34" charset="0"/>
              </a:rPr>
              <a:t>slow down or stop an action and but only later learn how to stop an action and give themselves the chance to </a:t>
            </a:r>
            <a:r>
              <a:rPr lang="en-US" altLang="ko-KR" sz="2400" dirty="0" smtClean="0">
                <a:latin typeface="Arial" pitchFamily="34" charset="0"/>
                <a:ea typeface="굴림" charset="0"/>
                <a:cs typeface="Arial" pitchFamily="34" charset="0"/>
              </a:rPr>
              <a:t>think-they </a:t>
            </a:r>
            <a:r>
              <a:rPr lang="en-US" altLang="ko-KR" sz="2400" dirty="0">
                <a:latin typeface="Arial" pitchFamily="34" charset="0"/>
                <a:ea typeface="굴림" charset="0"/>
                <a:cs typeface="Arial" pitchFamily="34" charset="0"/>
              </a:rPr>
              <a:t>will be unable to choose between alternative actions. </a:t>
            </a:r>
            <a:endParaRPr lang="en-US" sz="2400" dirty="0">
              <a:latin typeface="Arial" pitchFamily="34" charset="0"/>
              <a:cs typeface="Arial" pitchFamily="34" charset="0"/>
            </a:endParaRPr>
          </a:p>
          <a:p>
            <a:pPr eaLnBrk="1" hangingPunct="1">
              <a:buClr>
                <a:srgbClr val="002060"/>
              </a:buClr>
              <a:buSzPct val="120000"/>
              <a:buFont typeface="Wingdings" pitchFamily="2" charset="2"/>
              <a:buChar char="§"/>
            </a:pPr>
            <a:endParaRPr lang="en-US" sz="2400" dirty="0">
              <a:latin typeface="Arial" pitchFamily="34" charset="0"/>
              <a:cs typeface="Arial" pitchFamily="34" charset="0"/>
            </a:endParaRPr>
          </a:p>
        </p:txBody>
      </p:sp>
      <p:sp>
        <p:nvSpPr>
          <p:cNvPr id="8" name="Rectangle 2"/>
          <p:cNvSpPr txBox="1">
            <a:spLocks noChangeArrowheads="1"/>
          </p:cNvSpPr>
          <p:nvPr/>
        </p:nvSpPr>
        <p:spPr>
          <a:xfrm>
            <a:off x="805218" y="747215"/>
            <a:ext cx="7519917" cy="1149823"/>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3600" b="1" dirty="0" smtClean="0">
                <a:solidFill>
                  <a:schemeClr val="bg1"/>
                </a:solidFill>
                <a:ea typeface="굴림" pitchFamily="34" charset="-127"/>
              </a:rPr>
              <a:t>Behavioral Self-Regulation</a:t>
            </a:r>
          </a:p>
          <a:p>
            <a:pPr lvl="0" algn="ctr">
              <a:spcBef>
                <a:spcPct val="0"/>
              </a:spcBef>
            </a:pPr>
            <a:r>
              <a:rPr lang="en-US" altLang="ko-KR" sz="3600" b="1" dirty="0" smtClean="0">
                <a:solidFill>
                  <a:schemeClr val="bg1"/>
                </a:solidFill>
                <a:ea typeface="굴림" pitchFamily="34" charset="-127"/>
              </a:rPr>
              <a:t> (Impulse Control)</a:t>
            </a:r>
            <a:endParaRPr kumimoji="0" lang="en-US" sz="72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73579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3.jpg"/>
          <p:cNvPicPr>
            <a:picLocks noChangeAspect="1"/>
          </p:cNvPicPr>
          <p:nvPr/>
        </p:nvPicPr>
        <p:blipFill>
          <a:blip r:embed="rId2"/>
          <a:stretch>
            <a:fillRect/>
          </a:stretch>
        </p:blipFill>
        <p:spPr>
          <a:xfrm>
            <a:off x="0" y="0"/>
            <a:ext cx="9144000" cy="6858000"/>
          </a:xfrm>
          <a:prstGeom prst="rect">
            <a:avLst/>
          </a:prstGeom>
        </p:spPr>
      </p:pic>
      <p:sp>
        <p:nvSpPr>
          <p:cNvPr id="4" name="Rectangle 3"/>
          <p:cNvSpPr/>
          <p:nvPr/>
        </p:nvSpPr>
        <p:spPr>
          <a:xfrm>
            <a:off x="805218" y="668740"/>
            <a:ext cx="7519917" cy="1992578"/>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5"/>
          <p:cNvSpPr/>
          <p:nvPr/>
        </p:nvSpPr>
        <p:spPr>
          <a:xfrm>
            <a:off x="805217" y="2963846"/>
            <a:ext cx="7519917" cy="199257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6562" name="Rectangle 2"/>
          <p:cNvSpPr>
            <a:spLocks noGrp="1" noChangeArrowheads="1"/>
          </p:cNvSpPr>
          <p:nvPr>
            <p:ph type="body" idx="1"/>
          </p:nvPr>
        </p:nvSpPr>
        <p:spPr>
          <a:xfrm>
            <a:off x="805217" y="668740"/>
            <a:ext cx="7315201" cy="5903913"/>
          </a:xfrm>
        </p:spPr>
        <p:txBody>
          <a:bodyPr>
            <a:normAutofit/>
          </a:bodyPr>
          <a:lstStyle/>
          <a:p>
            <a:pPr algn="just" eaLnBrk="1" hangingPunct="1">
              <a:buClr>
                <a:srgbClr val="002060"/>
              </a:buClr>
              <a:buFont typeface="Wingdings" pitchFamily="2" charset="2"/>
              <a:buChar char="§"/>
            </a:pPr>
            <a:r>
              <a:rPr lang="en-US" altLang="ko-KR" sz="2400" dirty="0">
                <a:latin typeface="Arial" pitchFamily="34" charset="0"/>
                <a:ea typeface="굴림" charset="0"/>
                <a:cs typeface="Arial" pitchFamily="34" charset="0"/>
              </a:rPr>
              <a:t>At age three, most children cannot successfully play Red Light, Green Light. They can't stop them­selves from going whenever any light comes on! But by age five, most children can give different response for the red light.</a:t>
            </a:r>
          </a:p>
          <a:p>
            <a:pPr algn="just" eaLnBrk="1" hangingPunct="1">
              <a:buClr>
                <a:srgbClr val="002060"/>
              </a:buClr>
              <a:buFont typeface="Wingdings" pitchFamily="2" charset="2"/>
              <a:buChar char="§"/>
            </a:pPr>
            <a:endParaRPr lang="en-US" altLang="ko-KR" sz="2400" dirty="0">
              <a:latin typeface="Arial" pitchFamily="34" charset="0"/>
              <a:ea typeface="굴림" charset="0"/>
              <a:cs typeface="Arial" pitchFamily="34" charset="0"/>
            </a:endParaRPr>
          </a:p>
          <a:p>
            <a:pPr algn="just" eaLnBrk="1" hangingPunct="1">
              <a:buClr>
                <a:srgbClr val="002060"/>
              </a:buClr>
              <a:buFont typeface="Wingdings" pitchFamily="2" charset="2"/>
              <a:buChar char="§"/>
            </a:pPr>
            <a:r>
              <a:rPr lang="en-US" altLang="ko-KR" sz="2400" dirty="0">
                <a:latin typeface="Arial" pitchFamily="34" charset="0"/>
                <a:ea typeface="굴림" charset="0"/>
                <a:cs typeface="Arial" pitchFamily="34" charset="0"/>
              </a:rPr>
              <a:t>Motor skills are initially learned at the speed that is easiest for the body. For example, three-year-olds cannot consistently draw lines slowly. They seem to have only one speed. But they get better at this skill each year up through at least age six.</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609952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5" name="Rectangle 4"/>
          <p:cNvSpPr/>
          <p:nvPr/>
        </p:nvSpPr>
        <p:spPr>
          <a:xfrm>
            <a:off x="805218" y="1678677"/>
            <a:ext cx="7519917" cy="4525963"/>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3200" b="1" dirty="0" smtClean="0">
                <a:solidFill>
                  <a:schemeClr val="bg1"/>
                </a:solidFill>
                <a:ea typeface="굴림" pitchFamily="34" charset="-127"/>
              </a:rPr>
              <a:t>GAMES THAT DEVELOP IMPULSE CONTROL</a:t>
            </a:r>
            <a:endParaRPr kumimoji="0" lang="en-US" sz="6600" b="1" i="0" u="none" strike="noStrike" kern="1200" cap="none" spc="0" normalizeH="0" baseline="0" noProof="0" dirty="0">
              <a:ln>
                <a:noFill/>
              </a:ln>
              <a:solidFill>
                <a:schemeClr val="bg1"/>
              </a:solidFill>
              <a:effectLst/>
              <a:uLnTx/>
              <a:uFillTx/>
              <a:latin typeface="+mj-lt"/>
              <a:ea typeface="+mj-ea"/>
              <a:cs typeface="+mj-cs"/>
            </a:endParaRPr>
          </a:p>
        </p:txBody>
      </p:sp>
      <p:sp>
        <p:nvSpPr>
          <p:cNvPr id="67587" name="Rectangle 3"/>
          <p:cNvSpPr>
            <a:spLocks noGrp="1" noChangeArrowheads="1"/>
          </p:cNvSpPr>
          <p:nvPr>
            <p:ph type="body" idx="1"/>
          </p:nvPr>
        </p:nvSpPr>
        <p:spPr>
          <a:xfrm>
            <a:off x="805218" y="1665030"/>
            <a:ext cx="7342495" cy="4525963"/>
          </a:xfrm>
        </p:spPr>
        <p:txBody>
          <a:bodyPr>
            <a:normAutofit/>
          </a:bodyPr>
          <a:lstStyle/>
          <a:p>
            <a:pPr eaLnBrk="1" hangingPunct="1">
              <a:lnSpc>
                <a:spcPct val="150000"/>
              </a:lnSpc>
              <a:buClr>
                <a:srgbClr val="8E0000"/>
              </a:buClr>
            </a:pPr>
            <a:r>
              <a:rPr lang="en-US" altLang="ko-KR" sz="2800" b="1" dirty="0">
                <a:solidFill>
                  <a:srgbClr val="8E0000"/>
                </a:solidFill>
                <a:latin typeface="Arial" pitchFamily="34" charset="0"/>
                <a:ea typeface="굴림" charset="0"/>
                <a:cs typeface="Arial" pitchFamily="34" charset="0"/>
              </a:rPr>
              <a:t>Traditional games:</a:t>
            </a:r>
            <a:endParaRPr lang="en-US" altLang="ko-KR" sz="2800" dirty="0">
              <a:solidFill>
                <a:srgbClr val="8E0000"/>
              </a:solidFill>
              <a:latin typeface="Arial" pitchFamily="34" charset="0"/>
              <a:ea typeface="굴림" charset="0"/>
              <a:cs typeface="Arial" pitchFamily="34" charset="0"/>
            </a:endParaRPr>
          </a:p>
          <a:p>
            <a:pPr eaLnBrk="1" hangingPunct="1">
              <a:lnSpc>
                <a:spcPct val="150000"/>
              </a:lnSpc>
              <a:buClr>
                <a:srgbClr val="002060"/>
              </a:buClr>
            </a:pPr>
            <a:r>
              <a:rPr lang="en-US" altLang="ko-KR" sz="2800" dirty="0">
                <a:latin typeface="Arial" pitchFamily="34" charset="0"/>
                <a:ea typeface="굴림" charset="0"/>
                <a:cs typeface="Arial" pitchFamily="34" charset="0"/>
              </a:rPr>
              <a:t>Red Light, Green Light</a:t>
            </a:r>
          </a:p>
          <a:p>
            <a:pPr eaLnBrk="1" hangingPunct="1">
              <a:lnSpc>
                <a:spcPct val="150000"/>
              </a:lnSpc>
              <a:buClr>
                <a:srgbClr val="002060"/>
              </a:buClr>
            </a:pPr>
            <a:r>
              <a:rPr lang="en-US" altLang="ko-KR" sz="2800" dirty="0">
                <a:latin typeface="Arial" pitchFamily="34" charset="0"/>
                <a:ea typeface="굴림" charset="0"/>
                <a:cs typeface="Arial" pitchFamily="34" charset="0"/>
              </a:rPr>
              <a:t>Simon Says</a:t>
            </a:r>
          </a:p>
          <a:p>
            <a:pPr eaLnBrk="1" hangingPunct="1">
              <a:lnSpc>
                <a:spcPct val="150000"/>
              </a:lnSpc>
              <a:buClr>
                <a:srgbClr val="002060"/>
              </a:buClr>
            </a:pPr>
            <a:r>
              <a:rPr lang="en-US" altLang="ko-KR" sz="2800" dirty="0">
                <a:latin typeface="Arial" pitchFamily="34" charset="0"/>
                <a:ea typeface="굴림" charset="0"/>
                <a:cs typeface="Arial" pitchFamily="34" charset="0"/>
              </a:rPr>
              <a:t>London Bridge</a:t>
            </a:r>
          </a:p>
          <a:p>
            <a:pPr eaLnBrk="1" hangingPunct="1">
              <a:lnSpc>
                <a:spcPct val="150000"/>
              </a:lnSpc>
              <a:buClr>
                <a:srgbClr val="002060"/>
              </a:buClr>
            </a:pPr>
            <a:r>
              <a:rPr lang="en-US" altLang="ko-KR" sz="2800" dirty="0">
                <a:latin typeface="Arial" pitchFamily="34" charset="0"/>
                <a:ea typeface="굴림" charset="0"/>
                <a:cs typeface="Arial" pitchFamily="34" charset="0"/>
              </a:rPr>
              <a:t>Freeze Tag</a:t>
            </a:r>
          </a:p>
          <a:p>
            <a:pPr eaLnBrk="1" hangingPunct="1">
              <a:lnSpc>
                <a:spcPct val="150000"/>
              </a:lnSpc>
              <a:buClr>
                <a:srgbClr val="002060"/>
              </a:buClr>
            </a:pPr>
            <a:r>
              <a:rPr lang="en-US" altLang="ko-KR" sz="2800" dirty="0">
                <a:latin typeface="Arial" pitchFamily="34" charset="0"/>
                <a:ea typeface="굴림" charset="0"/>
                <a:cs typeface="Arial" pitchFamily="34" charset="0"/>
              </a:rPr>
              <a:t>Ready, Set, Go! (child must wait for “Go!”)</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4085425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3.jpg"/>
          <p:cNvPicPr>
            <a:picLocks noChangeAspect="1"/>
          </p:cNvPicPr>
          <p:nvPr/>
        </p:nvPicPr>
        <p:blipFill>
          <a:blip r:embed="rId2"/>
          <a:stretch>
            <a:fillRect/>
          </a:stretch>
        </p:blipFill>
        <p:spPr>
          <a:xfrm>
            <a:off x="0" y="0"/>
            <a:ext cx="9144000" cy="6858000"/>
          </a:xfrm>
          <a:prstGeom prst="rect">
            <a:avLst/>
          </a:prstGeom>
        </p:spPr>
      </p:pic>
      <p:sp>
        <p:nvSpPr>
          <p:cNvPr id="4" name="Rectangle 3"/>
          <p:cNvSpPr/>
          <p:nvPr/>
        </p:nvSpPr>
        <p:spPr>
          <a:xfrm>
            <a:off x="805218" y="723331"/>
            <a:ext cx="7519917" cy="353477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8610" name="Rectangle 2"/>
          <p:cNvSpPr>
            <a:spLocks noGrp="1" noChangeArrowheads="1"/>
          </p:cNvSpPr>
          <p:nvPr>
            <p:ph type="body" idx="1"/>
          </p:nvPr>
        </p:nvSpPr>
        <p:spPr>
          <a:xfrm>
            <a:off x="1098645" y="914400"/>
            <a:ext cx="7226490" cy="4525963"/>
          </a:xfrm>
        </p:spPr>
        <p:txBody>
          <a:bodyPr>
            <a:normAutofit/>
          </a:bodyPr>
          <a:lstStyle/>
          <a:p>
            <a:pPr eaLnBrk="1" hangingPunct="1">
              <a:buClr>
                <a:srgbClr val="002060"/>
              </a:buClr>
            </a:pPr>
            <a:r>
              <a:rPr lang="en-US" altLang="ko-KR" sz="2800" dirty="0">
                <a:latin typeface="Arial" pitchFamily="34" charset="0"/>
                <a:ea typeface="굴림" charset="0"/>
                <a:cs typeface="Arial" pitchFamily="34" charset="0"/>
              </a:rPr>
              <a:t>Playing  Simon Says is fun, but it is also an exceptional method for teaching impulse control. Impulse control, which has been extensively-Studied-by scientists, is consid­ered an important early predictor of later success in school and in life.</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220777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3.jpg"/>
          <p:cNvPicPr>
            <a:picLocks noChangeAspect="1"/>
          </p:cNvPicPr>
          <p:nvPr/>
        </p:nvPicPr>
        <p:blipFill>
          <a:blip r:embed="rId2"/>
          <a:stretch>
            <a:fillRect/>
          </a:stretch>
        </p:blipFill>
        <p:spPr>
          <a:xfrm>
            <a:off x="0" y="0"/>
            <a:ext cx="9144000" cy="6858000"/>
          </a:xfrm>
          <a:prstGeom prst="rect">
            <a:avLst/>
          </a:prstGeom>
        </p:spPr>
      </p:pic>
      <p:sp>
        <p:nvSpPr>
          <p:cNvPr id="7" name="Rectangle 6"/>
          <p:cNvSpPr/>
          <p:nvPr/>
        </p:nvSpPr>
        <p:spPr>
          <a:xfrm>
            <a:off x="805218" y="3275466"/>
            <a:ext cx="7519917" cy="1402306"/>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2"/>
          <p:cNvSpPr txBox="1">
            <a:spLocks noChangeArrowheads="1"/>
          </p:cNvSpPr>
          <p:nvPr/>
        </p:nvSpPr>
        <p:spPr>
          <a:xfrm>
            <a:off x="805218" y="692623"/>
            <a:ext cx="7519917" cy="876871"/>
          </a:xfrm>
          <a:prstGeom prst="rect">
            <a:avLst/>
          </a:prstGeom>
          <a:solidFill>
            <a:srgbClr val="00206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altLang="ko-KR" sz="4000" b="1" dirty="0" smtClean="0">
                <a:solidFill>
                  <a:schemeClr val="bg1"/>
                </a:solidFill>
                <a:ea typeface="굴림" pitchFamily="34" charset="-127"/>
              </a:rPr>
              <a:t>Impulse Control and Compliance</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804920"/>
            <a:ext cx="7519917" cy="1402306"/>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0659" name="Rectangle 3"/>
          <p:cNvSpPr>
            <a:spLocks noGrp="1" noChangeArrowheads="1"/>
          </p:cNvSpPr>
          <p:nvPr>
            <p:ph type="body" idx="1"/>
          </p:nvPr>
        </p:nvSpPr>
        <p:spPr>
          <a:xfrm>
            <a:off x="805218" y="1869743"/>
            <a:ext cx="7356143" cy="4525963"/>
          </a:xfrm>
        </p:spPr>
        <p:txBody>
          <a:bodyPr>
            <a:normAutofit/>
          </a:bodyPr>
          <a:lstStyle/>
          <a:p>
            <a:pPr algn="just" eaLnBrk="1" hangingPunct="1">
              <a:spcBef>
                <a:spcPts val="1800"/>
              </a:spcBef>
              <a:buClr>
                <a:srgbClr val="002060"/>
              </a:buClr>
              <a:buSzPct val="120000"/>
              <a:buFont typeface="Wingdings" pitchFamily="2" charset="2"/>
              <a:buChar char="§"/>
              <a:defRPr/>
            </a:pPr>
            <a:r>
              <a:rPr lang="en-US" altLang="ko-KR" sz="2600" dirty="0">
                <a:ea typeface="굴림" pitchFamily="34" charset="-127"/>
              </a:rPr>
              <a:t>It makes sense that when children are more capable of controlling their actions, they are more capable of complying with adult demands. </a:t>
            </a:r>
          </a:p>
          <a:p>
            <a:pPr algn="just" eaLnBrk="1" hangingPunct="1">
              <a:spcBef>
                <a:spcPts val="1800"/>
              </a:spcBef>
              <a:buClr>
                <a:srgbClr val="002060"/>
              </a:buClr>
              <a:buSzPct val="120000"/>
              <a:buFont typeface="Wingdings" pitchFamily="2" charset="2"/>
              <a:buChar char="§"/>
              <a:defRPr/>
            </a:pPr>
            <a:r>
              <a:rPr lang="en-US" altLang="ko-KR" sz="2600" dirty="0">
                <a:ea typeface="굴림" pitchFamily="34" charset="-127"/>
              </a:rPr>
              <a:t>When we ask them to wait their turn, wait in line, or let others use the crayons, for example, we are asking for impulse control.</a:t>
            </a:r>
            <a:endParaRPr lang="en-IN" sz="2600" dirty="0">
              <a:ea typeface="+mn-ea"/>
            </a:endParaRPr>
          </a:p>
        </p:txBody>
      </p:sp>
    </p:spTree>
    <p:extLst>
      <p:ext uri="{BB962C8B-B14F-4D97-AF65-F5344CB8AC3E}">
        <p14:creationId xmlns:p14="http://schemas.microsoft.com/office/powerpoint/2010/main" val="4988499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237217229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174423356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214011014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364405296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262715123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1351128"/>
            <a:ext cx="7519917" cy="2402007"/>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2800" b="1" dirty="0" smtClean="0">
                <a:solidFill>
                  <a:schemeClr val="bg1"/>
                </a:solidFill>
              </a:rPr>
              <a:t>Playing. Learning. Growing. Achieving </a:t>
            </a:r>
            <a:r>
              <a:rPr lang="en-US" sz="4400" b="1" dirty="0" smtClean="0">
                <a:solidFill>
                  <a:schemeClr val="bg1"/>
                </a:solidFill>
              </a:rPr>
              <a:t>– </a:t>
            </a:r>
          </a:p>
          <a:p>
            <a:pPr lvl="0" algn="ctr">
              <a:spcBef>
                <a:spcPct val="0"/>
              </a:spcBef>
            </a:pPr>
            <a:r>
              <a:rPr lang="en-US" sz="4400" b="1" dirty="0" smtClean="0">
                <a:solidFill>
                  <a:schemeClr val="bg1"/>
                </a:solidFill>
              </a:rPr>
              <a:t>Goals of an Early Childhood Curriculum.</a:t>
            </a:r>
            <a:endParaRPr lang="en-US" sz="4000" b="1" dirty="0">
              <a:solidFill>
                <a:schemeClr val="bg1"/>
              </a:solidFill>
            </a:endParaRPr>
          </a:p>
        </p:txBody>
      </p:sp>
      <p:sp>
        <p:nvSpPr>
          <p:cNvPr id="7" name="Rectangle 6"/>
          <p:cNvSpPr/>
          <p:nvPr/>
        </p:nvSpPr>
        <p:spPr>
          <a:xfrm>
            <a:off x="805218" y="3999932"/>
            <a:ext cx="7519917" cy="1964139"/>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2060"/>
                </a:solidFill>
                <a:latin typeface="Arial" charset="0"/>
              </a:rPr>
              <a:t> </a:t>
            </a:r>
            <a:r>
              <a:rPr lang="en-US" sz="2800" b="1" dirty="0" smtClean="0">
                <a:solidFill>
                  <a:srgbClr val="002060"/>
                </a:solidFill>
                <a:latin typeface="Arial" charset="0"/>
              </a:rPr>
              <a:t>PART THREE- </a:t>
            </a:r>
          </a:p>
          <a:p>
            <a:pPr algn="ctr"/>
            <a:r>
              <a:rPr lang="en-US" sz="2800" b="1" dirty="0" smtClean="0">
                <a:solidFill>
                  <a:schemeClr val="bg1"/>
                </a:solidFill>
                <a:latin typeface="Arial" charset="0"/>
              </a:rPr>
              <a:t> OBSERVATION FOR ASSESSMENT </a:t>
            </a:r>
          </a:p>
          <a:p>
            <a:pPr algn="ctr"/>
            <a:r>
              <a:rPr lang="en-US" sz="2800" b="1" dirty="0" smtClean="0">
                <a:solidFill>
                  <a:schemeClr val="bg1"/>
                </a:solidFill>
                <a:latin typeface="Arial" charset="0"/>
              </a:rPr>
              <a:t>SWATI POPAT VATS</a:t>
            </a:r>
            <a:endParaRPr lang="en-US" sz="2800" b="1" dirty="0">
              <a:solidFill>
                <a:srgbClr val="002060"/>
              </a:solidFill>
              <a:latin typeface="Arial" charset="0"/>
            </a:endParaRPr>
          </a:p>
        </p:txBody>
      </p:sp>
      <p:sp>
        <p:nvSpPr>
          <p:cNvPr id="13316"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Tree>
    <p:extLst>
      <p:ext uri="{BB962C8B-B14F-4D97-AF65-F5344CB8AC3E}">
        <p14:creationId xmlns:p14="http://schemas.microsoft.com/office/powerpoint/2010/main" val="329527752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77321086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337861117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jpg"/>
          <p:cNvPicPr>
            <a:picLocks noChangeAspect="1"/>
          </p:cNvPicPr>
          <p:nvPr/>
        </p:nvPicPr>
        <p:blipFill>
          <a:blip r:embed="rId3"/>
          <a:stretch>
            <a:fillRect/>
          </a:stretch>
        </p:blipFill>
        <p:spPr>
          <a:xfrm>
            <a:off x="0" y="0"/>
            <a:ext cx="9144000" cy="6858000"/>
          </a:xfrm>
          <a:prstGeom prst="rect">
            <a:avLst/>
          </a:prstGeom>
        </p:spPr>
      </p:pic>
      <p:sp>
        <p:nvSpPr>
          <p:cNvPr id="5122" name="Rectangle 2"/>
          <p:cNvSpPr>
            <a:spLocks noGrp="1" noChangeArrowheads="1"/>
          </p:cNvSpPr>
          <p:nvPr>
            <p:ph type="title"/>
          </p:nvPr>
        </p:nvSpPr>
        <p:spPr>
          <a:xfrm>
            <a:off x="805218" y="610736"/>
            <a:ext cx="7519917" cy="699450"/>
          </a:xfrm>
          <a:solidFill>
            <a:srgbClr val="C00000"/>
          </a:solidFill>
          <a:effectLst>
            <a:outerShdw blurRad="50800" dist="50800" dir="5400000" algn="ctr" rotWithShape="0">
              <a:schemeClr val="tx1">
                <a:alpha val="40000"/>
              </a:schemeClr>
            </a:outerShdw>
          </a:effectLst>
        </p:spPr>
        <p:txBody>
          <a:bodyPr>
            <a:normAutofit/>
          </a:bodyPr>
          <a:lstStyle/>
          <a:p>
            <a:r>
              <a:rPr lang="en-US" sz="3500" b="1" dirty="0">
                <a:solidFill>
                  <a:schemeClr val="bg1"/>
                </a:solidFill>
              </a:rPr>
              <a:t>To observe we need to know</a:t>
            </a:r>
          </a:p>
        </p:txBody>
      </p:sp>
      <p:sp>
        <p:nvSpPr>
          <p:cNvPr id="6" name="Rectangle 5"/>
          <p:cNvSpPr/>
          <p:nvPr/>
        </p:nvSpPr>
        <p:spPr>
          <a:xfrm>
            <a:off x="805217" y="1491016"/>
            <a:ext cx="7519917" cy="91440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 name="Rectangle 6"/>
          <p:cNvSpPr/>
          <p:nvPr/>
        </p:nvSpPr>
        <p:spPr>
          <a:xfrm>
            <a:off x="805219" y="2405415"/>
            <a:ext cx="7519916" cy="1429603"/>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8" name="Rectangle 7"/>
          <p:cNvSpPr/>
          <p:nvPr/>
        </p:nvSpPr>
        <p:spPr>
          <a:xfrm>
            <a:off x="805217" y="3835018"/>
            <a:ext cx="7519917" cy="4913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9" name="Rectangle 8"/>
          <p:cNvSpPr/>
          <p:nvPr/>
        </p:nvSpPr>
        <p:spPr>
          <a:xfrm>
            <a:off x="805219" y="4326337"/>
            <a:ext cx="7519917" cy="1433015"/>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5123" name="Rectangle 3"/>
          <p:cNvSpPr>
            <a:spLocks noGrp="1" noChangeArrowheads="1"/>
          </p:cNvSpPr>
          <p:nvPr>
            <p:ph type="body" idx="1"/>
          </p:nvPr>
        </p:nvSpPr>
        <p:spPr>
          <a:xfrm>
            <a:off x="968993" y="1491016"/>
            <a:ext cx="7151426" cy="4525963"/>
          </a:xfrm>
        </p:spPr>
        <p:txBody>
          <a:bodyPr/>
          <a:lstStyle/>
          <a:p>
            <a:r>
              <a:rPr lang="en-US" sz="2800" dirty="0"/>
              <a:t>Knowledge of child development, and by observing what children do. </a:t>
            </a:r>
          </a:p>
          <a:p>
            <a:r>
              <a:rPr lang="en-US" sz="2800" dirty="0"/>
              <a:t>Without that knowledge we can misunderstand what they are trying to tell us and this can make life difficult for everyone.</a:t>
            </a:r>
          </a:p>
          <a:p>
            <a:r>
              <a:rPr lang="en-US" sz="2800" dirty="0"/>
              <a:t>All children develop at their own speed. </a:t>
            </a:r>
          </a:p>
          <a:p>
            <a:r>
              <a:rPr lang="en-US" sz="2800" dirty="0"/>
              <a:t>One of the main reasons we observe children, then, is to see if they are following this general pattern. </a:t>
            </a:r>
          </a:p>
        </p:txBody>
      </p:sp>
    </p:spTree>
    <p:extLst>
      <p:ext uri="{BB962C8B-B14F-4D97-AF65-F5344CB8AC3E}">
        <p14:creationId xmlns:p14="http://schemas.microsoft.com/office/powerpoint/2010/main" val="151358824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jpg"/>
          <p:cNvPicPr>
            <a:picLocks noChangeAspect="1"/>
          </p:cNvPicPr>
          <p:nvPr/>
        </p:nvPicPr>
        <p:blipFill>
          <a:blip r:embed="rId3"/>
          <a:stretch>
            <a:fillRect/>
          </a:stretch>
        </p:blipFill>
        <p:spPr>
          <a:xfrm>
            <a:off x="0" y="0"/>
            <a:ext cx="9144000" cy="6858000"/>
          </a:xfrm>
          <a:prstGeom prst="rect">
            <a:avLst/>
          </a:prstGeom>
        </p:spPr>
      </p:pic>
      <p:sp>
        <p:nvSpPr>
          <p:cNvPr id="5" name="Rectangle 2"/>
          <p:cNvSpPr txBox="1">
            <a:spLocks noChangeArrowheads="1"/>
          </p:cNvSpPr>
          <p:nvPr/>
        </p:nvSpPr>
        <p:spPr>
          <a:xfrm>
            <a:off x="805218" y="583439"/>
            <a:ext cx="7519917" cy="63121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rmAutofit/>
          </a:bodyPr>
          <a:lstStyle/>
          <a:p>
            <a:pPr lvl="0" algn="ctr">
              <a:spcBef>
                <a:spcPct val="0"/>
              </a:spcBef>
            </a:pPr>
            <a:r>
              <a:rPr lang="en-US" sz="3500" b="1" dirty="0" smtClean="0">
                <a:solidFill>
                  <a:schemeClr val="bg1"/>
                </a:solidFill>
              </a:rPr>
              <a:t>Why do observations?</a:t>
            </a:r>
            <a:endParaRPr kumimoji="0" lang="en-US" sz="35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241946"/>
            <a:ext cx="7519917" cy="1569492"/>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7" name="Rectangle 6"/>
          <p:cNvSpPr/>
          <p:nvPr/>
        </p:nvSpPr>
        <p:spPr>
          <a:xfrm>
            <a:off x="805218" y="2831910"/>
            <a:ext cx="7519917" cy="56638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8" name="Rectangle 7"/>
          <p:cNvSpPr/>
          <p:nvPr/>
        </p:nvSpPr>
        <p:spPr>
          <a:xfrm>
            <a:off x="805217" y="3398292"/>
            <a:ext cx="7519917" cy="382137"/>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9" name="Rectangle 8"/>
          <p:cNvSpPr/>
          <p:nvPr/>
        </p:nvSpPr>
        <p:spPr>
          <a:xfrm>
            <a:off x="805217" y="3780429"/>
            <a:ext cx="7519917" cy="1624084"/>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0" name="Rectangle 9"/>
          <p:cNvSpPr/>
          <p:nvPr/>
        </p:nvSpPr>
        <p:spPr>
          <a:xfrm>
            <a:off x="805218" y="5390866"/>
            <a:ext cx="7519917" cy="91440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15363" name="Rectangle 3"/>
          <p:cNvSpPr>
            <a:spLocks noGrp="1" noChangeArrowheads="1"/>
          </p:cNvSpPr>
          <p:nvPr>
            <p:ph type="body" idx="1"/>
          </p:nvPr>
        </p:nvSpPr>
        <p:spPr>
          <a:xfrm>
            <a:off x="914403" y="1241946"/>
            <a:ext cx="7328848" cy="5063320"/>
          </a:xfrm>
        </p:spPr>
        <p:txBody>
          <a:bodyPr>
            <a:noAutofit/>
          </a:bodyPr>
          <a:lstStyle/>
          <a:p>
            <a:pPr marL="514350" indent="-514350">
              <a:buFont typeface="+mj-lt"/>
              <a:buAutoNum type="arabicPeriod"/>
            </a:pPr>
            <a:r>
              <a:rPr lang="en-US" sz="2500" dirty="0"/>
              <a:t>One of the reasons identified for doing observations is to meet the needs of the children. Children are unique and to be aware of their qualities we need to:</a:t>
            </a:r>
          </a:p>
          <a:p>
            <a:pPr marL="514350" indent="-514350">
              <a:buFont typeface="+mj-lt"/>
              <a:buAutoNum type="arabicPeriod"/>
            </a:pPr>
            <a:r>
              <a:rPr lang="en-US" sz="2500" dirty="0"/>
              <a:t>Take an interest in what they are doing.</a:t>
            </a:r>
          </a:p>
          <a:p>
            <a:pPr marL="514350" indent="-514350">
              <a:buFont typeface="+mj-lt"/>
              <a:buAutoNum type="arabicPeriod"/>
            </a:pPr>
            <a:r>
              <a:rPr lang="en-US" sz="2500" dirty="0"/>
              <a:t>Listen to what they are saying.</a:t>
            </a:r>
          </a:p>
          <a:p>
            <a:pPr marL="514350" indent="-514350">
              <a:buFont typeface="+mj-lt"/>
              <a:buAutoNum type="arabicPeriod"/>
            </a:pPr>
            <a:r>
              <a:rPr lang="en-US" sz="2500" dirty="0"/>
              <a:t>Children may communicate their needs in a variety of individual ways. For instance, one child may scream for attention while a second bites another person to express their needs.</a:t>
            </a:r>
          </a:p>
          <a:p>
            <a:pPr marL="514350" indent="-514350">
              <a:buFont typeface="+mj-lt"/>
              <a:buAutoNum type="arabicPeriod"/>
            </a:pPr>
            <a:r>
              <a:rPr lang="en-US" sz="2500" dirty="0"/>
              <a:t> Take the example of biting-the observation on p.9 could help out the problem.</a:t>
            </a:r>
          </a:p>
        </p:txBody>
      </p:sp>
    </p:spTree>
    <p:extLst>
      <p:ext uri="{BB962C8B-B14F-4D97-AF65-F5344CB8AC3E}">
        <p14:creationId xmlns:p14="http://schemas.microsoft.com/office/powerpoint/2010/main" val="368097404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805218" y="2456600"/>
            <a:ext cx="7519917" cy="2292824"/>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000" b="1" dirty="0">
              <a:solidFill>
                <a:schemeClr val="bg1"/>
              </a:solidFill>
            </a:endParaRPr>
          </a:p>
        </p:txBody>
      </p:sp>
      <p:sp>
        <p:nvSpPr>
          <p:cNvPr id="5" name="Rectangle 2"/>
          <p:cNvSpPr txBox="1">
            <a:spLocks noChangeArrowheads="1"/>
          </p:cNvSpPr>
          <p:nvPr/>
        </p:nvSpPr>
        <p:spPr>
          <a:xfrm>
            <a:off x="805218" y="610735"/>
            <a:ext cx="7519917" cy="87687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What can we see?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678678"/>
            <a:ext cx="7519917" cy="777922"/>
          </a:xfrm>
          <a:prstGeom prst="rect">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r>
              <a:rPr lang="en-US" sz="3500" b="1" dirty="0" smtClean="0">
                <a:solidFill>
                  <a:schemeClr val="bg1"/>
                </a:solidFill>
              </a:rPr>
              <a:t>what children are able to do : </a:t>
            </a:r>
            <a:endParaRPr lang="en-US" sz="3500" b="1" dirty="0">
              <a:solidFill>
                <a:schemeClr val="bg1"/>
              </a:solidFill>
            </a:endParaRPr>
          </a:p>
        </p:txBody>
      </p:sp>
      <p:sp>
        <p:nvSpPr>
          <p:cNvPr id="20483" name="Rectangle 3"/>
          <p:cNvSpPr>
            <a:spLocks noGrp="1" noChangeArrowheads="1"/>
          </p:cNvSpPr>
          <p:nvPr>
            <p:ph type="body" idx="1"/>
          </p:nvPr>
        </p:nvSpPr>
        <p:spPr>
          <a:xfrm>
            <a:off x="1419367" y="2634016"/>
            <a:ext cx="6632812" cy="2620371"/>
          </a:xfrm>
        </p:spPr>
        <p:txBody>
          <a:bodyPr>
            <a:normAutofit/>
          </a:bodyPr>
          <a:lstStyle/>
          <a:p>
            <a:r>
              <a:rPr lang="en-US" sz="3500" dirty="0" smtClean="0"/>
              <a:t>how </a:t>
            </a:r>
            <a:r>
              <a:rPr lang="en-US" sz="3500" dirty="0"/>
              <a:t>they approach problems and </a:t>
            </a:r>
          </a:p>
          <a:p>
            <a:r>
              <a:rPr lang="en-US" sz="3500" dirty="0"/>
              <a:t>how  they attempt to solve them:</a:t>
            </a:r>
          </a:p>
          <a:p>
            <a:r>
              <a:rPr lang="en-US" sz="3500" dirty="0"/>
              <a:t>children enjoying themselves. </a:t>
            </a:r>
          </a:p>
        </p:txBody>
      </p:sp>
    </p:spTree>
    <p:extLst>
      <p:ext uri="{BB962C8B-B14F-4D97-AF65-F5344CB8AC3E}">
        <p14:creationId xmlns:p14="http://schemas.microsoft.com/office/powerpoint/2010/main" val="53213993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750626" y="4612943"/>
            <a:ext cx="7710985" cy="1351129"/>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 name="Rectangle 6"/>
          <p:cNvSpPr/>
          <p:nvPr/>
        </p:nvSpPr>
        <p:spPr>
          <a:xfrm>
            <a:off x="750626" y="3057099"/>
            <a:ext cx="7710985" cy="1555844"/>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750626" y="556141"/>
            <a:ext cx="7710985" cy="2323539"/>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000" b="1" u="sng" dirty="0" smtClean="0">
                <a:solidFill>
                  <a:srgbClr val="FFFF00"/>
                </a:solidFill>
              </a:rPr>
              <a:t>Why do we watch children?</a:t>
            </a:r>
            <a:r>
              <a:rPr lang="en-US" sz="3000" b="1" dirty="0" smtClean="0">
                <a:solidFill>
                  <a:schemeClr val="bg1"/>
                </a:solidFill>
              </a:rPr>
              <a:t/>
            </a:r>
            <a:br>
              <a:rPr lang="en-US" sz="3000" b="1" dirty="0" smtClean="0">
                <a:solidFill>
                  <a:schemeClr val="bg1"/>
                </a:solidFill>
              </a:rPr>
            </a:br>
            <a:r>
              <a:rPr lang="en-US" sz="3000" b="1" dirty="0" smtClean="0">
                <a:solidFill>
                  <a:schemeClr val="bg1"/>
                </a:solidFill>
              </a:rPr>
              <a:t>What can we see?</a:t>
            </a:r>
            <a:br>
              <a:rPr lang="en-US" sz="3000" b="1" dirty="0" smtClean="0">
                <a:solidFill>
                  <a:schemeClr val="bg1"/>
                </a:solidFill>
              </a:rPr>
            </a:br>
            <a:r>
              <a:rPr lang="en-US" sz="3000" b="1" u="sng" dirty="0" smtClean="0">
                <a:solidFill>
                  <a:srgbClr val="FFFF00"/>
                </a:solidFill>
              </a:rPr>
              <a:t>What can we learn from watching children?</a:t>
            </a:r>
            <a:br>
              <a:rPr lang="en-US" sz="3000" b="1" u="sng" dirty="0" smtClean="0">
                <a:solidFill>
                  <a:srgbClr val="FFFF00"/>
                </a:solidFill>
              </a:rPr>
            </a:br>
            <a:r>
              <a:rPr lang="en-US" sz="3000" b="1" dirty="0" smtClean="0">
                <a:solidFill>
                  <a:schemeClr val="bg1"/>
                </a:solidFill>
              </a:rPr>
              <a:t>How can we help the children </a:t>
            </a:r>
          </a:p>
          <a:p>
            <a:pPr lvl="0" algn="ctr">
              <a:spcBef>
                <a:spcPct val="0"/>
              </a:spcBef>
            </a:pPr>
            <a:r>
              <a:rPr lang="en-US" sz="3000" b="1" dirty="0" smtClean="0">
                <a:solidFill>
                  <a:schemeClr val="bg1"/>
                </a:solidFill>
              </a:rPr>
              <a:t>through watching them?</a:t>
            </a:r>
            <a:endParaRPr kumimoji="0" lang="en-US" sz="3000" b="1" i="0" u="none" strike="noStrike" kern="1200" cap="none" spc="0" normalizeH="0" baseline="0" noProof="0" dirty="0">
              <a:ln>
                <a:noFill/>
              </a:ln>
              <a:solidFill>
                <a:schemeClr val="bg1"/>
              </a:solidFill>
              <a:effectLst/>
              <a:uLnTx/>
              <a:uFillTx/>
              <a:latin typeface="+mj-lt"/>
              <a:ea typeface="+mj-ea"/>
              <a:cs typeface="+mj-cs"/>
            </a:endParaRPr>
          </a:p>
        </p:txBody>
      </p:sp>
      <p:sp>
        <p:nvSpPr>
          <p:cNvPr id="71683" name="Rectangle 3"/>
          <p:cNvSpPr>
            <a:spLocks noGrp="1" noChangeArrowheads="1"/>
          </p:cNvSpPr>
          <p:nvPr>
            <p:ph type="body" idx="1"/>
          </p:nvPr>
        </p:nvSpPr>
        <p:spPr>
          <a:xfrm>
            <a:off x="928047" y="3057099"/>
            <a:ext cx="7328849" cy="3459163"/>
          </a:xfrm>
        </p:spPr>
        <p:txBody>
          <a:bodyPr>
            <a:normAutofit/>
          </a:bodyPr>
          <a:lstStyle/>
          <a:p>
            <a:pPr marL="609600" indent="-609600">
              <a:lnSpc>
                <a:spcPct val="90000"/>
              </a:lnSpc>
            </a:pPr>
            <a:r>
              <a:rPr lang="en-US" sz="2700" dirty="0"/>
              <a:t>An observation is like a camera shot, camera does not lie, it may distort. We should not make judgments about a child on a single observation.</a:t>
            </a:r>
          </a:p>
          <a:p>
            <a:pPr marL="609600" indent="-609600">
              <a:lnSpc>
                <a:spcPct val="90000"/>
              </a:lnSpc>
            </a:pPr>
            <a:r>
              <a:rPr lang="en-US" sz="2700" dirty="0"/>
              <a:t>Observation can make a difference to the way the child behaves. Become inhibited or embarrassed, or may play to the audience.</a:t>
            </a:r>
          </a:p>
        </p:txBody>
      </p:sp>
    </p:spTree>
    <p:extLst>
      <p:ext uri="{BB962C8B-B14F-4D97-AF65-F5344CB8AC3E}">
        <p14:creationId xmlns:p14="http://schemas.microsoft.com/office/powerpoint/2010/main" val="2851559879"/>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2089947377"/>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235122148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lum contrast="20000"/>
          </a:blip>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2087609504"/>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7938" y="-7938"/>
            <a:ext cx="9159876" cy="6873876"/>
          </a:xfrm>
          <a:prstGeom prst="rect">
            <a:avLst/>
          </a:prstGeom>
          <a:noFill/>
          <a:ln w="9525">
            <a:noFill/>
            <a:miter lim="800000"/>
            <a:headEnd/>
            <a:tailEnd/>
          </a:ln>
          <a:effectLst/>
        </p:spPr>
      </p:pic>
      <p:sp>
        <p:nvSpPr>
          <p:cNvPr id="8" name="Title 1"/>
          <p:cNvSpPr txBox="1">
            <a:spLocks/>
          </p:cNvSpPr>
          <p:nvPr/>
        </p:nvSpPr>
        <p:spPr>
          <a:xfrm>
            <a:off x="685800" y="609600"/>
            <a:ext cx="7696200" cy="685800"/>
          </a:xfrm>
          <a:prstGeom prst="rect">
            <a:avLst/>
          </a:prstGeom>
          <a:solidFill>
            <a:srgbClr val="002060"/>
          </a:solidFill>
        </p:spPr>
        <p:txBody>
          <a:bodyPr vert="horz" lIns="91440" tIns="45720" rIns="91440" bIns="45720" rtlCol="0" anchor="ctr">
            <a:normAutofit fontScale="97500"/>
          </a:bodyPr>
          <a:lstStyle/>
          <a:p>
            <a:pPr lvl="0" algn="ctr">
              <a:spcBef>
                <a:spcPct val="0"/>
              </a:spcBef>
            </a:pPr>
            <a:r>
              <a:rPr lang="en-US" sz="4000" b="1" dirty="0" smtClean="0">
                <a:solidFill>
                  <a:schemeClr val="bg1"/>
                </a:solidFill>
                <a:effectLst>
                  <a:outerShdw blurRad="38100" dist="38100" dir="2700000" algn="tl">
                    <a:srgbClr val="000000">
                      <a:alpha val="43137"/>
                    </a:srgbClr>
                  </a:outerShdw>
                </a:effectLst>
              </a:rPr>
              <a:t>Stages of art in young children</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5" name="Content Placeholder 4"/>
          <p:cNvSpPr>
            <a:spLocks noGrp="1"/>
          </p:cNvSpPr>
          <p:nvPr>
            <p:ph sz="half" idx="1"/>
          </p:nvPr>
        </p:nvSpPr>
        <p:spPr>
          <a:xfrm>
            <a:off x="685800" y="1600201"/>
            <a:ext cx="4648200" cy="4191000"/>
          </a:xfrm>
          <a:solidFill>
            <a:schemeClr val="bg2">
              <a:lumMod val="75000"/>
              <a:alpha val="70000"/>
            </a:schemeClr>
          </a:solidFill>
        </p:spPr>
        <p:txBody>
          <a:bodyPr>
            <a:normAutofit/>
          </a:bodyPr>
          <a:lstStyle/>
          <a:p>
            <a:pPr algn="just"/>
            <a:r>
              <a:rPr lang="en-US" sz="2600" b="1" u="sng" dirty="0" smtClean="0">
                <a:solidFill>
                  <a:srgbClr val="C00000"/>
                </a:solidFill>
                <a:effectLst>
                  <a:outerShdw blurRad="38100" dist="38100" dir="2700000" algn="tl">
                    <a:srgbClr val="000000">
                      <a:alpha val="43137"/>
                    </a:srgbClr>
                  </a:outerShdw>
                </a:effectLst>
              </a:rPr>
              <a:t>STAGE 1</a:t>
            </a:r>
            <a:r>
              <a:rPr lang="en-US" sz="2600" b="1" dirty="0" smtClean="0">
                <a:solidFill>
                  <a:srgbClr val="C00000"/>
                </a:solidFill>
              </a:rPr>
              <a:t> </a:t>
            </a:r>
            <a:r>
              <a:rPr lang="en-US" sz="2600" b="1" dirty="0" smtClean="0"/>
              <a:t>- scribbling stage- children like to pick up all kinds of writing, drawing, </a:t>
            </a:r>
            <a:r>
              <a:rPr lang="en-US" sz="2600" b="1" dirty="0" err="1" smtClean="0"/>
              <a:t>colouring</a:t>
            </a:r>
            <a:r>
              <a:rPr lang="en-US" sz="2600" b="1" dirty="0" smtClean="0"/>
              <a:t> implements and scribble with them. the medium does not matter as here they are exploring to develop their muscle control and also experimenting with what they can form. </a:t>
            </a:r>
          </a:p>
          <a:p>
            <a:pPr algn="just"/>
            <a:endParaRPr lang="en-US" sz="2600" b="1" dirty="0"/>
          </a:p>
        </p:txBody>
      </p:sp>
      <p:pic>
        <p:nvPicPr>
          <p:cNvPr id="7" name="Content Placeholder 6" descr="F:\ASHA VARMA\2013-2014\Pict1 006.jpg"/>
          <p:cNvPicPr>
            <a:picLocks noGrp="1"/>
          </p:cNvPicPr>
          <p:nvPr>
            <p:ph sz="half" idx="2"/>
          </p:nvPr>
        </p:nvPicPr>
        <p:blipFill>
          <a:blip r:embed="rId3" cstate="print"/>
          <a:srcRect/>
          <a:stretch>
            <a:fillRect/>
          </a:stretch>
        </p:blipFill>
        <p:spPr bwMode="auto">
          <a:xfrm>
            <a:off x="5486400" y="2362200"/>
            <a:ext cx="3150616" cy="2133600"/>
          </a:xfrm>
          <a:prstGeom prst="rect">
            <a:avLst/>
          </a:prstGeom>
          <a:noFill/>
          <a:ln w="76200">
            <a:solidFill>
              <a:schemeClr val="tx1"/>
            </a:solidFill>
            <a:miter lim="800000"/>
            <a:headEnd/>
            <a:tailEnd/>
          </a:ln>
        </p:spPr>
      </p:pic>
    </p:spTree>
    <p:extLst>
      <p:ext uri="{BB962C8B-B14F-4D97-AF65-F5344CB8AC3E}">
        <p14:creationId xmlns:p14="http://schemas.microsoft.com/office/powerpoint/2010/main" val="2534631459"/>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7938" y="-7938"/>
            <a:ext cx="9159876" cy="6873876"/>
          </a:xfrm>
          <a:prstGeom prst="rect">
            <a:avLst/>
          </a:prstGeom>
          <a:noFill/>
          <a:ln w="9525">
            <a:noFill/>
            <a:miter lim="800000"/>
            <a:headEnd/>
            <a:tailEnd/>
          </a:ln>
          <a:effectLst/>
        </p:spPr>
      </p:pic>
      <p:sp>
        <p:nvSpPr>
          <p:cNvPr id="3" name="Content Placeholder 2"/>
          <p:cNvSpPr>
            <a:spLocks noGrp="1"/>
          </p:cNvSpPr>
          <p:nvPr>
            <p:ph sz="half" idx="1"/>
          </p:nvPr>
        </p:nvSpPr>
        <p:spPr>
          <a:xfrm>
            <a:off x="762000" y="1600200"/>
            <a:ext cx="4343400" cy="4525963"/>
          </a:xfrm>
          <a:solidFill>
            <a:schemeClr val="bg2">
              <a:lumMod val="75000"/>
              <a:alpha val="70000"/>
            </a:schemeClr>
          </a:solidFill>
        </p:spPr>
        <p:txBody>
          <a:bodyPr>
            <a:noAutofit/>
          </a:bodyPr>
          <a:lstStyle/>
          <a:p>
            <a:pPr marL="324000" algn="just">
              <a:spcBef>
                <a:spcPts val="300"/>
              </a:spcBef>
            </a:pPr>
            <a:r>
              <a:rPr lang="en-US" sz="2100" b="1" u="sng" dirty="0" smtClean="0">
                <a:solidFill>
                  <a:srgbClr val="C00000"/>
                </a:solidFill>
                <a:effectLst>
                  <a:outerShdw blurRad="38100" dist="38100" dir="2700000" algn="tl">
                    <a:srgbClr val="000000">
                      <a:alpha val="43137"/>
                    </a:srgbClr>
                  </a:outerShdw>
                </a:effectLst>
              </a:rPr>
              <a:t>STAGE 2</a:t>
            </a:r>
            <a:r>
              <a:rPr lang="en-US" sz="2100" b="1" dirty="0" smtClean="0">
                <a:solidFill>
                  <a:srgbClr val="C00000"/>
                </a:solidFill>
              </a:rPr>
              <a:t> </a:t>
            </a:r>
            <a:r>
              <a:rPr lang="en-US" sz="2100" b="1" dirty="0" smtClean="0"/>
              <a:t>- scribbling and doodling stage, kids now have some control on their small muscles and have </a:t>
            </a:r>
            <a:r>
              <a:rPr lang="en-US" sz="2100" b="1" u="sng" dirty="0" smtClean="0"/>
              <a:t>greater eye-hand coordination</a:t>
            </a:r>
            <a:r>
              <a:rPr lang="en-US" sz="2100" b="1" dirty="0" smtClean="0"/>
              <a:t>. As you observe their drawings you can see some </a:t>
            </a:r>
            <a:r>
              <a:rPr lang="en-US" sz="2100" b="1" u="sng" dirty="0" smtClean="0"/>
              <a:t>repeat patterns emerging.</a:t>
            </a:r>
            <a:r>
              <a:rPr lang="en-US" sz="2100" b="1" dirty="0" smtClean="0"/>
              <a:t> At this stage kids are able to talk about their drawings, though not in too much detail but will be able to </a:t>
            </a:r>
            <a:r>
              <a:rPr lang="en-US" sz="2100" b="1" u="sng" dirty="0" smtClean="0"/>
              <a:t>name what they have made.</a:t>
            </a:r>
            <a:r>
              <a:rPr lang="en-US" sz="2100" b="1" dirty="0" smtClean="0"/>
              <a:t> When they begin the drawing they </a:t>
            </a:r>
            <a:r>
              <a:rPr lang="en-US" sz="2100" b="1" u="sng" dirty="0" smtClean="0"/>
              <a:t>have no idea what they will be drawing.  </a:t>
            </a:r>
          </a:p>
          <a:p>
            <a:pPr marL="324000" algn="just">
              <a:spcBef>
                <a:spcPts val="300"/>
              </a:spcBef>
            </a:pPr>
            <a:endParaRPr lang="en-US" sz="2100" b="1" dirty="0"/>
          </a:p>
        </p:txBody>
      </p:sp>
      <p:sp>
        <p:nvSpPr>
          <p:cNvPr id="9" name="Title 1"/>
          <p:cNvSpPr txBox="1">
            <a:spLocks/>
          </p:cNvSpPr>
          <p:nvPr/>
        </p:nvSpPr>
        <p:spPr>
          <a:xfrm>
            <a:off x="685800" y="609600"/>
            <a:ext cx="7696200" cy="685800"/>
          </a:xfrm>
          <a:prstGeom prst="rect">
            <a:avLst/>
          </a:prstGeom>
          <a:solidFill>
            <a:srgbClr val="002060"/>
          </a:solidFill>
        </p:spPr>
        <p:txBody>
          <a:bodyPr vert="horz" lIns="91440" tIns="45720" rIns="91440" bIns="45720" rtlCol="0" anchor="ctr">
            <a:normAutofit fontScale="97500"/>
          </a:bodyPr>
          <a:lstStyle/>
          <a:p>
            <a:pPr lvl="0" algn="ctr">
              <a:spcBef>
                <a:spcPct val="0"/>
              </a:spcBef>
            </a:pPr>
            <a:r>
              <a:rPr lang="en-US" sz="4000" b="1" dirty="0" smtClean="0">
                <a:solidFill>
                  <a:schemeClr val="bg1"/>
                </a:solidFill>
                <a:effectLst>
                  <a:outerShdw blurRad="38100" dist="38100" dir="2700000" algn="tl">
                    <a:srgbClr val="000000">
                      <a:alpha val="43137"/>
                    </a:srgbClr>
                  </a:outerShdw>
                </a:effectLst>
              </a:rPr>
              <a:t>Stages of art in young children</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pic>
        <p:nvPicPr>
          <p:cNvPr id="5" name="Content Placeholder 4" descr="F:\ASHA VARMA\2013-2014\Pict1 007.jpg"/>
          <p:cNvPicPr>
            <a:picLocks noGrp="1"/>
          </p:cNvPicPr>
          <p:nvPr>
            <p:ph sz="half" idx="2"/>
          </p:nvPr>
        </p:nvPicPr>
        <p:blipFill>
          <a:blip r:embed="rId3" cstate="print"/>
          <a:srcRect/>
          <a:stretch>
            <a:fillRect/>
          </a:stretch>
        </p:blipFill>
        <p:spPr bwMode="auto">
          <a:xfrm>
            <a:off x="5410200" y="2362200"/>
            <a:ext cx="3124200" cy="2286000"/>
          </a:xfrm>
          <a:prstGeom prst="rect">
            <a:avLst/>
          </a:prstGeom>
          <a:noFill/>
          <a:ln w="76200">
            <a:solidFill>
              <a:schemeClr val="tx1"/>
            </a:solidFill>
            <a:miter lim="800000"/>
            <a:headEnd/>
            <a:tailEnd/>
          </a:ln>
        </p:spPr>
      </p:pic>
    </p:spTree>
    <p:extLst>
      <p:ext uri="{BB962C8B-B14F-4D97-AF65-F5344CB8AC3E}">
        <p14:creationId xmlns:p14="http://schemas.microsoft.com/office/powerpoint/2010/main" val="222689587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7938" y="-7938"/>
            <a:ext cx="9159876" cy="6873876"/>
          </a:xfrm>
          <a:prstGeom prst="rect">
            <a:avLst/>
          </a:prstGeom>
          <a:noFill/>
          <a:ln w="9525">
            <a:noFill/>
            <a:miter lim="800000"/>
            <a:headEnd/>
            <a:tailEnd/>
          </a:ln>
          <a:effectLst/>
        </p:spPr>
      </p:pic>
      <p:sp>
        <p:nvSpPr>
          <p:cNvPr id="3" name="Content Placeholder 2"/>
          <p:cNvSpPr>
            <a:spLocks noGrp="1"/>
          </p:cNvSpPr>
          <p:nvPr>
            <p:ph sz="half" idx="1"/>
          </p:nvPr>
        </p:nvSpPr>
        <p:spPr>
          <a:xfrm>
            <a:off x="685800" y="1524000"/>
            <a:ext cx="4800600" cy="5029200"/>
          </a:xfrm>
          <a:solidFill>
            <a:schemeClr val="bg2">
              <a:lumMod val="75000"/>
              <a:alpha val="70000"/>
            </a:schemeClr>
          </a:solidFill>
        </p:spPr>
        <p:txBody>
          <a:bodyPr>
            <a:noAutofit/>
          </a:bodyPr>
          <a:lstStyle/>
          <a:p>
            <a:pPr algn="just"/>
            <a:r>
              <a:rPr lang="en-US" sz="1800" b="1" u="sng" dirty="0" smtClean="0">
                <a:solidFill>
                  <a:srgbClr val="C00000"/>
                </a:solidFill>
                <a:effectLst>
                  <a:outerShdw blurRad="38100" dist="38100" dir="2700000" algn="tl">
                    <a:srgbClr val="000000">
                      <a:alpha val="43137"/>
                    </a:srgbClr>
                  </a:outerShdw>
                </a:effectLst>
              </a:rPr>
              <a:t>STAGE 3 (around 4 to 6 years old) </a:t>
            </a:r>
            <a:r>
              <a:rPr lang="en-US" sz="1800" b="1" dirty="0" smtClean="0">
                <a:solidFill>
                  <a:srgbClr val="C00000"/>
                </a:solidFill>
              </a:rPr>
              <a:t>- </a:t>
            </a:r>
            <a:r>
              <a:rPr lang="en-US" sz="1800" b="1" dirty="0" smtClean="0"/>
              <a:t>have control on the crayons or brush and are able </a:t>
            </a:r>
            <a:r>
              <a:rPr lang="en-US" sz="1800" b="1" u="sng" dirty="0" smtClean="0"/>
              <a:t>to represent their ideas </a:t>
            </a:r>
            <a:r>
              <a:rPr lang="en-US" sz="1800" b="1" dirty="0" smtClean="0"/>
              <a:t>in their drawings and paintings. At this stage another major change happens, kids now are </a:t>
            </a:r>
            <a:r>
              <a:rPr lang="en-US" sz="1800" b="1" u="sng" dirty="0" smtClean="0"/>
              <a:t>able to think and plan what to draw </a:t>
            </a:r>
            <a:r>
              <a:rPr lang="en-US" sz="1800" b="1" dirty="0" smtClean="0"/>
              <a:t>and paint before they begin the drawing. Their drawings now </a:t>
            </a:r>
            <a:r>
              <a:rPr lang="en-US" sz="1800" b="1" u="sng" dirty="0" smtClean="0"/>
              <a:t>look like representations of the real world.</a:t>
            </a:r>
            <a:r>
              <a:rPr lang="en-US" sz="1800" b="1" dirty="0" smtClean="0"/>
              <a:t> Size and proportion may not be correct and they may end up drawing all over the page. Simple details may be missing from their drawings like fingers or nose or ears. They are now able to talk about their drawings in details and may even give </a:t>
            </a:r>
            <a:r>
              <a:rPr lang="en-US" sz="1800" b="1" u="sng" dirty="0" smtClean="0"/>
              <a:t>you some ‘emotions’ about the characters and </a:t>
            </a:r>
            <a:r>
              <a:rPr lang="en-US" sz="1800" b="1" dirty="0" smtClean="0"/>
              <a:t>settings, for e.g. He is wearing a cap because he was feeling hot, etc. </a:t>
            </a:r>
            <a:r>
              <a:rPr lang="en-US" sz="1800" b="1" u="sng" dirty="0" smtClean="0"/>
              <a:t> </a:t>
            </a:r>
            <a:endParaRPr lang="en-US" sz="1800" b="1" dirty="0" smtClean="0"/>
          </a:p>
          <a:p>
            <a:pPr algn="just"/>
            <a:endParaRPr lang="en-US" sz="1800" b="1" dirty="0"/>
          </a:p>
        </p:txBody>
      </p:sp>
      <p:pic>
        <p:nvPicPr>
          <p:cNvPr id="5" name="Content Placeholder 4" descr="F:\ASHA VARMA\2013-2014\Pict1 013.jpg"/>
          <p:cNvPicPr>
            <a:picLocks noGrp="1"/>
          </p:cNvPicPr>
          <p:nvPr>
            <p:ph sz="half" idx="2"/>
          </p:nvPr>
        </p:nvPicPr>
        <p:blipFill>
          <a:blip r:embed="rId3" cstate="print"/>
          <a:srcRect/>
          <a:stretch>
            <a:fillRect/>
          </a:stretch>
        </p:blipFill>
        <p:spPr bwMode="auto">
          <a:xfrm>
            <a:off x="5638800" y="2667000"/>
            <a:ext cx="2918434" cy="1981200"/>
          </a:xfrm>
          <a:prstGeom prst="rect">
            <a:avLst/>
          </a:prstGeom>
          <a:noFill/>
          <a:ln w="76200">
            <a:solidFill>
              <a:schemeClr val="tx1"/>
            </a:solidFill>
            <a:miter lim="800000"/>
            <a:headEnd/>
            <a:tailEnd/>
          </a:ln>
        </p:spPr>
      </p:pic>
      <p:sp>
        <p:nvSpPr>
          <p:cNvPr id="9" name="Title 1"/>
          <p:cNvSpPr txBox="1">
            <a:spLocks/>
          </p:cNvSpPr>
          <p:nvPr/>
        </p:nvSpPr>
        <p:spPr>
          <a:xfrm>
            <a:off x="685800" y="609600"/>
            <a:ext cx="7696200" cy="685800"/>
          </a:xfrm>
          <a:prstGeom prst="rect">
            <a:avLst/>
          </a:prstGeom>
          <a:solidFill>
            <a:srgbClr val="002060"/>
          </a:solidFill>
        </p:spPr>
        <p:txBody>
          <a:bodyPr vert="horz" lIns="91440" tIns="45720" rIns="91440" bIns="45720" rtlCol="0" anchor="ctr">
            <a:normAutofit fontScale="97500"/>
          </a:bodyPr>
          <a:lstStyle/>
          <a:p>
            <a:pPr lvl="0" algn="ctr">
              <a:spcBef>
                <a:spcPct val="0"/>
              </a:spcBef>
            </a:pPr>
            <a:r>
              <a:rPr lang="en-US" sz="4000" b="1" dirty="0" smtClean="0">
                <a:solidFill>
                  <a:schemeClr val="bg1"/>
                </a:solidFill>
                <a:effectLst>
                  <a:outerShdw blurRad="38100" dist="38100" dir="2700000" algn="tl">
                    <a:srgbClr val="000000">
                      <a:alpha val="43137"/>
                    </a:srgbClr>
                  </a:outerShdw>
                </a:effectLst>
              </a:rPr>
              <a:t>Stages of art in young children</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959550182"/>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7938" y="-7938"/>
            <a:ext cx="9159876" cy="6873876"/>
          </a:xfrm>
          <a:prstGeom prst="rect">
            <a:avLst/>
          </a:prstGeom>
          <a:noFill/>
          <a:ln w="9525">
            <a:noFill/>
            <a:miter lim="800000"/>
            <a:headEnd/>
            <a:tailEnd/>
          </a:ln>
          <a:effectLst/>
        </p:spPr>
      </p:pic>
      <p:sp>
        <p:nvSpPr>
          <p:cNvPr id="3" name="Content Placeholder 2"/>
          <p:cNvSpPr>
            <a:spLocks noGrp="1"/>
          </p:cNvSpPr>
          <p:nvPr>
            <p:ph sz="half" idx="1"/>
          </p:nvPr>
        </p:nvSpPr>
        <p:spPr>
          <a:xfrm>
            <a:off x="685800" y="1600201"/>
            <a:ext cx="5105400" cy="4191000"/>
          </a:xfrm>
          <a:solidFill>
            <a:schemeClr val="bg2">
              <a:lumMod val="75000"/>
              <a:alpha val="70000"/>
            </a:schemeClr>
          </a:solidFill>
        </p:spPr>
        <p:txBody>
          <a:bodyPr>
            <a:normAutofit/>
          </a:bodyPr>
          <a:lstStyle/>
          <a:p>
            <a:pPr algn="just"/>
            <a:r>
              <a:rPr lang="en-US" sz="2400" b="1" u="sng" dirty="0" smtClean="0">
                <a:solidFill>
                  <a:srgbClr val="C00000"/>
                </a:solidFill>
                <a:effectLst>
                  <a:outerShdw blurRad="38100" dist="38100" dir="2700000" algn="tl">
                    <a:srgbClr val="000000">
                      <a:alpha val="43137"/>
                    </a:srgbClr>
                  </a:outerShdw>
                </a:effectLst>
              </a:rPr>
              <a:t>STAGE 4 (from around 7 to 9 years of age) </a:t>
            </a:r>
            <a:r>
              <a:rPr lang="en-US" sz="2400" b="1" dirty="0" smtClean="0"/>
              <a:t>- they have greater eye-hand coordination. </a:t>
            </a:r>
            <a:r>
              <a:rPr lang="en-US" sz="2400" b="1" u="sng" dirty="0" smtClean="0"/>
              <a:t>They are able to draw many different scenes and settings</a:t>
            </a:r>
            <a:r>
              <a:rPr lang="en-US" sz="2400" b="1" dirty="0" smtClean="0"/>
              <a:t>. They are able to bring in their understanding and observations about the environment. </a:t>
            </a:r>
            <a:r>
              <a:rPr lang="en-US" sz="2400" b="1" u="sng" dirty="0" smtClean="0"/>
              <a:t>Their drawings and paintings have many more details, and the objects and people are almost proportionate in size.  </a:t>
            </a:r>
          </a:p>
          <a:p>
            <a:pPr algn="just"/>
            <a:endParaRPr lang="en-US" sz="2400" b="1" dirty="0"/>
          </a:p>
        </p:txBody>
      </p:sp>
      <p:pic>
        <p:nvPicPr>
          <p:cNvPr id="5" name="Content Placeholder 4" descr="F:\ASHA VARMA\2013-2014\Pict1 008.jpg"/>
          <p:cNvPicPr>
            <a:picLocks noGrp="1"/>
          </p:cNvPicPr>
          <p:nvPr>
            <p:ph sz="half" idx="2"/>
          </p:nvPr>
        </p:nvPicPr>
        <p:blipFill>
          <a:blip r:embed="rId3" cstate="print"/>
          <a:srcRect/>
          <a:stretch>
            <a:fillRect/>
          </a:stretch>
        </p:blipFill>
        <p:spPr bwMode="auto">
          <a:xfrm>
            <a:off x="5943600" y="2667000"/>
            <a:ext cx="2682240" cy="1871472"/>
          </a:xfrm>
          <a:prstGeom prst="rect">
            <a:avLst/>
          </a:prstGeom>
          <a:noFill/>
          <a:ln w="76200">
            <a:solidFill>
              <a:schemeClr val="tx1"/>
            </a:solidFill>
            <a:miter lim="800000"/>
            <a:headEnd/>
            <a:tailEnd/>
          </a:ln>
        </p:spPr>
      </p:pic>
      <p:sp>
        <p:nvSpPr>
          <p:cNvPr id="9" name="Title 1"/>
          <p:cNvSpPr txBox="1">
            <a:spLocks/>
          </p:cNvSpPr>
          <p:nvPr/>
        </p:nvSpPr>
        <p:spPr>
          <a:xfrm>
            <a:off x="685800" y="609600"/>
            <a:ext cx="7696200" cy="685800"/>
          </a:xfrm>
          <a:prstGeom prst="rect">
            <a:avLst/>
          </a:prstGeom>
          <a:solidFill>
            <a:srgbClr val="002060"/>
          </a:solidFill>
        </p:spPr>
        <p:txBody>
          <a:bodyPr vert="horz" lIns="91440" tIns="45720" rIns="91440" bIns="45720" rtlCol="0" anchor="ctr">
            <a:normAutofit fontScale="97500"/>
          </a:bodyPr>
          <a:lstStyle/>
          <a:p>
            <a:pPr lvl="0" algn="ctr">
              <a:spcBef>
                <a:spcPct val="0"/>
              </a:spcBef>
            </a:pPr>
            <a:r>
              <a:rPr lang="en-US" sz="4000" b="1" dirty="0" smtClean="0">
                <a:solidFill>
                  <a:schemeClr val="bg1"/>
                </a:solidFill>
                <a:effectLst>
                  <a:outerShdw blurRad="38100" dist="38100" dir="2700000" algn="tl">
                    <a:srgbClr val="000000">
                      <a:alpha val="43137"/>
                    </a:srgbClr>
                  </a:outerShdw>
                </a:effectLst>
              </a:rPr>
              <a:t>Stages of art in young children</a:t>
            </a:r>
            <a:endPar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4294602361"/>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idx="1"/>
          </p:nvPr>
        </p:nvSpPr>
        <p:spPr/>
        <p:txBody>
          <a:bodyPr/>
          <a:lstStyle/>
          <a:p>
            <a:r>
              <a:rPr lang="en-US" dirty="0" smtClean="0"/>
              <a:t>Dob- 18-9-2010</a:t>
            </a:r>
            <a:endParaRPr lang="en-US" dirty="0"/>
          </a:p>
        </p:txBody>
      </p:sp>
      <p:sp>
        <p:nvSpPr>
          <p:cNvPr id="8" name="Text Placeholder 7"/>
          <p:cNvSpPr>
            <a:spLocks noGrp="1"/>
          </p:cNvSpPr>
          <p:nvPr>
            <p:ph type="body" sz="quarter" idx="3"/>
          </p:nvPr>
        </p:nvSpPr>
        <p:spPr/>
        <p:txBody>
          <a:bodyPr/>
          <a:lstStyle/>
          <a:p>
            <a:r>
              <a:rPr lang="en-US" dirty="0" smtClean="0"/>
              <a:t>Dob- 8-3-2010 </a:t>
            </a:r>
            <a:endParaRPr lang="en-US" dirty="0"/>
          </a:p>
        </p:txBody>
      </p:sp>
      <p:pic>
        <p:nvPicPr>
          <p:cNvPr id="10" name="Content Placeholder 4" descr="Page 3.jpg"/>
          <p:cNvPicPr>
            <a:picLocks noGrp="1" noChangeAspect="1"/>
          </p:cNvPicPr>
          <p:nvPr>
            <p:ph sz="half" idx="2"/>
          </p:nvPr>
        </p:nvPicPr>
        <p:blipFill>
          <a:blip r:embed="rId2" cstate="print"/>
          <a:srcRect l="10654" r="10654"/>
          <a:stretch>
            <a:fillRect/>
          </a:stretch>
        </p:blipFill>
        <p:spPr/>
      </p:pic>
      <p:pic>
        <p:nvPicPr>
          <p:cNvPr id="11" name="Content Placeholder 3" descr="Page 4.jpg"/>
          <p:cNvPicPr>
            <a:picLocks noGrp="1" noChangeAspect="1"/>
          </p:cNvPicPr>
          <p:nvPr>
            <p:ph sz="quarter" idx="4"/>
          </p:nvPr>
        </p:nvPicPr>
        <p:blipFill>
          <a:blip r:embed="rId3" cstate="print"/>
          <a:srcRect l="11429" r="11429"/>
          <a:stretch>
            <a:fillRect/>
          </a:stretch>
        </p:blipFill>
        <p:spPr/>
      </p:pic>
    </p:spTree>
    <p:extLst>
      <p:ext uri="{BB962C8B-B14F-4D97-AF65-F5344CB8AC3E}">
        <p14:creationId xmlns:p14="http://schemas.microsoft.com/office/powerpoint/2010/main" val="42473475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Same age?</a:t>
            </a:r>
            <a:endParaRPr lang="en-US" dirty="0"/>
          </a:p>
        </p:txBody>
      </p:sp>
      <p:sp>
        <p:nvSpPr>
          <p:cNvPr id="6" name="Text Placeholder 5"/>
          <p:cNvSpPr>
            <a:spLocks noGrp="1"/>
          </p:cNvSpPr>
          <p:nvPr>
            <p:ph type="body" idx="1"/>
          </p:nvPr>
        </p:nvSpPr>
        <p:spPr/>
        <p:txBody>
          <a:bodyPr/>
          <a:lstStyle/>
          <a:p>
            <a:r>
              <a:rPr lang="en-US" dirty="0" smtClean="0"/>
              <a:t>Dob- 11-1-2010</a:t>
            </a:r>
            <a:endParaRPr lang="en-US" dirty="0"/>
          </a:p>
        </p:txBody>
      </p:sp>
      <p:sp>
        <p:nvSpPr>
          <p:cNvPr id="8" name="Text Placeholder 7"/>
          <p:cNvSpPr>
            <a:spLocks noGrp="1"/>
          </p:cNvSpPr>
          <p:nvPr>
            <p:ph type="body" sz="quarter" idx="3"/>
          </p:nvPr>
        </p:nvSpPr>
        <p:spPr/>
        <p:txBody>
          <a:bodyPr/>
          <a:lstStyle/>
          <a:p>
            <a:r>
              <a:rPr lang="en-US" dirty="0" smtClean="0"/>
              <a:t>Dob- 19-1-2010</a:t>
            </a:r>
            <a:endParaRPr lang="en-US" dirty="0"/>
          </a:p>
        </p:txBody>
      </p:sp>
      <p:pic>
        <p:nvPicPr>
          <p:cNvPr id="10" name="Content Placeholder 3" descr="Page 5.jpg"/>
          <p:cNvPicPr>
            <a:picLocks noGrp="1" noChangeAspect="1"/>
          </p:cNvPicPr>
          <p:nvPr>
            <p:ph sz="half" idx="2"/>
          </p:nvPr>
        </p:nvPicPr>
        <p:blipFill>
          <a:blip r:embed="rId2" cstate="print"/>
          <a:srcRect l="11971" r="11971"/>
          <a:stretch>
            <a:fillRect/>
          </a:stretch>
        </p:blipFill>
        <p:spPr/>
      </p:pic>
      <p:pic>
        <p:nvPicPr>
          <p:cNvPr id="11" name="Content Placeholder 3" descr="Page 6.jpg"/>
          <p:cNvPicPr>
            <a:picLocks noGrp="1" noChangeAspect="1"/>
          </p:cNvPicPr>
          <p:nvPr>
            <p:ph sz="quarter" idx="4"/>
          </p:nvPr>
        </p:nvPicPr>
        <p:blipFill>
          <a:blip r:embed="rId3" cstate="print"/>
          <a:srcRect l="10749" r="10749"/>
          <a:stretch>
            <a:fillRect/>
          </a:stretch>
        </p:blipFill>
        <p:spPr/>
      </p:pic>
    </p:spTree>
    <p:extLst>
      <p:ext uri="{BB962C8B-B14F-4D97-AF65-F5344CB8AC3E}">
        <p14:creationId xmlns:p14="http://schemas.microsoft.com/office/powerpoint/2010/main" val="188271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4 years and 5 months </a:t>
            </a:r>
            <a:endParaRPr lang="en-US" dirty="0"/>
          </a:p>
        </p:txBody>
      </p:sp>
      <p:sp>
        <p:nvSpPr>
          <p:cNvPr id="11" name="Text Placeholder 10"/>
          <p:cNvSpPr>
            <a:spLocks noGrp="1"/>
          </p:cNvSpPr>
          <p:nvPr>
            <p:ph type="body" idx="1"/>
          </p:nvPr>
        </p:nvSpPr>
        <p:spPr/>
        <p:txBody>
          <a:bodyPr/>
          <a:lstStyle/>
          <a:p>
            <a:r>
              <a:rPr lang="en-US" dirty="0" smtClean="0"/>
              <a:t>Dob - 8-6-2010</a:t>
            </a:r>
            <a:endParaRPr lang="en-US" dirty="0"/>
          </a:p>
        </p:txBody>
      </p:sp>
      <p:sp>
        <p:nvSpPr>
          <p:cNvPr id="13" name="Text Placeholder 12"/>
          <p:cNvSpPr>
            <a:spLocks noGrp="1"/>
          </p:cNvSpPr>
          <p:nvPr>
            <p:ph type="body" sz="quarter" idx="3"/>
          </p:nvPr>
        </p:nvSpPr>
        <p:spPr/>
        <p:txBody>
          <a:bodyPr/>
          <a:lstStyle/>
          <a:p>
            <a:r>
              <a:rPr lang="en-US" dirty="0" smtClean="0"/>
              <a:t>Dob- 12-6-2010</a:t>
            </a:r>
            <a:endParaRPr lang="en-US" dirty="0"/>
          </a:p>
        </p:txBody>
      </p:sp>
      <p:pic>
        <p:nvPicPr>
          <p:cNvPr id="15" name="Content Placeholder 3" descr="Page 1.jpg"/>
          <p:cNvPicPr>
            <a:picLocks noGrp="1" noChangeAspect="1"/>
          </p:cNvPicPr>
          <p:nvPr>
            <p:ph sz="half" idx="2"/>
          </p:nvPr>
        </p:nvPicPr>
        <p:blipFill>
          <a:blip r:embed="rId2" cstate="print"/>
          <a:srcRect l="12759" r="12759"/>
          <a:stretch>
            <a:fillRect/>
          </a:stretch>
        </p:blipFill>
        <p:spPr/>
      </p:pic>
      <p:pic>
        <p:nvPicPr>
          <p:cNvPr id="16" name="Content Placeholder 5" descr="Page 2.jpg"/>
          <p:cNvPicPr>
            <a:picLocks noGrp="1" noChangeAspect="1"/>
          </p:cNvPicPr>
          <p:nvPr>
            <p:ph sz="quarter" idx="4"/>
          </p:nvPr>
        </p:nvPicPr>
        <p:blipFill>
          <a:blip r:embed="rId3" cstate="print"/>
          <a:srcRect l="10749" r="10749"/>
          <a:stretch>
            <a:fillRect/>
          </a:stretch>
        </p:blipFill>
        <p:spPr/>
      </p:pic>
    </p:spTree>
    <p:extLst>
      <p:ext uri="{BB962C8B-B14F-4D97-AF65-F5344CB8AC3E}">
        <p14:creationId xmlns:p14="http://schemas.microsoft.com/office/powerpoint/2010/main" val="116589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9" name="Rectangle 8"/>
          <p:cNvSpPr/>
          <p:nvPr/>
        </p:nvSpPr>
        <p:spPr>
          <a:xfrm>
            <a:off x="805218" y="4394579"/>
            <a:ext cx="7519917" cy="1555845"/>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3753134"/>
            <a:ext cx="7519917" cy="641445"/>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10735"/>
            <a:ext cx="7519917" cy="87687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600" b="1" dirty="0" smtClean="0">
                <a:solidFill>
                  <a:schemeClr val="bg1"/>
                </a:solidFill>
              </a:rPr>
              <a:t>Setting aims and objectives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487606"/>
            <a:ext cx="7519917" cy="2265528"/>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3731" name="Rectangle 3"/>
          <p:cNvSpPr>
            <a:spLocks noGrp="1" noChangeArrowheads="1"/>
          </p:cNvSpPr>
          <p:nvPr>
            <p:ph type="body" idx="1"/>
          </p:nvPr>
        </p:nvSpPr>
        <p:spPr>
          <a:xfrm>
            <a:off x="914396" y="1600200"/>
            <a:ext cx="7260611" cy="4525963"/>
          </a:xfrm>
        </p:spPr>
        <p:txBody>
          <a:bodyPr>
            <a:noAutofit/>
          </a:bodyPr>
          <a:lstStyle/>
          <a:p>
            <a:pPr algn="just">
              <a:lnSpc>
                <a:spcPct val="80000"/>
              </a:lnSpc>
            </a:pPr>
            <a:r>
              <a:rPr lang="en-US" sz="2400" dirty="0"/>
              <a:t>Remember, Aims and Objectives are just the formal way of setting out your plan to discover what children are able to do. For example, your Aim could be to observe a teacher talking to a child. Your Objectives could be to discover if  the child listened to what was being said and if they could understand what was being asked. This would be written as:</a:t>
            </a:r>
          </a:p>
          <a:p>
            <a:pPr algn="just">
              <a:lnSpc>
                <a:spcPct val="80000"/>
              </a:lnSpc>
            </a:pPr>
            <a:r>
              <a:rPr lang="en-US" sz="2400" dirty="0"/>
              <a:t>Aim: To observe </a:t>
            </a:r>
            <a:r>
              <a:rPr lang="en-US" sz="2400" dirty="0" smtClean="0"/>
              <a:t>how the child interacts with other children. </a:t>
            </a:r>
            <a:endParaRPr lang="en-US" sz="2400" dirty="0"/>
          </a:p>
          <a:p>
            <a:pPr algn="just">
              <a:lnSpc>
                <a:spcPct val="80000"/>
              </a:lnSpc>
            </a:pPr>
            <a:r>
              <a:rPr lang="en-US" sz="2400" b="1" u="sng" dirty="0">
                <a:solidFill>
                  <a:srgbClr val="002060"/>
                </a:solidFill>
              </a:rPr>
              <a:t>Objectives: </a:t>
            </a:r>
          </a:p>
          <a:p>
            <a:pPr algn="just">
              <a:lnSpc>
                <a:spcPct val="80000"/>
              </a:lnSpc>
            </a:pPr>
            <a:r>
              <a:rPr lang="en-US" sz="2400" dirty="0"/>
              <a:t>1. To identify the child</a:t>
            </a:r>
            <a:r>
              <a:rPr lang="ja-JP" altLang="en-US" sz="2400" dirty="0">
                <a:latin typeface="Arial"/>
              </a:rPr>
              <a:t>’</a:t>
            </a:r>
            <a:r>
              <a:rPr lang="en-US" sz="2400" dirty="0"/>
              <a:t>s ability to respond to others.</a:t>
            </a:r>
          </a:p>
          <a:p>
            <a:pPr algn="just">
              <a:lnSpc>
                <a:spcPct val="80000"/>
              </a:lnSpc>
            </a:pPr>
            <a:r>
              <a:rPr lang="en-US" sz="2400" dirty="0"/>
              <a:t>2. To identify the child</a:t>
            </a:r>
            <a:r>
              <a:rPr lang="ja-JP" altLang="en-US" sz="2400" dirty="0">
                <a:latin typeface="Arial"/>
              </a:rPr>
              <a:t>’</a:t>
            </a:r>
            <a:r>
              <a:rPr lang="en-US" sz="2400" dirty="0"/>
              <a:t>s ability to </a:t>
            </a:r>
            <a:r>
              <a:rPr lang="en-US" sz="2400" dirty="0" smtClean="0"/>
              <a:t>share.                 </a:t>
            </a:r>
            <a:endParaRPr lang="en-US" sz="2400" dirty="0"/>
          </a:p>
        </p:txBody>
      </p:sp>
    </p:spTree>
    <p:extLst>
      <p:ext uri="{BB962C8B-B14F-4D97-AF65-F5344CB8AC3E}">
        <p14:creationId xmlns:p14="http://schemas.microsoft.com/office/powerpoint/2010/main" val="149674116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610735"/>
            <a:ext cx="7519917" cy="87687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500" b="1" dirty="0" smtClean="0">
                <a:solidFill>
                  <a:schemeClr val="bg1"/>
                </a:solidFill>
              </a:rPr>
              <a:t>Proceeding with aims and objectives</a:t>
            </a:r>
            <a:endParaRPr kumimoji="0" lang="en-US" sz="35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610437"/>
            <a:ext cx="7519917" cy="2101753"/>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3712191"/>
            <a:ext cx="7519917" cy="1514902"/>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6803" name="Rectangle 3"/>
          <p:cNvSpPr>
            <a:spLocks noGrp="1" noChangeArrowheads="1"/>
          </p:cNvSpPr>
          <p:nvPr>
            <p:ph type="body" idx="1"/>
          </p:nvPr>
        </p:nvSpPr>
        <p:spPr>
          <a:xfrm>
            <a:off x="1009934" y="1600200"/>
            <a:ext cx="7124132" cy="4525963"/>
          </a:xfrm>
        </p:spPr>
        <p:txBody>
          <a:bodyPr>
            <a:normAutofit/>
          </a:bodyPr>
          <a:lstStyle/>
          <a:p>
            <a:r>
              <a:rPr lang="en-US" sz="2600" dirty="0"/>
              <a:t>You will now need to decide whether you can find out these things by observing the child during the normal daily routine or whether you need to introduce a specific activity in order to achieve your objective.</a:t>
            </a:r>
          </a:p>
          <a:p>
            <a:r>
              <a:rPr lang="en-US" sz="2600" dirty="0"/>
              <a:t>Having established what you are going to do, set aside convenient time and begin to record your observations.</a:t>
            </a:r>
          </a:p>
        </p:txBody>
      </p:sp>
    </p:spTree>
    <p:extLst>
      <p:ext uri="{BB962C8B-B14F-4D97-AF65-F5344CB8AC3E}">
        <p14:creationId xmlns:p14="http://schemas.microsoft.com/office/powerpoint/2010/main" val="201632670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610735"/>
            <a:ext cx="7519917" cy="1067942"/>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200" b="1" dirty="0" smtClean="0">
                <a:solidFill>
                  <a:schemeClr val="bg1"/>
                </a:solidFill>
              </a:rPr>
              <a:t>Evaluation to Conclusions and then recommendations</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678677"/>
            <a:ext cx="7519917" cy="887103"/>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2565781"/>
            <a:ext cx="7519917" cy="1856106"/>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805218" y="4421887"/>
            <a:ext cx="7519917" cy="1269243"/>
          </a:xfrm>
          <a:prstGeom prst="rect">
            <a:avLst/>
          </a:prstGeom>
          <a:solidFill>
            <a:srgbClr val="B6EC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78851" name="Rectangle 3"/>
          <p:cNvSpPr>
            <a:spLocks noGrp="1" noRot="1" noChangeArrowheads="1"/>
          </p:cNvSpPr>
          <p:nvPr>
            <p:ph type="body" idx="1"/>
          </p:nvPr>
        </p:nvSpPr>
        <p:spPr>
          <a:xfrm>
            <a:off x="1050878" y="1600200"/>
            <a:ext cx="7274257" cy="4525963"/>
          </a:xfrm>
        </p:spPr>
        <p:txBody>
          <a:bodyPr>
            <a:noAutofit/>
          </a:bodyPr>
          <a:lstStyle/>
          <a:p>
            <a:r>
              <a:rPr lang="en-US" sz="2800" dirty="0"/>
              <a:t>The value of observation is in their use, not just for a collection in a file. </a:t>
            </a:r>
          </a:p>
          <a:p>
            <a:r>
              <a:rPr lang="en-US" sz="2800" dirty="0"/>
              <a:t>We make use of the observation by evaluating it, comparing it to the expected developmental stage and then making any recommendations. </a:t>
            </a:r>
          </a:p>
          <a:p>
            <a:r>
              <a:rPr lang="en-US" sz="2800" dirty="0"/>
              <a:t>It is possible to compare the development with the other children of a similar age, but it is more usual to refer to a recognized source.</a:t>
            </a:r>
          </a:p>
        </p:txBody>
      </p:sp>
    </p:spTree>
    <p:extLst>
      <p:ext uri="{BB962C8B-B14F-4D97-AF65-F5344CB8AC3E}">
        <p14:creationId xmlns:p14="http://schemas.microsoft.com/office/powerpoint/2010/main" val="1770858450"/>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9" name="Rectangle 8"/>
          <p:cNvSpPr/>
          <p:nvPr/>
        </p:nvSpPr>
        <p:spPr>
          <a:xfrm>
            <a:off x="805218" y="3057099"/>
            <a:ext cx="7519917" cy="3069064"/>
          </a:xfrm>
          <a:prstGeom prst="rect">
            <a:avLst/>
          </a:prstGeom>
          <a:solidFill>
            <a:srgbClr val="B6EC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10735"/>
            <a:ext cx="7519917" cy="87687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600" b="1" dirty="0" smtClean="0">
                <a:solidFill>
                  <a:schemeClr val="bg1"/>
                </a:solidFill>
              </a:rPr>
              <a:t>How often to observe..</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569494"/>
            <a:ext cx="7519917" cy="1146412"/>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2715906"/>
            <a:ext cx="7519917" cy="341193"/>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7043" name="Rectangle 3"/>
          <p:cNvSpPr>
            <a:spLocks noGrp="1" noChangeArrowheads="1"/>
          </p:cNvSpPr>
          <p:nvPr>
            <p:ph type="body" idx="1"/>
          </p:nvPr>
        </p:nvSpPr>
        <p:spPr>
          <a:xfrm>
            <a:off x="805218" y="1600200"/>
            <a:ext cx="7301552" cy="4525963"/>
          </a:xfrm>
        </p:spPr>
        <p:txBody>
          <a:bodyPr>
            <a:normAutofit fontScale="92500" lnSpcReduction="10000"/>
          </a:bodyPr>
          <a:lstStyle/>
          <a:p>
            <a:pPr marL="533400" indent="-533400">
              <a:lnSpc>
                <a:spcPct val="110000"/>
              </a:lnSpc>
            </a:pPr>
            <a:r>
              <a:rPr lang="en-US" sz="2400" dirty="0"/>
              <a:t>Observations of each child should be undertaken about once every half – term, of more frequently if deemed necessary. </a:t>
            </a:r>
          </a:p>
          <a:p>
            <a:pPr marL="533400" indent="-533400">
              <a:lnSpc>
                <a:spcPct val="110000"/>
              </a:lnSpc>
            </a:pPr>
            <a:r>
              <a:rPr lang="en-US" sz="2400" b="1" dirty="0">
                <a:solidFill>
                  <a:srgbClr val="002060"/>
                </a:solidFill>
              </a:rPr>
              <a:t>This information can be used in three ways: </a:t>
            </a:r>
          </a:p>
          <a:p>
            <a:pPr marL="533400" indent="-533400">
              <a:lnSpc>
                <a:spcPct val="110000"/>
              </a:lnSpc>
              <a:buFontTx/>
              <a:buAutoNum type="arabicPeriod"/>
            </a:pPr>
            <a:r>
              <a:rPr lang="en-US" sz="2400" dirty="0"/>
              <a:t>to make a direct comparison with the child</a:t>
            </a:r>
            <a:r>
              <a:rPr lang="ja-JP" altLang="en-US" sz="2400">
                <a:latin typeface="Arial"/>
              </a:rPr>
              <a:t>’</a:t>
            </a:r>
            <a:r>
              <a:rPr lang="en-US" sz="2400" dirty="0"/>
              <a:t>s development a few month ago; </a:t>
            </a:r>
          </a:p>
          <a:p>
            <a:pPr marL="533400" indent="-533400">
              <a:lnSpc>
                <a:spcPct val="110000"/>
              </a:lnSpc>
              <a:buFontTx/>
              <a:buAutoNum type="arabicPeriod"/>
            </a:pPr>
            <a:r>
              <a:rPr lang="en-US" sz="2400" dirty="0"/>
              <a:t>to make a comparison with child development </a:t>
            </a:r>
            <a:r>
              <a:rPr lang="ja-JP" altLang="en-US" sz="2400">
                <a:latin typeface="Arial"/>
              </a:rPr>
              <a:t>‘</a:t>
            </a:r>
            <a:r>
              <a:rPr lang="en-US" sz="2400" dirty="0"/>
              <a:t>norms</a:t>
            </a:r>
            <a:r>
              <a:rPr lang="ja-JP" altLang="en-US" sz="2400">
                <a:latin typeface="Arial"/>
              </a:rPr>
              <a:t>’</a:t>
            </a:r>
            <a:r>
              <a:rPr lang="en-US" sz="2400" dirty="0"/>
              <a:t>; </a:t>
            </a:r>
          </a:p>
          <a:p>
            <a:pPr marL="533400" indent="-533400">
              <a:lnSpc>
                <a:spcPct val="110000"/>
              </a:lnSpc>
              <a:buFontTx/>
              <a:buAutoNum type="arabicPeriod"/>
            </a:pPr>
            <a:r>
              <a:rPr lang="en-US" sz="2400" dirty="0"/>
              <a:t>to record the child</a:t>
            </a:r>
            <a:r>
              <a:rPr lang="ja-JP" altLang="en-US" sz="2400">
                <a:latin typeface="Arial"/>
              </a:rPr>
              <a:t>’</a:t>
            </a:r>
            <a:r>
              <a:rPr lang="en-US" sz="2400" dirty="0"/>
              <a:t>s progress in attaining the desirable outcomes for learning. </a:t>
            </a:r>
          </a:p>
          <a:p>
            <a:pPr marL="533400" indent="-533400">
              <a:lnSpc>
                <a:spcPct val="110000"/>
              </a:lnSpc>
            </a:pPr>
            <a:r>
              <a:rPr lang="en-US" sz="2400" dirty="0"/>
              <a:t>Whichever reason is decided on, it is important that the observation be promptly recorded, legible, dated, and signed.</a:t>
            </a:r>
          </a:p>
        </p:txBody>
      </p:sp>
    </p:spTree>
    <p:extLst>
      <p:ext uri="{BB962C8B-B14F-4D97-AF65-F5344CB8AC3E}">
        <p14:creationId xmlns:p14="http://schemas.microsoft.com/office/powerpoint/2010/main" val="3397052345"/>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9" name="Rectangle 8"/>
          <p:cNvSpPr/>
          <p:nvPr/>
        </p:nvSpPr>
        <p:spPr>
          <a:xfrm>
            <a:off x="805218" y="3971498"/>
            <a:ext cx="7519917" cy="1760561"/>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2866028"/>
            <a:ext cx="7519917" cy="1105471"/>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10735"/>
            <a:ext cx="7519917" cy="87687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200" b="1" dirty="0" smtClean="0">
                <a:solidFill>
                  <a:schemeClr val="bg1"/>
                </a:solidFill>
              </a:rPr>
              <a:t>Partnerships with Parents: </a:t>
            </a:r>
          </a:p>
          <a:p>
            <a:pPr lvl="0" algn="ctr">
              <a:spcBef>
                <a:spcPct val="0"/>
              </a:spcBef>
            </a:pPr>
            <a:r>
              <a:rPr lang="en-US" sz="3200" b="1" dirty="0" smtClean="0">
                <a:solidFill>
                  <a:schemeClr val="bg1"/>
                </a:solidFill>
              </a:rPr>
              <a:t>Ways of Sharing Information</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569494"/>
            <a:ext cx="7519917" cy="1296534"/>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8067" name="Rectangle 3"/>
          <p:cNvSpPr>
            <a:spLocks noGrp="1" noChangeArrowheads="1"/>
          </p:cNvSpPr>
          <p:nvPr>
            <p:ph type="body" idx="1"/>
          </p:nvPr>
        </p:nvSpPr>
        <p:spPr>
          <a:xfrm>
            <a:off x="887107" y="1600200"/>
            <a:ext cx="7287904" cy="4525963"/>
          </a:xfrm>
        </p:spPr>
        <p:txBody>
          <a:bodyPr>
            <a:normAutofit fontScale="92500"/>
          </a:bodyPr>
          <a:lstStyle/>
          <a:p>
            <a:r>
              <a:rPr lang="en-US" sz="2600" dirty="0"/>
              <a:t>Parents are a valuable resource when assessing a child</a:t>
            </a:r>
            <a:r>
              <a:rPr lang="ja-JP" altLang="en-US" sz="2600">
                <a:latin typeface="Arial"/>
              </a:rPr>
              <a:t>’</a:t>
            </a:r>
            <a:r>
              <a:rPr lang="en-US" sz="2600" dirty="0"/>
              <a:t>s development. They know a great deal about their own children.</a:t>
            </a:r>
          </a:p>
          <a:p>
            <a:r>
              <a:rPr lang="en-US" sz="2600" dirty="0"/>
              <a:t>Parents are concerned about the quality of care and education their children are receiving, but some feel it is totally the teacher</a:t>
            </a:r>
            <a:r>
              <a:rPr lang="ja-JP" altLang="en-US" sz="2600">
                <a:latin typeface="Arial"/>
              </a:rPr>
              <a:t>’</a:t>
            </a:r>
            <a:r>
              <a:rPr lang="en-US" sz="2600" dirty="0"/>
              <a:t>s role to </a:t>
            </a:r>
            <a:r>
              <a:rPr lang="ja-JP" altLang="en-US" sz="2600">
                <a:latin typeface="Arial"/>
              </a:rPr>
              <a:t>‘</a:t>
            </a:r>
            <a:r>
              <a:rPr lang="en-US" sz="2600" dirty="0"/>
              <a:t>educate</a:t>
            </a:r>
            <a:r>
              <a:rPr lang="ja-JP" altLang="en-US" sz="2600">
                <a:latin typeface="Arial"/>
              </a:rPr>
              <a:t>’</a:t>
            </a:r>
            <a:r>
              <a:rPr lang="en-US" sz="2600" dirty="0"/>
              <a:t>.</a:t>
            </a:r>
          </a:p>
          <a:p>
            <a:r>
              <a:rPr lang="en-US" sz="2600" dirty="0"/>
              <a:t>Other parents like to follow their child</a:t>
            </a:r>
            <a:r>
              <a:rPr lang="ja-JP" altLang="en-US" sz="2600">
                <a:latin typeface="Arial"/>
              </a:rPr>
              <a:t>’</a:t>
            </a:r>
            <a:r>
              <a:rPr lang="en-US" sz="2600" dirty="0"/>
              <a:t>s progress carefully and to be involved in every aspect of their development and learning. They visit often, volunteer for a variety of tasks and attend meetings.</a:t>
            </a:r>
          </a:p>
        </p:txBody>
      </p:sp>
    </p:spTree>
    <p:extLst>
      <p:ext uri="{BB962C8B-B14F-4D97-AF65-F5344CB8AC3E}">
        <p14:creationId xmlns:p14="http://schemas.microsoft.com/office/powerpoint/2010/main" val="886717704"/>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10" name="Rectangle 9"/>
          <p:cNvSpPr/>
          <p:nvPr/>
        </p:nvSpPr>
        <p:spPr>
          <a:xfrm>
            <a:off x="805218" y="4476464"/>
            <a:ext cx="7519917" cy="1132763"/>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805218" y="3903253"/>
            <a:ext cx="7519917" cy="655100"/>
          </a:xfrm>
          <a:prstGeom prst="rect">
            <a:avLst/>
          </a:prstGeom>
          <a:solidFill>
            <a:srgbClr val="51D3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2893325"/>
            <a:ext cx="7519917" cy="996279"/>
          </a:xfrm>
          <a:prstGeom prst="rect">
            <a:avLst/>
          </a:prstGeom>
          <a:solidFill>
            <a:srgbClr val="AFCE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10735"/>
            <a:ext cx="7519917" cy="1294265"/>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2500" dirty="0" smtClean="0">
                <a:solidFill>
                  <a:schemeClr val="bg1"/>
                </a:solidFill>
              </a:rPr>
              <a:t/>
            </a:r>
            <a:br>
              <a:rPr lang="en-US" sz="2500" dirty="0" smtClean="0">
                <a:solidFill>
                  <a:schemeClr val="bg1"/>
                </a:solidFill>
              </a:rPr>
            </a:br>
            <a:r>
              <a:rPr lang="en-US" sz="2500" b="1" dirty="0" smtClean="0">
                <a:solidFill>
                  <a:schemeClr val="bg1"/>
                </a:solidFill>
              </a:rPr>
              <a:t>Here are a few of the many innovative ways that have been devised to make possible partnership with </a:t>
            </a:r>
          </a:p>
          <a:p>
            <a:pPr lvl="0" algn="ctr">
              <a:spcBef>
                <a:spcPct val="0"/>
              </a:spcBef>
            </a:pPr>
            <a:r>
              <a:rPr lang="en-US" sz="2500" b="1" dirty="0" smtClean="0">
                <a:solidFill>
                  <a:schemeClr val="bg1"/>
                </a:solidFill>
              </a:rPr>
              <a:t>all parents:</a:t>
            </a:r>
            <a:br>
              <a:rPr lang="en-US" sz="2500" b="1" dirty="0" smtClean="0">
                <a:solidFill>
                  <a:schemeClr val="bg1"/>
                </a:solidFill>
              </a:rPr>
            </a:br>
            <a:r>
              <a:rPr lang="en-US" sz="2500" b="1" dirty="0" smtClean="0">
                <a:solidFill>
                  <a:schemeClr val="bg1"/>
                </a:solidFill>
              </a:rPr>
              <a:t>	</a:t>
            </a:r>
            <a:endParaRPr kumimoji="0" lang="en-US" sz="2500" b="1" i="0"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937990"/>
            <a:ext cx="7519917" cy="996279"/>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0115" name="Rectangle 3"/>
          <p:cNvSpPr>
            <a:spLocks noGrp="1" noChangeArrowheads="1"/>
          </p:cNvSpPr>
          <p:nvPr>
            <p:ph type="body" idx="1"/>
          </p:nvPr>
        </p:nvSpPr>
        <p:spPr>
          <a:xfrm>
            <a:off x="921233" y="1905000"/>
            <a:ext cx="7171890" cy="4678363"/>
          </a:xfrm>
        </p:spPr>
        <p:txBody>
          <a:bodyPr>
            <a:normAutofit/>
          </a:bodyPr>
          <a:lstStyle/>
          <a:p>
            <a:pPr>
              <a:lnSpc>
                <a:spcPct val="90000"/>
              </a:lnSpc>
            </a:pPr>
            <a:r>
              <a:rPr lang="en-US" sz="2200" dirty="0"/>
              <a:t>Plan a workshop on the way reading is taught in the school. This can inform parents about useful ways to help their children at home.</a:t>
            </a:r>
          </a:p>
          <a:p>
            <a:pPr>
              <a:lnSpc>
                <a:spcPct val="90000"/>
              </a:lnSpc>
            </a:pPr>
            <a:r>
              <a:rPr lang="en-US" sz="2200" dirty="0"/>
              <a:t>Encourage parents to stay and watch the children working on occasion so that they can understand the aims and objectives of the teaching.</a:t>
            </a:r>
          </a:p>
          <a:p>
            <a:pPr>
              <a:lnSpc>
                <a:spcPct val="90000"/>
              </a:lnSpc>
            </a:pPr>
            <a:r>
              <a:rPr lang="en-US" sz="2200" dirty="0"/>
              <a:t>Invite parents to contribution ideas and objects for displays linked to the area.</a:t>
            </a:r>
          </a:p>
          <a:p>
            <a:pPr>
              <a:lnSpc>
                <a:spcPct val="90000"/>
              </a:lnSpc>
            </a:pPr>
            <a:r>
              <a:rPr lang="en-US" sz="2200" dirty="0"/>
              <a:t>Involve parents in decisions about the topics and timing of open days, parent</a:t>
            </a:r>
            <a:r>
              <a:rPr lang="ja-JP" altLang="en-US" sz="2200">
                <a:latin typeface="Arial"/>
              </a:rPr>
              <a:t>’</a:t>
            </a:r>
            <a:r>
              <a:rPr lang="en-US" sz="2200" dirty="0"/>
              <a:t>s  evenings and workshops in order to enable as many as possible to attend.</a:t>
            </a:r>
          </a:p>
          <a:p>
            <a:pPr>
              <a:lnSpc>
                <a:spcPct val="90000"/>
              </a:lnSpc>
              <a:buFont typeface="Wingdings" charset="0"/>
              <a:buNone/>
            </a:pPr>
            <a:endParaRPr lang="en-US" sz="2200" dirty="0"/>
          </a:p>
        </p:txBody>
      </p:sp>
    </p:spTree>
    <p:extLst>
      <p:ext uri="{BB962C8B-B14F-4D97-AF65-F5344CB8AC3E}">
        <p14:creationId xmlns:p14="http://schemas.microsoft.com/office/powerpoint/2010/main" val="34179929"/>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610735"/>
            <a:ext cx="7519917" cy="876871"/>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Professionals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487605"/>
            <a:ext cx="7519917" cy="4299045"/>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1139" name="Rectangle 3"/>
          <p:cNvSpPr>
            <a:spLocks noGrp="1" noChangeArrowheads="1"/>
          </p:cNvSpPr>
          <p:nvPr>
            <p:ph type="body" idx="1"/>
          </p:nvPr>
        </p:nvSpPr>
        <p:spPr>
          <a:xfrm>
            <a:off x="1119116" y="1600200"/>
            <a:ext cx="6933063" cy="4525963"/>
          </a:xfrm>
        </p:spPr>
        <p:txBody>
          <a:bodyPr/>
          <a:lstStyle/>
          <a:p>
            <a:pPr>
              <a:lnSpc>
                <a:spcPct val="90000"/>
              </a:lnSpc>
            </a:pPr>
            <a:r>
              <a:rPr lang="en-US" sz="2400" b="1" dirty="0">
                <a:solidFill>
                  <a:srgbClr val="002060"/>
                </a:solidFill>
              </a:rPr>
              <a:t>Family doctor (GP)</a:t>
            </a:r>
          </a:p>
          <a:p>
            <a:pPr>
              <a:lnSpc>
                <a:spcPct val="90000"/>
              </a:lnSpc>
            </a:pPr>
            <a:r>
              <a:rPr lang="en-US" sz="2400" b="1" dirty="0">
                <a:solidFill>
                  <a:srgbClr val="7030A0"/>
                </a:solidFill>
              </a:rPr>
              <a:t>Physiotherapist</a:t>
            </a:r>
          </a:p>
          <a:p>
            <a:pPr>
              <a:lnSpc>
                <a:spcPct val="90000"/>
              </a:lnSpc>
            </a:pPr>
            <a:r>
              <a:rPr lang="en-US" sz="2400" b="1" dirty="0">
                <a:solidFill>
                  <a:srgbClr val="C00000"/>
                </a:solidFill>
              </a:rPr>
              <a:t>They assess children</a:t>
            </a:r>
            <a:r>
              <a:rPr lang="ja-JP" altLang="en-US" sz="2400" b="1">
                <a:solidFill>
                  <a:srgbClr val="C00000"/>
                </a:solidFill>
                <a:latin typeface="Arial"/>
              </a:rPr>
              <a:t>’</a:t>
            </a:r>
            <a:r>
              <a:rPr lang="en-US" sz="2400" b="1" dirty="0">
                <a:solidFill>
                  <a:srgbClr val="C00000"/>
                </a:solidFill>
              </a:rPr>
              <a:t>s motor development and skills, and provide activities and exercises that parents and </a:t>
            </a:r>
            <a:r>
              <a:rPr lang="en-US" sz="2400" b="1" dirty="0" err="1">
                <a:solidFill>
                  <a:srgbClr val="C00000"/>
                </a:solidFill>
              </a:rPr>
              <a:t>carers</a:t>
            </a:r>
            <a:r>
              <a:rPr lang="en-US" sz="2400" b="1" dirty="0">
                <a:solidFill>
                  <a:srgbClr val="C00000"/>
                </a:solidFill>
              </a:rPr>
              <a:t> can use to encourage better mobility and co-ordination.</a:t>
            </a:r>
          </a:p>
          <a:p>
            <a:pPr>
              <a:lnSpc>
                <a:spcPct val="90000"/>
              </a:lnSpc>
            </a:pPr>
            <a:r>
              <a:rPr lang="en-US" sz="2400" b="1" dirty="0">
                <a:solidFill>
                  <a:srgbClr val="944718"/>
                </a:solidFill>
              </a:rPr>
              <a:t>Occupational Therapist</a:t>
            </a:r>
          </a:p>
          <a:p>
            <a:pPr>
              <a:lnSpc>
                <a:spcPct val="90000"/>
              </a:lnSpc>
            </a:pPr>
            <a:r>
              <a:rPr lang="en-US" sz="2400" b="1" dirty="0">
                <a:solidFill>
                  <a:srgbClr val="205766"/>
                </a:solidFill>
              </a:rPr>
              <a:t>In order to advise about specialist equipment to encourage independent life skills. They assess children</a:t>
            </a:r>
            <a:r>
              <a:rPr lang="ja-JP" altLang="en-US" sz="2400" b="1">
                <a:solidFill>
                  <a:srgbClr val="205766"/>
                </a:solidFill>
                <a:latin typeface="Arial"/>
              </a:rPr>
              <a:t>’</a:t>
            </a:r>
            <a:r>
              <a:rPr lang="en-US" sz="2400" b="1" dirty="0">
                <a:solidFill>
                  <a:srgbClr val="205766"/>
                </a:solidFill>
              </a:rPr>
              <a:t>s practical abilities and advise on the most appropriate activities.</a:t>
            </a:r>
          </a:p>
        </p:txBody>
      </p:sp>
    </p:spTree>
    <p:extLst>
      <p:ext uri="{BB962C8B-B14F-4D97-AF65-F5344CB8AC3E}">
        <p14:creationId xmlns:p14="http://schemas.microsoft.com/office/powerpoint/2010/main" val="373452689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a:stretch>
            <a:fillRect/>
          </a:stretch>
        </p:blipFill>
        <p:spPr>
          <a:xfrm>
            <a:off x="0" y="0"/>
            <a:ext cx="9144000" cy="6858000"/>
          </a:xfrm>
          <a:prstGeom prst="rect">
            <a:avLst/>
          </a:prstGeom>
        </p:spPr>
      </p:pic>
      <p:sp>
        <p:nvSpPr>
          <p:cNvPr id="11" name="Rectangle 10"/>
          <p:cNvSpPr/>
          <p:nvPr/>
        </p:nvSpPr>
        <p:spPr>
          <a:xfrm>
            <a:off x="805218" y="4722125"/>
            <a:ext cx="7519917" cy="1501254"/>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0" name="Rectangle 9"/>
          <p:cNvSpPr/>
          <p:nvPr/>
        </p:nvSpPr>
        <p:spPr>
          <a:xfrm>
            <a:off x="805218" y="3098040"/>
            <a:ext cx="7519917" cy="1624085"/>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2"/>
          <p:cNvSpPr txBox="1">
            <a:spLocks noChangeArrowheads="1"/>
          </p:cNvSpPr>
          <p:nvPr/>
        </p:nvSpPr>
        <p:spPr>
          <a:xfrm>
            <a:off x="805218" y="610735"/>
            <a:ext cx="7519917" cy="672155"/>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500" b="1" dirty="0" smtClean="0">
                <a:solidFill>
                  <a:schemeClr val="bg1"/>
                </a:solidFill>
              </a:rPr>
              <a:t>Professionals </a:t>
            </a:r>
            <a:endParaRPr kumimoji="0" lang="en-US" sz="35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Rectangle 8"/>
          <p:cNvSpPr/>
          <p:nvPr/>
        </p:nvSpPr>
        <p:spPr>
          <a:xfrm>
            <a:off x="805218" y="1310182"/>
            <a:ext cx="7519917" cy="178785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2163" name="Rectangle 3"/>
          <p:cNvSpPr>
            <a:spLocks noGrp="1" noChangeArrowheads="1"/>
          </p:cNvSpPr>
          <p:nvPr>
            <p:ph type="body" idx="1"/>
          </p:nvPr>
        </p:nvSpPr>
        <p:spPr>
          <a:xfrm>
            <a:off x="914400" y="1346576"/>
            <a:ext cx="7192370" cy="5334000"/>
          </a:xfrm>
        </p:spPr>
        <p:txBody>
          <a:bodyPr>
            <a:normAutofit/>
          </a:bodyPr>
          <a:lstStyle/>
          <a:p>
            <a:pPr>
              <a:lnSpc>
                <a:spcPct val="80000"/>
              </a:lnSpc>
            </a:pPr>
            <a:r>
              <a:rPr lang="en-US" sz="2000" b="1" u="sng" dirty="0">
                <a:solidFill>
                  <a:srgbClr val="002060"/>
                </a:solidFill>
              </a:rPr>
              <a:t>Speech Therapist</a:t>
            </a:r>
          </a:p>
          <a:p>
            <a:pPr>
              <a:lnSpc>
                <a:spcPct val="80000"/>
              </a:lnSpc>
            </a:pPr>
            <a:r>
              <a:rPr lang="en-US" sz="2000" dirty="0"/>
              <a:t>They assess a child</a:t>
            </a:r>
            <a:r>
              <a:rPr lang="ja-JP" altLang="en-US" sz="2000">
                <a:latin typeface="Arial"/>
              </a:rPr>
              <a:t>’</a:t>
            </a:r>
            <a:r>
              <a:rPr lang="en-US" sz="2000" dirty="0"/>
              <a:t>s speech, tongue and mouth movements, and understanding of language. They provide exercises and activities both to develop all aspects of children</a:t>
            </a:r>
            <a:r>
              <a:rPr lang="ja-JP" altLang="en-US" sz="2000">
                <a:latin typeface="Arial"/>
              </a:rPr>
              <a:t>’</a:t>
            </a:r>
            <a:r>
              <a:rPr lang="en-US" sz="2000" dirty="0"/>
              <a:t>s spoken and receptive communication skills and to encourage language development.</a:t>
            </a:r>
          </a:p>
          <a:p>
            <a:pPr>
              <a:lnSpc>
                <a:spcPct val="80000"/>
              </a:lnSpc>
            </a:pPr>
            <a:endParaRPr lang="en-US" sz="2000" dirty="0"/>
          </a:p>
          <a:p>
            <a:pPr>
              <a:lnSpc>
                <a:spcPct val="80000"/>
              </a:lnSpc>
            </a:pPr>
            <a:r>
              <a:rPr lang="en-US" sz="2000" b="1" u="sng" dirty="0">
                <a:solidFill>
                  <a:srgbClr val="8E0000"/>
                </a:solidFill>
              </a:rPr>
              <a:t>Clinical Psychologist</a:t>
            </a:r>
          </a:p>
          <a:p>
            <a:pPr>
              <a:lnSpc>
                <a:spcPct val="80000"/>
              </a:lnSpc>
            </a:pPr>
            <a:r>
              <a:rPr lang="en-US" sz="2000" dirty="0"/>
              <a:t>They assess children</a:t>
            </a:r>
            <a:r>
              <a:rPr lang="ja-JP" altLang="en-US" sz="2000">
                <a:latin typeface="Arial"/>
              </a:rPr>
              <a:t>’</a:t>
            </a:r>
            <a:r>
              <a:rPr lang="en-US" sz="2000" dirty="0"/>
              <a:t>s social and emotional development and are often involved when children are said to have </a:t>
            </a:r>
            <a:r>
              <a:rPr lang="ja-JP" altLang="en-US" sz="2000">
                <a:latin typeface="Arial"/>
              </a:rPr>
              <a:t>‘</a:t>
            </a:r>
            <a:r>
              <a:rPr lang="en-US" sz="2000" dirty="0" err="1"/>
              <a:t>behavioural</a:t>
            </a:r>
            <a:r>
              <a:rPr lang="ja-JP" altLang="en-US" sz="2000">
                <a:latin typeface="Arial"/>
              </a:rPr>
              <a:t>’</a:t>
            </a:r>
            <a:r>
              <a:rPr lang="en-US" sz="2000" dirty="0"/>
              <a:t> difficulties. They often work with social services in planning </a:t>
            </a:r>
            <a:r>
              <a:rPr lang="en-US" sz="2000" dirty="0" err="1"/>
              <a:t>programmes</a:t>
            </a:r>
            <a:r>
              <a:rPr lang="en-US" sz="2000" dirty="0"/>
              <a:t> at family </a:t>
            </a:r>
            <a:r>
              <a:rPr lang="en-US" sz="2000" dirty="0" err="1"/>
              <a:t>centres</a:t>
            </a:r>
            <a:r>
              <a:rPr lang="en-US" sz="2000" dirty="0"/>
              <a:t>.</a:t>
            </a:r>
          </a:p>
          <a:p>
            <a:pPr>
              <a:lnSpc>
                <a:spcPct val="80000"/>
              </a:lnSpc>
            </a:pPr>
            <a:endParaRPr lang="en-US" sz="2000" dirty="0"/>
          </a:p>
          <a:p>
            <a:pPr>
              <a:lnSpc>
                <a:spcPct val="80000"/>
              </a:lnSpc>
            </a:pPr>
            <a:r>
              <a:rPr lang="en-US" sz="2000" b="1" u="sng" dirty="0">
                <a:solidFill>
                  <a:srgbClr val="7030A0"/>
                </a:solidFill>
              </a:rPr>
              <a:t>Educational  Psychologist</a:t>
            </a:r>
          </a:p>
          <a:p>
            <a:pPr>
              <a:lnSpc>
                <a:spcPct val="80000"/>
              </a:lnSpc>
            </a:pPr>
            <a:r>
              <a:rPr lang="en-US" sz="2000" dirty="0"/>
              <a:t>Educational psychologist are involved in the educational assessment of children with special needs. They use a battery of tests to try to establish these needs in order to prepare a statement of Special Educational Needs.</a:t>
            </a:r>
          </a:p>
        </p:txBody>
      </p:sp>
    </p:spTree>
    <p:extLst>
      <p:ext uri="{BB962C8B-B14F-4D97-AF65-F5344CB8AC3E}">
        <p14:creationId xmlns:p14="http://schemas.microsoft.com/office/powerpoint/2010/main" val="1960810133"/>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805218" y="1559256"/>
            <a:ext cx="7519917" cy="59709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2"/>
          <p:cNvSpPr txBox="1">
            <a:spLocks noChangeArrowheads="1"/>
          </p:cNvSpPr>
          <p:nvPr/>
        </p:nvSpPr>
        <p:spPr>
          <a:xfrm>
            <a:off x="805218" y="610735"/>
            <a:ext cx="7519917" cy="672155"/>
          </a:xfrm>
          <a:prstGeom prst="rect">
            <a:avLst/>
          </a:prstGeom>
          <a:solidFill>
            <a:srgbClr val="C00000"/>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500" b="1" dirty="0" smtClean="0">
                <a:solidFill>
                  <a:schemeClr val="bg1"/>
                </a:solidFill>
              </a:rPr>
              <a:t>Professionals </a:t>
            </a:r>
            <a:endParaRPr kumimoji="0" lang="en-US" sz="35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Rectangle 8"/>
          <p:cNvSpPr/>
          <p:nvPr/>
        </p:nvSpPr>
        <p:spPr>
          <a:xfrm>
            <a:off x="805218" y="2169995"/>
            <a:ext cx="7519917" cy="132383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0" name="Rectangle 9"/>
          <p:cNvSpPr/>
          <p:nvPr/>
        </p:nvSpPr>
        <p:spPr>
          <a:xfrm>
            <a:off x="805218" y="3493827"/>
            <a:ext cx="7519917" cy="59709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1" name="Rectangle 10"/>
          <p:cNvSpPr/>
          <p:nvPr/>
        </p:nvSpPr>
        <p:spPr>
          <a:xfrm>
            <a:off x="805218" y="4090919"/>
            <a:ext cx="7519917" cy="1791266"/>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3187" name="Rectangle 3"/>
          <p:cNvSpPr>
            <a:spLocks noGrp="1" noChangeArrowheads="1"/>
          </p:cNvSpPr>
          <p:nvPr>
            <p:ph type="body" idx="1"/>
          </p:nvPr>
        </p:nvSpPr>
        <p:spPr>
          <a:xfrm>
            <a:off x="968990" y="1600200"/>
            <a:ext cx="7028597" cy="4525963"/>
          </a:xfrm>
        </p:spPr>
        <p:txBody>
          <a:bodyPr/>
          <a:lstStyle/>
          <a:p>
            <a:r>
              <a:rPr lang="en-US" sz="2800" dirty="0"/>
              <a:t>Special Needs Teacher</a:t>
            </a:r>
          </a:p>
          <a:p>
            <a:r>
              <a:rPr lang="en-US" sz="2800" dirty="0"/>
              <a:t>Special needs teachers are qualified teachers with additional training and experience in working with children who have learning</a:t>
            </a:r>
          </a:p>
          <a:p>
            <a:r>
              <a:rPr lang="en-US" sz="2800" dirty="0"/>
              <a:t>Difficulties.</a:t>
            </a:r>
          </a:p>
          <a:p>
            <a:r>
              <a:rPr lang="en-US" sz="2800" dirty="0"/>
              <a:t>Special Needs Support Assistant</a:t>
            </a:r>
          </a:p>
          <a:p>
            <a:r>
              <a:rPr lang="en-US" sz="2800" dirty="0"/>
              <a:t>They often work with individual </a:t>
            </a:r>
            <a:r>
              <a:rPr lang="en-US" sz="2800" dirty="0" err="1"/>
              <a:t>statemented</a:t>
            </a:r>
            <a:r>
              <a:rPr lang="en-US" sz="2800" dirty="0"/>
              <a:t> children, but are also involved with groups of children who are under-achieving. </a:t>
            </a:r>
          </a:p>
        </p:txBody>
      </p:sp>
    </p:spTree>
    <p:extLst>
      <p:ext uri="{BB962C8B-B14F-4D97-AF65-F5344CB8AC3E}">
        <p14:creationId xmlns:p14="http://schemas.microsoft.com/office/powerpoint/2010/main" val="2469763996"/>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ackground 2.jpg"/>
          <p:cNvPicPr>
            <a:picLocks noChangeAspect="1"/>
          </p:cNvPicPr>
          <p:nvPr/>
        </p:nvPicPr>
        <p:blipFill>
          <a:blip r:embed="rId2"/>
          <a:stretch>
            <a:fillRect/>
          </a:stretch>
        </p:blipFill>
        <p:spPr>
          <a:xfrm>
            <a:off x="0" y="0"/>
            <a:ext cx="9144000" cy="6858000"/>
          </a:xfrm>
          <a:prstGeom prst="rect">
            <a:avLst/>
          </a:prstGeom>
        </p:spPr>
      </p:pic>
      <p:sp>
        <p:nvSpPr>
          <p:cNvPr id="6" name="Rectangle 2"/>
          <p:cNvSpPr txBox="1">
            <a:spLocks noChangeArrowheads="1"/>
          </p:cNvSpPr>
          <p:nvPr/>
        </p:nvSpPr>
        <p:spPr>
          <a:xfrm>
            <a:off x="805218" y="1351128"/>
            <a:ext cx="7519917" cy="2402007"/>
          </a:xfrm>
          <a:prstGeom prst="rect">
            <a:avLst/>
          </a:prstGeom>
          <a:solidFill>
            <a:srgbClr val="820C52"/>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2800" b="1" dirty="0" smtClean="0">
                <a:solidFill>
                  <a:schemeClr val="bg1"/>
                </a:solidFill>
              </a:rPr>
              <a:t>Playing. Learning. Growing. Achieving </a:t>
            </a:r>
            <a:r>
              <a:rPr lang="en-US" sz="4400" b="1" dirty="0" smtClean="0">
                <a:solidFill>
                  <a:schemeClr val="bg1"/>
                </a:solidFill>
              </a:rPr>
              <a:t>– </a:t>
            </a:r>
          </a:p>
          <a:p>
            <a:pPr lvl="0" algn="ctr">
              <a:spcBef>
                <a:spcPct val="0"/>
              </a:spcBef>
            </a:pPr>
            <a:r>
              <a:rPr lang="en-US" sz="4400" b="1" dirty="0" smtClean="0">
                <a:solidFill>
                  <a:schemeClr val="bg1"/>
                </a:solidFill>
              </a:rPr>
              <a:t>Goals of an Early Childhood Curriculum.</a:t>
            </a:r>
            <a:endParaRPr lang="en-US" sz="4000" b="1" dirty="0">
              <a:solidFill>
                <a:schemeClr val="bg1"/>
              </a:solidFill>
            </a:endParaRPr>
          </a:p>
        </p:txBody>
      </p:sp>
      <p:sp>
        <p:nvSpPr>
          <p:cNvPr id="7" name="Rectangle 6"/>
          <p:cNvSpPr/>
          <p:nvPr/>
        </p:nvSpPr>
        <p:spPr>
          <a:xfrm>
            <a:off x="805218" y="3999932"/>
            <a:ext cx="7519917" cy="1964139"/>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rgbClr val="002060"/>
                </a:solidFill>
                <a:latin typeface="Arial" charset="0"/>
              </a:rPr>
              <a:t> </a:t>
            </a:r>
            <a:r>
              <a:rPr lang="en-US" sz="2800" b="1" dirty="0" smtClean="0">
                <a:solidFill>
                  <a:srgbClr val="002060"/>
                </a:solidFill>
                <a:latin typeface="Arial" charset="0"/>
              </a:rPr>
              <a:t>Part FOUR- </a:t>
            </a:r>
          </a:p>
          <a:p>
            <a:pPr lvl="0" algn="ctr"/>
            <a:r>
              <a:rPr lang="en-US" sz="2800" b="1" dirty="0" smtClean="0">
                <a:solidFill>
                  <a:schemeClr val="bg1"/>
                </a:solidFill>
                <a:latin typeface="Arial" charset="0"/>
              </a:rPr>
              <a:t> </a:t>
            </a:r>
            <a:r>
              <a:rPr lang="en-US" sz="2800" b="1" dirty="0" smtClean="0">
                <a:solidFill>
                  <a:schemeClr val="bg1"/>
                </a:solidFill>
              </a:rPr>
              <a:t>Towards </a:t>
            </a:r>
            <a:br>
              <a:rPr lang="en-US" sz="2800" b="1" dirty="0" smtClean="0">
                <a:solidFill>
                  <a:schemeClr val="bg1"/>
                </a:solidFill>
              </a:rPr>
            </a:br>
            <a:r>
              <a:rPr lang="en-US" sz="2800" b="1" dirty="0" err="1" smtClean="0">
                <a:solidFill>
                  <a:schemeClr val="bg1"/>
                </a:solidFill>
              </a:rPr>
              <a:t>Reading,Writing</a:t>
            </a:r>
            <a:r>
              <a:rPr lang="en-US" sz="2800" b="1" dirty="0" smtClean="0">
                <a:solidFill>
                  <a:schemeClr val="bg1"/>
                </a:solidFill>
              </a:rPr>
              <a:t> and Number Skills in Children</a:t>
            </a:r>
          </a:p>
          <a:p>
            <a:pPr lvl="0" algn="ctr"/>
            <a:r>
              <a:rPr lang="en-US" sz="2800" b="1" dirty="0" smtClean="0">
                <a:solidFill>
                  <a:schemeClr val="bg1"/>
                </a:solidFill>
              </a:rPr>
              <a:t>SWATI POPAT VATS</a:t>
            </a:r>
            <a:endParaRPr lang="en-US" sz="2800" b="1" dirty="0">
              <a:solidFill>
                <a:schemeClr val="bg1"/>
              </a:solidFill>
            </a:endParaRPr>
          </a:p>
          <a:p>
            <a:pPr algn="ctr"/>
            <a:endParaRPr lang="en-US" sz="2800" b="1" dirty="0">
              <a:solidFill>
                <a:srgbClr val="002060"/>
              </a:solidFill>
              <a:latin typeface="Arial" charset="0"/>
            </a:endParaRPr>
          </a:p>
        </p:txBody>
      </p:sp>
      <p:sp>
        <p:nvSpPr>
          <p:cNvPr id="13316"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Tree>
    <p:extLst>
      <p:ext uri="{BB962C8B-B14F-4D97-AF65-F5344CB8AC3E}">
        <p14:creationId xmlns:p14="http://schemas.microsoft.com/office/powerpoint/2010/main" val="3295277529"/>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7" name="Rectangle 6"/>
          <p:cNvSpPr/>
          <p:nvPr/>
        </p:nvSpPr>
        <p:spPr>
          <a:xfrm>
            <a:off x="805218" y="1804919"/>
            <a:ext cx="7519917" cy="2576011"/>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6147" name="Rectangle 3"/>
          <p:cNvSpPr>
            <a:spLocks noGrp="1" noChangeArrowheads="1"/>
          </p:cNvSpPr>
          <p:nvPr>
            <p:ph type="body" idx="1"/>
          </p:nvPr>
        </p:nvSpPr>
        <p:spPr>
          <a:xfrm>
            <a:off x="859810" y="2101755"/>
            <a:ext cx="7274257" cy="3026391"/>
          </a:xfrm>
        </p:spPr>
        <p:txBody>
          <a:bodyPr>
            <a:normAutofit/>
          </a:bodyPr>
          <a:lstStyle/>
          <a:p>
            <a:pPr algn="ctr">
              <a:buFontTx/>
              <a:buNone/>
            </a:pPr>
            <a:r>
              <a:rPr lang="en-US" sz="3600" b="1" dirty="0"/>
              <a:t> </a:t>
            </a:r>
            <a:r>
              <a:rPr lang="en-US" sz="3600" b="1" dirty="0" smtClean="0"/>
              <a:t>Reading </a:t>
            </a:r>
            <a:r>
              <a:rPr lang="en-US" sz="3600" b="1" dirty="0"/>
              <a:t>is the foundation for all future writing</a:t>
            </a:r>
            <a:r>
              <a:rPr lang="en-US" sz="3600" b="1" dirty="0" smtClean="0"/>
              <a:t>, spelling, vocabulary </a:t>
            </a:r>
            <a:r>
              <a:rPr lang="en-US" sz="3600" b="1" dirty="0"/>
              <a:t>and intelligence development</a:t>
            </a:r>
          </a:p>
        </p:txBody>
      </p:sp>
    </p:spTree>
    <p:extLst>
      <p:ext uri="{BB962C8B-B14F-4D97-AF65-F5344CB8AC3E}">
        <p14:creationId xmlns:p14="http://schemas.microsoft.com/office/powerpoint/2010/main" val="1664688082"/>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19"/>
            <a:ext cx="7519917" cy="2576011"/>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171" name="Rectangle 3"/>
          <p:cNvSpPr>
            <a:spLocks noGrp="1" noChangeArrowheads="1"/>
          </p:cNvSpPr>
          <p:nvPr>
            <p:ph type="body" idx="1"/>
          </p:nvPr>
        </p:nvSpPr>
        <p:spPr/>
        <p:txBody>
          <a:bodyPr>
            <a:normAutofit/>
          </a:bodyPr>
          <a:lstStyle/>
          <a:p>
            <a:pPr algn="ctr">
              <a:buFontTx/>
              <a:buNone/>
            </a:pPr>
            <a:endParaRPr lang="en-US" b="1" dirty="0"/>
          </a:p>
          <a:p>
            <a:pPr algn="ctr">
              <a:buFontTx/>
              <a:buNone/>
            </a:pPr>
            <a:r>
              <a:rPr lang="en-US" sz="4000" b="1" dirty="0" smtClean="0"/>
              <a:t>The </a:t>
            </a:r>
            <a:r>
              <a:rPr lang="en-US" sz="4000" b="1" dirty="0"/>
              <a:t>first step of reading is </a:t>
            </a:r>
          </a:p>
          <a:p>
            <a:pPr algn="ctr">
              <a:buFontTx/>
              <a:buNone/>
            </a:pPr>
            <a:r>
              <a:rPr lang="en-US" sz="4000" b="1" dirty="0"/>
              <a:t>listening </a:t>
            </a:r>
            <a:r>
              <a:rPr lang="en-US" sz="4000" b="1" dirty="0" smtClean="0"/>
              <a:t>skills.</a:t>
            </a:r>
          </a:p>
          <a:p>
            <a:pPr algn="ctr">
              <a:buFontTx/>
              <a:buNone/>
            </a:pPr>
            <a:endParaRPr lang="en-US" sz="4000" b="1" dirty="0" smtClean="0"/>
          </a:p>
          <a:p>
            <a:pPr algn="ctr">
              <a:buFontTx/>
              <a:buNone/>
            </a:pPr>
            <a:r>
              <a:rPr lang="en-US" sz="4000" b="1" dirty="0" smtClean="0"/>
              <a:t>Which games?</a:t>
            </a:r>
            <a:endParaRPr lang="en-US" sz="4000" b="1" dirty="0"/>
          </a:p>
        </p:txBody>
      </p:sp>
    </p:spTree>
    <p:extLst>
      <p:ext uri="{BB962C8B-B14F-4D97-AF65-F5344CB8AC3E}">
        <p14:creationId xmlns:p14="http://schemas.microsoft.com/office/powerpoint/2010/main" val="2737306503"/>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19"/>
            <a:ext cx="7519917" cy="2576011"/>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8195" name="Rectangle 3"/>
          <p:cNvSpPr>
            <a:spLocks noGrp="1" noChangeArrowheads="1"/>
          </p:cNvSpPr>
          <p:nvPr>
            <p:ph type="body" idx="1"/>
          </p:nvPr>
        </p:nvSpPr>
        <p:spPr>
          <a:xfrm>
            <a:off x="880281" y="2117948"/>
            <a:ext cx="7444854" cy="4525963"/>
          </a:xfrm>
        </p:spPr>
        <p:txBody>
          <a:bodyPr>
            <a:normAutofit lnSpcReduction="10000"/>
          </a:bodyPr>
          <a:lstStyle/>
          <a:p>
            <a:pPr algn="ctr">
              <a:buFontTx/>
              <a:buNone/>
            </a:pPr>
            <a:r>
              <a:rPr lang="en-US" b="1" dirty="0"/>
              <a:t> </a:t>
            </a:r>
            <a:r>
              <a:rPr lang="en-US" sz="4000" b="1" dirty="0" smtClean="0"/>
              <a:t>The </a:t>
            </a:r>
            <a:r>
              <a:rPr lang="en-US" sz="4000" b="1" dirty="0"/>
              <a:t>next step for the development </a:t>
            </a:r>
            <a:r>
              <a:rPr lang="en-US" sz="4000" b="1" dirty="0" smtClean="0"/>
              <a:t>of </a:t>
            </a:r>
            <a:r>
              <a:rPr lang="en-US" sz="4000" b="1" dirty="0"/>
              <a:t>reading skills is picture </a:t>
            </a:r>
            <a:r>
              <a:rPr lang="en-US" sz="4000" b="1" dirty="0" smtClean="0"/>
              <a:t>recognition.</a:t>
            </a:r>
          </a:p>
          <a:p>
            <a:pPr algn="ctr">
              <a:buFontTx/>
              <a:buNone/>
            </a:pPr>
            <a:endParaRPr lang="en-US" sz="4000" b="1" dirty="0"/>
          </a:p>
          <a:p>
            <a:pPr algn="ctr">
              <a:buFontTx/>
              <a:buNone/>
            </a:pPr>
            <a:r>
              <a:rPr lang="en-US" sz="4000" b="1" dirty="0" smtClean="0"/>
              <a:t>Can you point to the picture of a cat?</a:t>
            </a:r>
          </a:p>
          <a:p>
            <a:pPr algn="ctr">
              <a:buFontTx/>
              <a:buNone/>
            </a:pPr>
            <a:r>
              <a:rPr lang="en-US" sz="4000" b="1" dirty="0" smtClean="0"/>
              <a:t>Which game?</a:t>
            </a:r>
            <a:endParaRPr lang="en-US" sz="4000" b="1" dirty="0"/>
          </a:p>
        </p:txBody>
      </p:sp>
    </p:spTree>
    <p:extLst>
      <p:ext uri="{BB962C8B-B14F-4D97-AF65-F5344CB8AC3E}">
        <p14:creationId xmlns:p14="http://schemas.microsoft.com/office/powerpoint/2010/main" val="1952300854"/>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20"/>
            <a:ext cx="7519917" cy="1798090"/>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9219" name="Rectangle 3"/>
          <p:cNvSpPr>
            <a:spLocks noGrp="1" noChangeArrowheads="1"/>
          </p:cNvSpPr>
          <p:nvPr>
            <p:ph type="body" idx="1"/>
          </p:nvPr>
        </p:nvSpPr>
        <p:spPr>
          <a:xfrm>
            <a:off x="1146412" y="1600200"/>
            <a:ext cx="6810233" cy="4525963"/>
          </a:xfrm>
        </p:spPr>
        <p:txBody>
          <a:bodyPr/>
          <a:lstStyle/>
          <a:p>
            <a:pPr algn="ctr">
              <a:buFontTx/>
              <a:buNone/>
            </a:pPr>
            <a:endParaRPr lang="en-US" sz="4000" b="1" dirty="0"/>
          </a:p>
          <a:p>
            <a:pPr algn="ctr">
              <a:buFontTx/>
              <a:buNone/>
            </a:pPr>
            <a:r>
              <a:rPr lang="en-US" sz="4000" b="1" dirty="0" smtClean="0"/>
              <a:t>Then </a:t>
            </a:r>
            <a:r>
              <a:rPr lang="en-US" sz="4000" b="1" dirty="0"/>
              <a:t>comes picture </a:t>
            </a:r>
            <a:r>
              <a:rPr lang="en-US" sz="4000" b="1" dirty="0" smtClean="0"/>
              <a:t>matching</a:t>
            </a:r>
          </a:p>
          <a:p>
            <a:pPr algn="ctr">
              <a:buFontTx/>
              <a:buNone/>
            </a:pPr>
            <a:endParaRPr lang="en-US" sz="4000" b="1" dirty="0"/>
          </a:p>
          <a:p>
            <a:pPr algn="ctr">
              <a:buFontTx/>
              <a:buNone/>
            </a:pPr>
            <a:r>
              <a:rPr lang="en-US" sz="4000" b="1" dirty="0" smtClean="0"/>
              <a:t>Is able to match 2 pictures.</a:t>
            </a:r>
          </a:p>
          <a:p>
            <a:pPr algn="ctr">
              <a:buFontTx/>
              <a:buNone/>
            </a:pPr>
            <a:r>
              <a:rPr lang="en-US" sz="4000" b="1" dirty="0" smtClean="0"/>
              <a:t>Which game?</a:t>
            </a:r>
            <a:endParaRPr lang="en-US" sz="4000" b="1" dirty="0"/>
          </a:p>
        </p:txBody>
      </p:sp>
    </p:spTree>
    <p:extLst>
      <p:ext uri="{BB962C8B-B14F-4D97-AF65-F5344CB8AC3E}">
        <p14:creationId xmlns:p14="http://schemas.microsoft.com/office/powerpoint/2010/main" val="761709947"/>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848434" y="1957319"/>
            <a:ext cx="7519917" cy="2177953"/>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2"/>
          <p:cNvSpPr txBox="1">
            <a:spLocks noChangeArrowheads="1"/>
          </p:cNvSpPr>
          <p:nvPr/>
        </p:nvSpPr>
        <p:spPr>
          <a:xfrm>
            <a:off x="848434" y="8450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10243" name="Rectangle 3"/>
          <p:cNvSpPr>
            <a:spLocks noGrp="1" noChangeArrowheads="1"/>
          </p:cNvSpPr>
          <p:nvPr>
            <p:ph type="body" idx="1"/>
          </p:nvPr>
        </p:nvSpPr>
        <p:spPr>
          <a:xfrm>
            <a:off x="1228299" y="1957319"/>
            <a:ext cx="6796586" cy="4074546"/>
          </a:xfrm>
        </p:spPr>
        <p:txBody>
          <a:bodyPr>
            <a:normAutofit fontScale="85000" lnSpcReduction="10000"/>
          </a:bodyPr>
          <a:lstStyle/>
          <a:p>
            <a:pPr algn="ctr">
              <a:buFontTx/>
              <a:buNone/>
            </a:pPr>
            <a:endParaRPr lang="en-US" sz="4000" dirty="0"/>
          </a:p>
          <a:p>
            <a:pPr algn="ctr">
              <a:buFontTx/>
              <a:buNone/>
            </a:pPr>
            <a:r>
              <a:rPr lang="en-US" sz="4000" b="1" dirty="0" smtClean="0"/>
              <a:t>Then </a:t>
            </a:r>
            <a:r>
              <a:rPr lang="en-US" sz="4000" b="1" dirty="0"/>
              <a:t>comes naming a picture</a:t>
            </a:r>
            <a:r>
              <a:rPr lang="en-US" sz="4000" b="1" dirty="0" smtClean="0"/>
              <a:t>.</a:t>
            </a:r>
          </a:p>
          <a:p>
            <a:pPr algn="ctr">
              <a:buFontTx/>
              <a:buNone/>
            </a:pPr>
            <a:endParaRPr lang="en-US" sz="4000" b="1" dirty="0"/>
          </a:p>
          <a:p>
            <a:pPr algn="ctr">
              <a:buFontTx/>
              <a:buNone/>
            </a:pPr>
            <a:endParaRPr lang="en-US" sz="4000" b="1" dirty="0" smtClean="0"/>
          </a:p>
          <a:p>
            <a:pPr algn="ctr">
              <a:buFontTx/>
              <a:buNone/>
            </a:pPr>
            <a:endParaRPr lang="en-US" sz="4000" b="1" dirty="0"/>
          </a:p>
          <a:p>
            <a:pPr algn="ctr">
              <a:buFontTx/>
              <a:buNone/>
            </a:pPr>
            <a:r>
              <a:rPr lang="en-US" sz="4000" b="1" dirty="0" smtClean="0"/>
              <a:t>When you point to a picture, child is able to name the picture.</a:t>
            </a:r>
            <a:endParaRPr lang="en-US" sz="4000" b="1" dirty="0"/>
          </a:p>
          <a:p>
            <a:endParaRPr lang="en-US" sz="4000" dirty="0"/>
          </a:p>
        </p:txBody>
      </p:sp>
    </p:spTree>
    <p:extLst>
      <p:ext uri="{BB962C8B-B14F-4D97-AF65-F5344CB8AC3E}">
        <p14:creationId xmlns:p14="http://schemas.microsoft.com/office/powerpoint/2010/main" val="1691989238"/>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5" name="Rectangle 4"/>
          <p:cNvSpPr/>
          <p:nvPr/>
        </p:nvSpPr>
        <p:spPr>
          <a:xfrm>
            <a:off x="805218" y="1804919"/>
            <a:ext cx="7519917" cy="2576011"/>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11267" name="Rectangle 3"/>
          <p:cNvSpPr>
            <a:spLocks noGrp="1" noChangeArrowheads="1"/>
          </p:cNvSpPr>
          <p:nvPr>
            <p:ph type="body" idx="1"/>
          </p:nvPr>
        </p:nvSpPr>
        <p:spPr>
          <a:xfrm>
            <a:off x="846162" y="1886811"/>
            <a:ext cx="7192370" cy="4303788"/>
          </a:xfrm>
        </p:spPr>
        <p:txBody>
          <a:bodyPr>
            <a:normAutofit fontScale="85000" lnSpcReduction="20000"/>
          </a:bodyPr>
          <a:lstStyle/>
          <a:p>
            <a:pPr algn="ctr">
              <a:buFontTx/>
              <a:buNone/>
            </a:pPr>
            <a:r>
              <a:rPr lang="en-US" sz="3600" b="1" dirty="0" smtClean="0"/>
              <a:t>Then </a:t>
            </a:r>
            <a:r>
              <a:rPr lang="en-US" sz="3600" b="1" dirty="0"/>
              <a:t>comes picture sorting, for which </a:t>
            </a:r>
            <a:r>
              <a:rPr lang="en-US" sz="3600" b="1" dirty="0" smtClean="0"/>
              <a:t>child  </a:t>
            </a:r>
            <a:r>
              <a:rPr lang="en-US" sz="3600" b="1" dirty="0"/>
              <a:t>must know classification skills or ability to know same and </a:t>
            </a:r>
            <a:r>
              <a:rPr lang="en-US" sz="3600" b="1" dirty="0" smtClean="0"/>
              <a:t>different</a:t>
            </a:r>
          </a:p>
          <a:p>
            <a:pPr algn="ctr">
              <a:buFontTx/>
              <a:buNone/>
            </a:pPr>
            <a:endParaRPr lang="en-US" sz="3600" b="1" dirty="0"/>
          </a:p>
          <a:p>
            <a:pPr algn="ctr">
              <a:buFontTx/>
              <a:buNone/>
            </a:pPr>
            <a:r>
              <a:rPr lang="en-US" sz="3600" b="1" dirty="0" smtClean="0"/>
              <a:t>Put all your toys here.</a:t>
            </a:r>
          </a:p>
          <a:p>
            <a:pPr algn="ctr">
              <a:buFontTx/>
              <a:buNone/>
            </a:pPr>
            <a:r>
              <a:rPr lang="en-US" sz="3600" b="1" dirty="0" smtClean="0"/>
              <a:t>Put your soft toys here and other toys in the box.</a:t>
            </a:r>
          </a:p>
          <a:p>
            <a:pPr algn="ctr">
              <a:buFontTx/>
              <a:buNone/>
            </a:pPr>
            <a:r>
              <a:rPr lang="en-US" sz="3600" b="1" dirty="0" smtClean="0"/>
              <a:t>Put the teddy bears here, other soft toys in the bag and the rest of the toys in the box. </a:t>
            </a:r>
            <a:endParaRPr lang="en-US" sz="3600" b="1" dirty="0"/>
          </a:p>
        </p:txBody>
      </p:sp>
    </p:spTree>
    <p:extLst>
      <p:ext uri="{BB962C8B-B14F-4D97-AF65-F5344CB8AC3E}">
        <p14:creationId xmlns:p14="http://schemas.microsoft.com/office/powerpoint/2010/main" val="2683756959"/>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19"/>
            <a:ext cx="7519917" cy="2576011"/>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12291" name="Rectangle 3"/>
          <p:cNvSpPr>
            <a:spLocks noGrp="1" noChangeArrowheads="1"/>
          </p:cNvSpPr>
          <p:nvPr>
            <p:ph type="body" idx="1"/>
          </p:nvPr>
        </p:nvSpPr>
        <p:spPr>
          <a:xfrm>
            <a:off x="1146412" y="1600200"/>
            <a:ext cx="6591869" cy="4525963"/>
          </a:xfrm>
        </p:spPr>
        <p:txBody>
          <a:bodyPr/>
          <a:lstStyle/>
          <a:p>
            <a:pPr algn="ctr">
              <a:buFontTx/>
              <a:buNone/>
            </a:pPr>
            <a:endParaRPr lang="en-US" sz="4000" b="1" dirty="0"/>
          </a:p>
          <a:p>
            <a:pPr algn="ctr">
              <a:buFontTx/>
              <a:buNone/>
            </a:pPr>
            <a:r>
              <a:rPr lang="en-US" sz="4000" b="1" dirty="0" smtClean="0"/>
              <a:t>Then </a:t>
            </a:r>
            <a:r>
              <a:rPr lang="en-US" sz="4000" b="1" dirty="0"/>
              <a:t>comes visual memory- what is </a:t>
            </a:r>
            <a:r>
              <a:rPr lang="en-US" sz="4000" b="1" dirty="0" smtClean="0"/>
              <a:t>missing.</a:t>
            </a:r>
          </a:p>
          <a:p>
            <a:pPr algn="ctr">
              <a:buFontTx/>
              <a:buNone/>
            </a:pPr>
            <a:endParaRPr lang="en-US" sz="4000" b="1" dirty="0"/>
          </a:p>
          <a:p>
            <a:pPr algn="ctr">
              <a:buFontTx/>
              <a:buNone/>
            </a:pPr>
            <a:endParaRPr lang="en-US" sz="4000" b="1" dirty="0"/>
          </a:p>
        </p:txBody>
      </p:sp>
    </p:spTree>
    <p:extLst>
      <p:ext uri="{BB962C8B-B14F-4D97-AF65-F5344CB8AC3E}">
        <p14:creationId xmlns:p14="http://schemas.microsoft.com/office/powerpoint/2010/main" val="1188709402"/>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9" name="Rectangle 8"/>
          <p:cNvSpPr/>
          <p:nvPr/>
        </p:nvSpPr>
        <p:spPr>
          <a:xfrm>
            <a:off x="805218" y="2975210"/>
            <a:ext cx="7519917" cy="316982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4"/>
          <p:cNvSpPr/>
          <p:nvPr/>
        </p:nvSpPr>
        <p:spPr>
          <a:xfrm>
            <a:off x="805218" y="1654791"/>
            <a:ext cx="7519917" cy="1293123"/>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reading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13315" name="Rectangle 3"/>
          <p:cNvSpPr>
            <a:spLocks noGrp="1" noChangeArrowheads="1"/>
          </p:cNvSpPr>
          <p:nvPr>
            <p:ph type="body" idx="1"/>
          </p:nvPr>
        </p:nvSpPr>
        <p:spPr>
          <a:xfrm>
            <a:off x="805218" y="1831072"/>
            <a:ext cx="7543800" cy="1116842"/>
          </a:xfrm>
        </p:spPr>
        <p:txBody>
          <a:bodyPr>
            <a:normAutofit/>
          </a:bodyPr>
          <a:lstStyle/>
          <a:p>
            <a:pPr marL="0" indent="0" algn="ctr">
              <a:buFontTx/>
              <a:buNone/>
            </a:pPr>
            <a:r>
              <a:rPr lang="en-US" sz="2800" b="1" dirty="0">
                <a:solidFill>
                  <a:srgbClr val="002060"/>
                </a:solidFill>
              </a:rPr>
              <a:t>So these are the  foundation activities that will help me be a better reader</a:t>
            </a:r>
            <a:r>
              <a:rPr lang="en-US" sz="2800" b="1" dirty="0" smtClean="0">
                <a:solidFill>
                  <a:srgbClr val="002060"/>
                </a:solidFill>
              </a:rPr>
              <a:t>………</a:t>
            </a:r>
            <a:endParaRPr lang="en-US" sz="2800" b="1" dirty="0">
              <a:solidFill>
                <a:srgbClr val="002060"/>
              </a:solidFill>
            </a:endParaRPr>
          </a:p>
        </p:txBody>
      </p:sp>
      <p:sp>
        <p:nvSpPr>
          <p:cNvPr id="8" name="Rectangle 7"/>
          <p:cNvSpPr/>
          <p:nvPr/>
        </p:nvSpPr>
        <p:spPr>
          <a:xfrm>
            <a:off x="1084997" y="3098042"/>
            <a:ext cx="4572000" cy="3046988"/>
          </a:xfrm>
          <a:prstGeom prst="rect">
            <a:avLst/>
          </a:prstGeom>
        </p:spPr>
        <p:txBody>
          <a:bodyPr>
            <a:spAutoFit/>
          </a:bodyPr>
          <a:lstStyle/>
          <a:p>
            <a:pPr>
              <a:buClr>
                <a:srgbClr val="002060"/>
              </a:buClr>
              <a:buFont typeface="Wingdings" pitchFamily="2" charset="2"/>
              <a:buChar char="§"/>
            </a:pPr>
            <a:r>
              <a:rPr lang="en-US" sz="3200" dirty="0" smtClean="0"/>
              <a:t> Listening skills</a:t>
            </a:r>
          </a:p>
          <a:p>
            <a:pPr>
              <a:buClr>
                <a:srgbClr val="002060"/>
              </a:buClr>
              <a:buFont typeface="Wingdings" pitchFamily="2" charset="2"/>
              <a:buChar char="§"/>
            </a:pPr>
            <a:r>
              <a:rPr lang="en-US" sz="3200" dirty="0" smtClean="0"/>
              <a:t> Picture recognition</a:t>
            </a:r>
          </a:p>
          <a:p>
            <a:pPr>
              <a:buClr>
                <a:srgbClr val="002060"/>
              </a:buClr>
              <a:buFont typeface="Wingdings" pitchFamily="2" charset="2"/>
              <a:buChar char="§"/>
            </a:pPr>
            <a:r>
              <a:rPr lang="en-US" sz="3200" dirty="0" smtClean="0"/>
              <a:t> Picture matching</a:t>
            </a:r>
          </a:p>
          <a:p>
            <a:pPr>
              <a:buClr>
                <a:srgbClr val="002060"/>
              </a:buClr>
              <a:buFont typeface="Wingdings" pitchFamily="2" charset="2"/>
              <a:buChar char="§"/>
            </a:pPr>
            <a:r>
              <a:rPr lang="en-US" sz="3200" dirty="0" smtClean="0"/>
              <a:t> Naming a picture.</a:t>
            </a:r>
          </a:p>
          <a:p>
            <a:pPr>
              <a:buClr>
                <a:srgbClr val="002060"/>
              </a:buClr>
              <a:buFont typeface="Wingdings" pitchFamily="2" charset="2"/>
              <a:buChar char="§"/>
            </a:pPr>
            <a:r>
              <a:rPr lang="en-US" sz="3200" dirty="0" smtClean="0"/>
              <a:t> Picture sorting</a:t>
            </a:r>
          </a:p>
          <a:p>
            <a:pPr>
              <a:buClr>
                <a:srgbClr val="002060"/>
              </a:buClr>
              <a:buFont typeface="Wingdings" pitchFamily="2" charset="2"/>
              <a:buChar char="§"/>
            </a:pPr>
            <a:r>
              <a:rPr lang="en-US" sz="3200" dirty="0" smtClean="0"/>
              <a:t> Visual memory</a:t>
            </a:r>
            <a:endParaRPr lang="en-US" sz="3200" dirty="0"/>
          </a:p>
        </p:txBody>
      </p:sp>
    </p:spTree>
    <p:extLst>
      <p:ext uri="{BB962C8B-B14F-4D97-AF65-F5344CB8AC3E}">
        <p14:creationId xmlns:p14="http://schemas.microsoft.com/office/powerpoint/2010/main" val="916521007"/>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7" name="Rectangle 6"/>
          <p:cNvSpPr/>
          <p:nvPr/>
        </p:nvSpPr>
        <p:spPr>
          <a:xfrm>
            <a:off x="805218" y="3111688"/>
            <a:ext cx="7519917" cy="924636"/>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8" name="Rectangle 7"/>
          <p:cNvSpPr/>
          <p:nvPr/>
        </p:nvSpPr>
        <p:spPr>
          <a:xfrm>
            <a:off x="805218" y="4131860"/>
            <a:ext cx="7519917" cy="726743"/>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9" name="Rectangle 8"/>
          <p:cNvSpPr/>
          <p:nvPr/>
        </p:nvSpPr>
        <p:spPr>
          <a:xfrm>
            <a:off x="805218" y="5077825"/>
            <a:ext cx="7519917" cy="886247"/>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5" name="Rectangle 4"/>
          <p:cNvSpPr/>
          <p:nvPr/>
        </p:nvSpPr>
        <p:spPr>
          <a:xfrm>
            <a:off x="805218" y="1723032"/>
            <a:ext cx="7519917" cy="121123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Reading and writing……</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16387" name="Rectangle 3"/>
          <p:cNvSpPr>
            <a:spLocks noGrp="1" noChangeArrowheads="1"/>
          </p:cNvSpPr>
          <p:nvPr>
            <p:ph type="body" idx="1"/>
          </p:nvPr>
        </p:nvSpPr>
        <p:spPr>
          <a:xfrm>
            <a:off x="948516" y="1763100"/>
            <a:ext cx="7144603" cy="4525963"/>
          </a:xfrm>
        </p:spPr>
        <p:txBody>
          <a:bodyPr>
            <a:normAutofit/>
          </a:bodyPr>
          <a:lstStyle/>
          <a:p>
            <a:pPr algn="just">
              <a:lnSpc>
                <a:spcPct val="90000"/>
              </a:lnSpc>
              <a:spcBef>
                <a:spcPts val="1500"/>
              </a:spcBef>
              <a:buClr>
                <a:srgbClr val="002060"/>
              </a:buClr>
            </a:pPr>
            <a:r>
              <a:rPr lang="en-US" sz="2800" dirty="0"/>
              <a:t>Both reading and writing go hand in hand and if the child is weak in one the other may suffer.</a:t>
            </a:r>
          </a:p>
          <a:p>
            <a:pPr algn="just">
              <a:lnSpc>
                <a:spcPct val="90000"/>
              </a:lnSpc>
              <a:spcBef>
                <a:spcPts val="1500"/>
              </a:spcBef>
              <a:buClr>
                <a:srgbClr val="002060"/>
              </a:buClr>
            </a:pPr>
            <a:r>
              <a:rPr lang="en-US" sz="2800" dirty="0"/>
              <a:t>But first comes reading and then comes writing</a:t>
            </a:r>
          </a:p>
          <a:p>
            <a:pPr algn="just">
              <a:lnSpc>
                <a:spcPct val="90000"/>
              </a:lnSpc>
              <a:spcBef>
                <a:spcPts val="1500"/>
              </a:spcBef>
              <a:buClr>
                <a:srgbClr val="002060"/>
              </a:buClr>
            </a:pPr>
            <a:r>
              <a:rPr lang="en-US" sz="2800" dirty="0"/>
              <a:t>So first I should be able to read letters before I write letters</a:t>
            </a:r>
          </a:p>
          <a:p>
            <a:pPr algn="just">
              <a:lnSpc>
                <a:spcPct val="90000"/>
              </a:lnSpc>
              <a:spcBef>
                <a:spcPts val="1500"/>
              </a:spcBef>
              <a:buClr>
                <a:srgbClr val="002060"/>
              </a:buClr>
            </a:pPr>
            <a:r>
              <a:rPr lang="en-US" sz="2800" dirty="0"/>
              <a:t>And then I should be able to read the words that I am writing.</a:t>
            </a:r>
          </a:p>
        </p:txBody>
      </p:sp>
    </p:spTree>
    <p:extLst>
      <p:ext uri="{BB962C8B-B14F-4D97-AF65-F5344CB8AC3E}">
        <p14:creationId xmlns:p14="http://schemas.microsoft.com/office/powerpoint/2010/main" val="2721501618"/>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20"/>
            <a:ext cx="7519917" cy="192092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400" b="1" dirty="0" smtClean="0">
                <a:solidFill>
                  <a:schemeClr val="bg1"/>
                </a:solidFill>
              </a:rPr>
              <a:t>Writing education</a:t>
            </a:r>
            <a:endParaRPr kumimoji="0" lang="en-US" sz="8800" b="1" i="0" u="none" strike="noStrike" kern="1200" cap="none" spc="0" normalizeH="0" baseline="0" noProof="0" dirty="0">
              <a:ln>
                <a:noFill/>
              </a:ln>
              <a:solidFill>
                <a:schemeClr val="bg1"/>
              </a:solidFill>
              <a:effectLst/>
              <a:uLnTx/>
              <a:uFillTx/>
              <a:latin typeface="+mj-lt"/>
              <a:ea typeface="+mj-ea"/>
              <a:cs typeface="+mj-cs"/>
            </a:endParaRPr>
          </a:p>
        </p:txBody>
      </p:sp>
      <p:sp>
        <p:nvSpPr>
          <p:cNvPr id="17411" name="Rectangle 3"/>
          <p:cNvSpPr>
            <a:spLocks noGrp="1" noChangeArrowheads="1"/>
          </p:cNvSpPr>
          <p:nvPr>
            <p:ph type="body" idx="1"/>
          </p:nvPr>
        </p:nvSpPr>
        <p:spPr/>
        <p:txBody>
          <a:bodyPr/>
          <a:lstStyle/>
          <a:p>
            <a:pPr>
              <a:buFontTx/>
              <a:buNone/>
            </a:pPr>
            <a:endParaRPr lang="en-US" b="1" dirty="0"/>
          </a:p>
          <a:p>
            <a:pPr algn="ctr">
              <a:buFontTx/>
              <a:buNone/>
            </a:pPr>
            <a:r>
              <a:rPr lang="en-US" b="1" dirty="0" smtClean="0"/>
              <a:t>THE </a:t>
            </a:r>
            <a:r>
              <a:rPr lang="en-US" b="1" dirty="0"/>
              <a:t>TEACHING OF WRITING SKILLS TO PRESCHOOLERS</a:t>
            </a:r>
          </a:p>
        </p:txBody>
      </p:sp>
    </p:spTree>
    <p:extLst>
      <p:ext uri="{BB962C8B-B14F-4D97-AF65-F5344CB8AC3E}">
        <p14:creationId xmlns:p14="http://schemas.microsoft.com/office/powerpoint/2010/main" val="99573386"/>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20"/>
            <a:ext cx="7519917" cy="153878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609600" indent="-609600" algn="ctr">
              <a:buFontTx/>
              <a:buNone/>
            </a:pPr>
            <a:r>
              <a:rPr lang="en-US" sz="3200" b="1" u="sng" dirty="0" smtClean="0">
                <a:solidFill>
                  <a:srgbClr val="002060"/>
                </a:solidFill>
              </a:rPr>
              <a:t>Writing requires two major developments to be in place before the use of any writing implement-</a:t>
            </a:r>
            <a:endParaRPr lang="en-US" sz="3200" b="1" u="sng" dirty="0">
              <a:solidFill>
                <a:srgbClr val="002060"/>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3496102"/>
            <a:ext cx="7519917" cy="1538782"/>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609600" indent="-609600" algn="ctr">
              <a:buFontTx/>
              <a:buNone/>
            </a:pPr>
            <a:endParaRPr lang="en-US" sz="3200" b="1" u="sng" dirty="0">
              <a:solidFill>
                <a:srgbClr val="002060"/>
              </a:solidFill>
            </a:endParaRPr>
          </a:p>
        </p:txBody>
      </p:sp>
      <p:sp>
        <p:nvSpPr>
          <p:cNvPr id="18435" name="Rectangle 3"/>
          <p:cNvSpPr>
            <a:spLocks noGrp="1" noChangeArrowheads="1"/>
          </p:cNvSpPr>
          <p:nvPr>
            <p:ph type="body" idx="1"/>
          </p:nvPr>
        </p:nvSpPr>
        <p:spPr>
          <a:xfrm>
            <a:off x="914400" y="3195846"/>
            <a:ext cx="6223379" cy="1937982"/>
          </a:xfrm>
        </p:spPr>
        <p:txBody>
          <a:bodyPr>
            <a:normAutofit/>
          </a:bodyPr>
          <a:lstStyle/>
          <a:p>
            <a:pPr marL="609600" indent="-609600" algn="ctr">
              <a:buFontTx/>
              <a:buNone/>
            </a:pPr>
            <a:endParaRPr lang="en-US" sz="2800" b="1" u="sng" dirty="0"/>
          </a:p>
          <a:p>
            <a:pPr marL="609600" indent="-609600">
              <a:buFontTx/>
              <a:buAutoNum type="arabicPeriod"/>
            </a:pPr>
            <a:r>
              <a:rPr lang="en-US" sz="2800" b="1" dirty="0"/>
              <a:t>Fine motor co-ordination</a:t>
            </a:r>
          </a:p>
          <a:p>
            <a:pPr marL="609600" indent="-609600">
              <a:buFontTx/>
              <a:buAutoNum type="arabicPeriod"/>
            </a:pPr>
            <a:r>
              <a:rPr lang="en-US" sz="2800" b="1" dirty="0"/>
              <a:t>Eye hand co-ordination.</a:t>
            </a:r>
          </a:p>
        </p:txBody>
      </p:sp>
    </p:spTree>
    <p:extLst>
      <p:ext uri="{BB962C8B-B14F-4D97-AF65-F5344CB8AC3E}">
        <p14:creationId xmlns:p14="http://schemas.microsoft.com/office/powerpoint/2010/main" val="28388246"/>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20"/>
            <a:ext cx="7519917" cy="638029"/>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r>
              <a:rPr lang="en-US" sz="2400" b="1" u="sng" dirty="0" smtClean="0">
                <a:solidFill>
                  <a:srgbClr val="002060"/>
                </a:solidFill>
              </a:rPr>
              <a:t>So activities that foster these two should be done-</a:t>
            </a:r>
            <a:endParaRPr lang="en-US" sz="2400" b="1" u="sng" dirty="0">
              <a:solidFill>
                <a:srgbClr val="002060"/>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8" name="Rectangle 7"/>
          <p:cNvSpPr/>
          <p:nvPr/>
        </p:nvSpPr>
        <p:spPr>
          <a:xfrm>
            <a:off x="805218" y="2445221"/>
            <a:ext cx="7519917" cy="3436961"/>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9459" name="Rectangle 3"/>
          <p:cNvSpPr>
            <a:spLocks noGrp="1" noChangeArrowheads="1"/>
          </p:cNvSpPr>
          <p:nvPr>
            <p:ph type="body" idx="1"/>
          </p:nvPr>
        </p:nvSpPr>
        <p:spPr>
          <a:xfrm>
            <a:off x="914400" y="2445221"/>
            <a:ext cx="7124131" cy="3436961"/>
          </a:xfrm>
        </p:spPr>
        <p:txBody>
          <a:bodyPr/>
          <a:lstStyle/>
          <a:p>
            <a:pPr>
              <a:lnSpc>
                <a:spcPct val="90000"/>
              </a:lnSpc>
            </a:pPr>
            <a:r>
              <a:rPr lang="en-US" sz="2400" dirty="0" smtClean="0"/>
              <a:t>Clay</a:t>
            </a:r>
            <a:endParaRPr lang="en-US" sz="2400" dirty="0"/>
          </a:p>
          <a:p>
            <a:pPr>
              <a:lnSpc>
                <a:spcPct val="90000"/>
              </a:lnSpc>
            </a:pPr>
            <a:r>
              <a:rPr lang="en-US" sz="2400" dirty="0"/>
              <a:t>Sand</a:t>
            </a:r>
          </a:p>
          <a:p>
            <a:pPr>
              <a:lnSpc>
                <a:spcPct val="90000"/>
              </a:lnSpc>
            </a:pPr>
            <a:r>
              <a:rPr lang="en-US" sz="2400" dirty="0"/>
              <a:t>Doodling</a:t>
            </a:r>
          </a:p>
          <a:p>
            <a:pPr>
              <a:lnSpc>
                <a:spcPct val="90000"/>
              </a:lnSpc>
            </a:pPr>
            <a:r>
              <a:rPr lang="en-US" sz="2400" dirty="0"/>
              <a:t>Scissoring</a:t>
            </a:r>
          </a:p>
          <a:p>
            <a:pPr>
              <a:lnSpc>
                <a:spcPct val="90000"/>
              </a:lnSpc>
            </a:pPr>
            <a:r>
              <a:rPr lang="en-US" sz="2400" dirty="0"/>
              <a:t>Parachute play</a:t>
            </a:r>
          </a:p>
          <a:p>
            <a:pPr>
              <a:lnSpc>
                <a:spcPct val="90000"/>
              </a:lnSpc>
            </a:pPr>
            <a:r>
              <a:rPr lang="en-US" sz="2400" dirty="0"/>
              <a:t>He should see people write and enjoy </a:t>
            </a:r>
          </a:p>
          <a:p>
            <a:pPr>
              <a:lnSpc>
                <a:spcPct val="90000"/>
              </a:lnSpc>
            </a:pPr>
            <a:r>
              <a:rPr lang="en-US" sz="2400" dirty="0"/>
              <a:t>Refer for more details to – </a:t>
            </a:r>
            <a:r>
              <a:rPr lang="ja-JP" altLang="en-US" sz="2400">
                <a:latin typeface="Arial"/>
              </a:rPr>
              <a:t>‘</a:t>
            </a:r>
            <a:r>
              <a:rPr lang="en-US" sz="2400" dirty="0"/>
              <a:t>how to teach so kids can learn</a:t>
            </a:r>
            <a:r>
              <a:rPr lang="ja-JP" altLang="en-US" sz="2400">
                <a:latin typeface="Arial"/>
              </a:rPr>
              <a:t>’</a:t>
            </a:r>
            <a:endParaRPr lang="en-US" sz="2400" dirty="0"/>
          </a:p>
        </p:txBody>
      </p:sp>
    </p:spTree>
    <p:extLst>
      <p:ext uri="{BB962C8B-B14F-4D97-AF65-F5344CB8AC3E}">
        <p14:creationId xmlns:p14="http://schemas.microsoft.com/office/powerpoint/2010/main" val="3559919390"/>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19"/>
            <a:ext cx="7519917" cy="2576011"/>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 typeface="Wingdings" charset="0"/>
              <a:buNone/>
            </a:pPr>
            <a:endParaRPr lang="en-US" sz="3500" b="1" dirty="0">
              <a:solidFill>
                <a:schemeClr val="bg1"/>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20483" name="Rectangle 3"/>
          <p:cNvSpPr>
            <a:spLocks noGrp="1" noChangeArrowheads="1"/>
          </p:cNvSpPr>
          <p:nvPr>
            <p:ph type="body" idx="1"/>
          </p:nvPr>
        </p:nvSpPr>
        <p:spPr>
          <a:xfrm>
            <a:off x="880281" y="1600200"/>
            <a:ext cx="7444854" cy="4525963"/>
          </a:xfrm>
        </p:spPr>
        <p:txBody>
          <a:bodyPr/>
          <a:lstStyle/>
          <a:p>
            <a:pPr algn="ctr">
              <a:buFontTx/>
              <a:buNone/>
            </a:pPr>
            <a:endParaRPr lang="en-US" sz="4000" b="1" dirty="0"/>
          </a:p>
          <a:p>
            <a:pPr algn="ctr">
              <a:buFontTx/>
              <a:buNone/>
            </a:pPr>
            <a:r>
              <a:rPr lang="en-US" sz="4000" b="1" dirty="0" smtClean="0"/>
              <a:t>Understand </a:t>
            </a:r>
            <a:r>
              <a:rPr lang="en-US" sz="4000" b="1" dirty="0"/>
              <a:t>palmer grip and pincer grip and give activities accordingly</a:t>
            </a:r>
          </a:p>
        </p:txBody>
      </p:sp>
    </p:spTree>
    <p:extLst>
      <p:ext uri="{BB962C8B-B14F-4D97-AF65-F5344CB8AC3E}">
        <p14:creationId xmlns:p14="http://schemas.microsoft.com/office/powerpoint/2010/main" val="3336542644"/>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804920"/>
            <a:ext cx="7519917" cy="638029"/>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buFontTx/>
              <a:buNone/>
            </a:pPr>
            <a:r>
              <a:rPr lang="en-US" sz="2400" b="1" u="sng" dirty="0" smtClean="0">
                <a:solidFill>
                  <a:srgbClr val="002060"/>
                </a:solidFill>
              </a:rPr>
              <a:t>For a child to start writing first he should be able to do the following with a crayon</a:t>
            </a:r>
            <a:endParaRPr lang="en-US" sz="2400" b="1" u="sng" dirty="0">
              <a:solidFill>
                <a:srgbClr val="002060"/>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2445221"/>
            <a:ext cx="7519917" cy="3436961"/>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1507" name="Rectangle 3"/>
          <p:cNvSpPr>
            <a:spLocks noGrp="1" noChangeArrowheads="1"/>
          </p:cNvSpPr>
          <p:nvPr>
            <p:ph type="body" idx="1"/>
          </p:nvPr>
        </p:nvSpPr>
        <p:spPr>
          <a:xfrm>
            <a:off x="805218" y="2445221"/>
            <a:ext cx="7696200" cy="4038600"/>
          </a:xfrm>
        </p:spPr>
        <p:txBody>
          <a:bodyPr/>
          <a:lstStyle/>
          <a:p>
            <a:pPr>
              <a:lnSpc>
                <a:spcPct val="80000"/>
              </a:lnSpc>
            </a:pPr>
            <a:r>
              <a:rPr lang="en-US" sz="2400" dirty="0" smtClean="0"/>
              <a:t>His </a:t>
            </a:r>
            <a:r>
              <a:rPr lang="en-US" sz="2400" dirty="0"/>
              <a:t>left and right preference should be in place</a:t>
            </a:r>
          </a:p>
          <a:p>
            <a:pPr>
              <a:lnSpc>
                <a:spcPct val="80000"/>
              </a:lnSpc>
            </a:pPr>
            <a:r>
              <a:rPr lang="en-US" sz="2400" dirty="0"/>
              <a:t>How to hold a crayon-pincer- three digit grip</a:t>
            </a:r>
          </a:p>
          <a:p>
            <a:pPr>
              <a:lnSpc>
                <a:spcPct val="80000"/>
              </a:lnSpc>
            </a:pPr>
            <a:r>
              <a:rPr lang="en-US" sz="2400" dirty="0"/>
              <a:t>Draw</a:t>
            </a:r>
          </a:p>
          <a:p>
            <a:pPr>
              <a:lnSpc>
                <a:spcPct val="80000"/>
              </a:lnSpc>
            </a:pPr>
            <a:r>
              <a:rPr lang="en-US" sz="2400" dirty="0"/>
              <a:t>Trace</a:t>
            </a:r>
          </a:p>
          <a:p>
            <a:pPr>
              <a:lnSpc>
                <a:spcPct val="80000"/>
              </a:lnSpc>
            </a:pPr>
            <a:r>
              <a:rPr lang="en-US" sz="2400" dirty="0"/>
              <a:t>Copy simple shapes</a:t>
            </a:r>
          </a:p>
          <a:p>
            <a:pPr>
              <a:lnSpc>
                <a:spcPct val="80000"/>
              </a:lnSpc>
            </a:pPr>
            <a:r>
              <a:rPr lang="en-US" sz="2400" dirty="0"/>
              <a:t>Be able to draw small and big</a:t>
            </a:r>
          </a:p>
          <a:p>
            <a:pPr>
              <a:lnSpc>
                <a:spcPct val="80000"/>
              </a:lnSpc>
            </a:pPr>
            <a:r>
              <a:rPr lang="en-US" sz="2400" dirty="0"/>
              <a:t>Progression from left to right</a:t>
            </a:r>
          </a:p>
          <a:p>
            <a:pPr>
              <a:lnSpc>
                <a:spcPct val="80000"/>
              </a:lnSpc>
            </a:pPr>
            <a:r>
              <a:rPr lang="en-US" sz="2400" dirty="0" err="1"/>
              <a:t>Colour</a:t>
            </a:r>
            <a:r>
              <a:rPr lang="en-US" sz="2400" dirty="0"/>
              <a:t> within a form </a:t>
            </a:r>
          </a:p>
          <a:p>
            <a:pPr>
              <a:lnSpc>
                <a:spcPct val="80000"/>
              </a:lnSpc>
            </a:pPr>
            <a:r>
              <a:rPr lang="en-US" sz="2400" dirty="0"/>
              <a:t>Control his grip and pressure</a:t>
            </a:r>
          </a:p>
        </p:txBody>
      </p:sp>
    </p:spTree>
    <p:extLst>
      <p:ext uri="{BB962C8B-B14F-4D97-AF65-F5344CB8AC3E}">
        <p14:creationId xmlns:p14="http://schemas.microsoft.com/office/powerpoint/2010/main" val="3634576251"/>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a:off x="805218" y="1709384"/>
            <a:ext cx="7519917" cy="638029"/>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80000"/>
              </a:lnSpc>
              <a:buFontTx/>
              <a:buNone/>
            </a:pPr>
            <a:r>
              <a:rPr lang="en-US" sz="2800" b="1" u="sng" dirty="0" smtClean="0">
                <a:solidFill>
                  <a:srgbClr val="002060"/>
                </a:solidFill>
              </a:rPr>
              <a:t>For a child to start writing with a pencil- </a:t>
            </a:r>
            <a:endParaRPr lang="en-US" sz="2800" b="1" u="sng" dirty="0">
              <a:solidFill>
                <a:srgbClr val="002060"/>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2349685"/>
            <a:ext cx="7519917" cy="3887340"/>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2531" name="Rectangle 3"/>
          <p:cNvSpPr>
            <a:spLocks noGrp="1" noChangeArrowheads="1"/>
          </p:cNvSpPr>
          <p:nvPr>
            <p:ph type="body" idx="1"/>
          </p:nvPr>
        </p:nvSpPr>
        <p:spPr>
          <a:xfrm>
            <a:off x="805218" y="2419064"/>
            <a:ext cx="7206018" cy="4343400"/>
          </a:xfrm>
        </p:spPr>
        <p:txBody>
          <a:bodyPr/>
          <a:lstStyle/>
          <a:p>
            <a:pPr>
              <a:lnSpc>
                <a:spcPct val="80000"/>
              </a:lnSpc>
            </a:pPr>
            <a:r>
              <a:rPr lang="en-US" sz="2400" dirty="0" smtClean="0"/>
              <a:t>His </a:t>
            </a:r>
            <a:r>
              <a:rPr lang="en-US" sz="2400" dirty="0"/>
              <a:t>left and right preference should be in place</a:t>
            </a:r>
          </a:p>
          <a:p>
            <a:pPr>
              <a:lnSpc>
                <a:spcPct val="80000"/>
              </a:lnSpc>
            </a:pPr>
            <a:r>
              <a:rPr lang="en-US" sz="2400" dirty="0"/>
              <a:t>How to hold a pencil-pincer- three digit grip</a:t>
            </a:r>
          </a:p>
          <a:p>
            <a:pPr>
              <a:lnSpc>
                <a:spcPct val="80000"/>
              </a:lnSpc>
            </a:pPr>
            <a:r>
              <a:rPr lang="en-US" sz="2400" dirty="0"/>
              <a:t>Trace</a:t>
            </a:r>
          </a:p>
          <a:p>
            <a:pPr>
              <a:lnSpc>
                <a:spcPct val="80000"/>
              </a:lnSpc>
            </a:pPr>
            <a:r>
              <a:rPr lang="en-US" sz="2400" dirty="0"/>
              <a:t>Copy simple shapes</a:t>
            </a:r>
          </a:p>
          <a:p>
            <a:pPr>
              <a:lnSpc>
                <a:spcPct val="80000"/>
              </a:lnSpc>
            </a:pPr>
            <a:r>
              <a:rPr lang="en-US" sz="2400" dirty="0"/>
              <a:t>Be able to draw small and big</a:t>
            </a:r>
          </a:p>
          <a:p>
            <a:pPr>
              <a:lnSpc>
                <a:spcPct val="80000"/>
              </a:lnSpc>
            </a:pPr>
            <a:r>
              <a:rPr lang="en-US" sz="2400" dirty="0"/>
              <a:t>Progression from left to right</a:t>
            </a:r>
          </a:p>
          <a:p>
            <a:pPr>
              <a:lnSpc>
                <a:spcPct val="80000"/>
              </a:lnSpc>
            </a:pPr>
            <a:r>
              <a:rPr lang="en-US" sz="2400" dirty="0"/>
              <a:t>Do writing patterns</a:t>
            </a:r>
          </a:p>
          <a:p>
            <a:pPr>
              <a:lnSpc>
                <a:spcPct val="80000"/>
              </a:lnSpc>
            </a:pPr>
            <a:r>
              <a:rPr lang="en-US" sz="2400" dirty="0"/>
              <a:t>Control his grip and pressure</a:t>
            </a:r>
          </a:p>
          <a:p>
            <a:pPr>
              <a:lnSpc>
                <a:spcPct val="80000"/>
              </a:lnSpc>
            </a:pPr>
            <a:r>
              <a:rPr lang="en-US" sz="2400" dirty="0"/>
              <a:t>Is interested in writing</a:t>
            </a:r>
          </a:p>
          <a:p>
            <a:pPr>
              <a:lnSpc>
                <a:spcPct val="80000"/>
              </a:lnSpc>
            </a:pPr>
            <a:r>
              <a:rPr lang="en-US" sz="2400" dirty="0"/>
              <a:t>Has attention span</a:t>
            </a:r>
          </a:p>
          <a:p>
            <a:pPr>
              <a:lnSpc>
                <a:spcPct val="80000"/>
              </a:lnSpc>
            </a:pPr>
            <a:endParaRPr lang="en-US" sz="2400" dirty="0"/>
          </a:p>
        </p:txBody>
      </p:sp>
    </p:spTree>
    <p:extLst>
      <p:ext uri="{BB962C8B-B14F-4D97-AF65-F5344CB8AC3E}">
        <p14:creationId xmlns:p14="http://schemas.microsoft.com/office/powerpoint/2010/main" val="1084959957"/>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569494"/>
            <a:ext cx="7519917" cy="4312689"/>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3555" name="Rectangle 3"/>
          <p:cNvSpPr>
            <a:spLocks noGrp="1" noChangeArrowheads="1"/>
          </p:cNvSpPr>
          <p:nvPr>
            <p:ph type="body" idx="1"/>
          </p:nvPr>
        </p:nvSpPr>
        <p:spPr>
          <a:xfrm>
            <a:off x="955346" y="1760561"/>
            <a:ext cx="7001301" cy="4525963"/>
          </a:xfrm>
        </p:spPr>
        <p:txBody>
          <a:bodyPr/>
          <a:lstStyle/>
          <a:p>
            <a:r>
              <a:rPr lang="en-US" sz="2800" b="1" dirty="0">
                <a:solidFill>
                  <a:srgbClr val="002060"/>
                </a:solidFill>
              </a:rPr>
              <a:t>All reading readiness skills will help a child write independently-</a:t>
            </a:r>
          </a:p>
          <a:p>
            <a:r>
              <a:rPr lang="en-US" sz="2800" b="1" dirty="0">
                <a:solidFill>
                  <a:srgbClr val="C00000"/>
                </a:solidFill>
              </a:rPr>
              <a:t>Ability to recognize a letter</a:t>
            </a:r>
          </a:p>
          <a:p>
            <a:r>
              <a:rPr lang="en-US" sz="2800" b="1" dirty="0">
                <a:solidFill>
                  <a:srgbClr val="A40FBD"/>
                </a:solidFill>
              </a:rPr>
              <a:t>Ability to differentiate between letters</a:t>
            </a:r>
          </a:p>
          <a:p>
            <a:r>
              <a:rPr lang="en-US" sz="2800" b="1" dirty="0">
                <a:solidFill>
                  <a:srgbClr val="7030A0"/>
                </a:solidFill>
              </a:rPr>
              <a:t>Ability to find a mistake</a:t>
            </a:r>
          </a:p>
          <a:p>
            <a:r>
              <a:rPr lang="en-US" sz="2800" b="1" dirty="0">
                <a:solidFill>
                  <a:srgbClr val="9A0E61"/>
                </a:solidFill>
              </a:rPr>
              <a:t>Ability to listen and write</a:t>
            </a:r>
          </a:p>
          <a:p>
            <a:r>
              <a:rPr lang="en-US" sz="2800" b="1" dirty="0">
                <a:solidFill>
                  <a:srgbClr val="005C2A"/>
                </a:solidFill>
              </a:rPr>
              <a:t>Ability to write and read.</a:t>
            </a:r>
          </a:p>
        </p:txBody>
      </p:sp>
    </p:spTree>
    <p:extLst>
      <p:ext uri="{BB962C8B-B14F-4D97-AF65-F5344CB8AC3E}">
        <p14:creationId xmlns:p14="http://schemas.microsoft.com/office/powerpoint/2010/main" val="2617261424"/>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a:t>
            </a:r>
            <a:r>
              <a:rPr lang="ja-JP" altLang="en-US" sz="4000" b="1" smtClean="0">
                <a:solidFill>
                  <a:schemeClr val="bg1"/>
                </a:solidFill>
                <a:latin typeface="Arial"/>
              </a:rPr>
              <a:t>‘</a:t>
            </a:r>
            <a:r>
              <a:rPr lang="en-US" sz="4000" b="1" dirty="0" smtClean="0">
                <a:solidFill>
                  <a:schemeClr val="bg1"/>
                </a:solidFill>
              </a:rPr>
              <a:t>writing</a:t>
            </a:r>
            <a:r>
              <a:rPr lang="ja-JP" altLang="en-US" sz="4000" b="1" smtClean="0">
                <a:solidFill>
                  <a:schemeClr val="bg1"/>
                </a:solidFill>
                <a:latin typeface="Arial"/>
              </a:rPr>
              <a:t>’</a:t>
            </a:r>
            <a:r>
              <a:rPr lang="en-US" sz="4000" b="1" dirty="0" smtClean="0">
                <a:solidFill>
                  <a:schemeClr val="bg1"/>
                </a:solidFill>
              </a:rPr>
              <a:t>…….</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569495"/>
            <a:ext cx="7519917" cy="431268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4579" name="Rectangle 3"/>
          <p:cNvSpPr>
            <a:spLocks noGrp="1" noChangeArrowheads="1"/>
          </p:cNvSpPr>
          <p:nvPr>
            <p:ph type="body" idx="1"/>
          </p:nvPr>
        </p:nvSpPr>
        <p:spPr>
          <a:xfrm>
            <a:off x="914401" y="1746913"/>
            <a:ext cx="7083188" cy="4525963"/>
          </a:xfrm>
        </p:spPr>
        <p:txBody>
          <a:bodyPr>
            <a:normAutofit/>
          </a:bodyPr>
          <a:lstStyle/>
          <a:p>
            <a:pPr>
              <a:lnSpc>
                <a:spcPct val="80000"/>
              </a:lnSpc>
              <a:spcBef>
                <a:spcPts val="1200"/>
              </a:spcBef>
            </a:pPr>
            <a:r>
              <a:rPr lang="en-US" sz="2600" b="1" dirty="0">
                <a:solidFill>
                  <a:srgbClr val="9A0E61"/>
                </a:solidFill>
              </a:rPr>
              <a:t>Once the child is able to copy then he can copy a letter or number</a:t>
            </a:r>
          </a:p>
          <a:p>
            <a:pPr>
              <a:lnSpc>
                <a:spcPct val="80000"/>
              </a:lnSpc>
              <a:spcBef>
                <a:spcPts val="1200"/>
              </a:spcBef>
            </a:pPr>
            <a:r>
              <a:rPr lang="en-US" sz="2600" b="1" dirty="0">
                <a:solidFill>
                  <a:srgbClr val="002060"/>
                </a:solidFill>
              </a:rPr>
              <a:t>When the child is learning to write the stress should be on-</a:t>
            </a:r>
          </a:p>
          <a:p>
            <a:pPr>
              <a:lnSpc>
                <a:spcPct val="80000"/>
              </a:lnSpc>
              <a:spcBef>
                <a:spcPts val="1200"/>
              </a:spcBef>
            </a:pPr>
            <a:r>
              <a:rPr lang="en-US" sz="2600" b="1" dirty="0">
                <a:solidFill>
                  <a:srgbClr val="A40FBD"/>
                </a:solidFill>
              </a:rPr>
              <a:t>Formation, </a:t>
            </a:r>
          </a:p>
          <a:p>
            <a:pPr>
              <a:lnSpc>
                <a:spcPct val="80000"/>
              </a:lnSpc>
              <a:spcBef>
                <a:spcPts val="1200"/>
              </a:spcBef>
            </a:pPr>
            <a:r>
              <a:rPr lang="en-US" sz="2600" b="1" dirty="0">
                <a:solidFill>
                  <a:srgbClr val="8E0000"/>
                </a:solidFill>
              </a:rPr>
              <a:t>then slant and </a:t>
            </a:r>
          </a:p>
          <a:p>
            <a:pPr>
              <a:lnSpc>
                <a:spcPct val="80000"/>
              </a:lnSpc>
              <a:spcBef>
                <a:spcPts val="1200"/>
              </a:spcBef>
            </a:pPr>
            <a:r>
              <a:rPr lang="en-US" sz="2600" b="1" dirty="0">
                <a:solidFill>
                  <a:srgbClr val="7030A0"/>
                </a:solidFill>
              </a:rPr>
              <a:t>then size.</a:t>
            </a:r>
          </a:p>
          <a:p>
            <a:pPr>
              <a:lnSpc>
                <a:spcPct val="80000"/>
              </a:lnSpc>
              <a:spcBef>
                <a:spcPts val="1200"/>
              </a:spcBef>
            </a:pPr>
            <a:r>
              <a:rPr lang="en-US" sz="2600" b="1" dirty="0">
                <a:solidFill>
                  <a:srgbClr val="005C2A"/>
                </a:solidFill>
              </a:rPr>
              <a:t>Refer to – </a:t>
            </a:r>
            <a:r>
              <a:rPr lang="ja-JP" altLang="en-US" sz="2600" b="1">
                <a:solidFill>
                  <a:srgbClr val="005C2A"/>
                </a:solidFill>
                <a:latin typeface="Arial"/>
              </a:rPr>
              <a:t>‘</a:t>
            </a:r>
            <a:r>
              <a:rPr lang="en-US" sz="2600" b="1" dirty="0" err="1">
                <a:solidFill>
                  <a:srgbClr val="005C2A"/>
                </a:solidFill>
              </a:rPr>
              <a:t>mr.</a:t>
            </a:r>
            <a:r>
              <a:rPr lang="en-US" sz="2600" b="1" dirty="0">
                <a:solidFill>
                  <a:srgbClr val="005C2A"/>
                </a:solidFill>
              </a:rPr>
              <a:t> pencil and friends</a:t>
            </a:r>
            <a:r>
              <a:rPr lang="ja-JP" altLang="en-US" sz="2600" b="1">
                <a:solidFill>
                  <a:srgbClr val="005C2A"/>
                </a:solidFill>
                <a:latin typeface="Arial"/>
              </a:rPr>
              <a:t>’</a:t>
            </a:r>
            <a:r>
              <a:rPr lang="en-US" sz="2600" b="1" dirty="0">
                <a:solidFill>
                  <a:srgbClr val="005C2A"/>
                </a:solidFill>
              </a:rPr>
              <a:t> and </a:t>
            </a:r>
            <a:r>
              <a:rPr lang="ja-JP" altLang="en-US" sz="2600" b="1">
                <a:solidFill>
                  <a:srgbClr val="005C2A"/>
                </a:solidFill>
                <a:latin typeface="Arial"/>
              </a:rPr>
              <a:t>‘</a:t>
            </a:r>
            <a:r>
              <a:rPr lang="en-US" sz="2600" b="1" dirty="0">
                <a:solidFill>
                  <a:srgbClr val="005C2A"/>
                </a:solidFill>
              </a:rPr>
              <a:t>how to teach so kids can learn</a:t>
            </a:r>
            <a:r>
              <a:rPr lang="ja-JP" altLang="en-US" sz="2600" b="1">
                <a:solidFill>
                  <a:srgbClr val="005C2A"/>
                </a:solidFill>
                <a:latin typeface="Arial"/>
              </a:rPr>
              <a:t>’</a:t>
            </a:r>
            <a:r>
              <a:rPr lang="en-US" sz="2600" b="1" dirty="0">
                <a:solidFill>
                  <a:srgbClr val="005C2A"/>
                </a:solidFill>
              </a:rPr>
              <a:t> for more details</a:t>
            </a:r>
          </a:p>
        </p:txBody>
      </p:sp>
    </p:spTree>
    <p:extLst>
      <p:ext uri="{BB962C8B-B14F-4D97-AF65-F5344CB8AC3E}">
        <p14:creationId xmlns:p14="http://schemas.microsoft.com/office/powerpoint/2010/main" val="634465555"/>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Number education</a:t>
            </a:r>
            <a:endParaRPr lang="en-US" sz="8000" b="1" dirty="0">
              <a:solidFill>
                <a:schemeClr val="bg1"/>
              </a:solidFill>
            </a:endParaRPr>
          </a:p>
        </p:txBody>
      </p:sp>
      <p:sp>
        <p:nvSpPr>
          <p:cNvPr id="6" name="Rectangle 5"/>
          <p:cNvSpPr/>
          <p:nvPr/>
        </p:nvSpPr>
        <p:spPr>
          <a:xfrm>
            <a:off x="805218" y="1569495"/>
            <a:ext cx="7519917" cy="3657598"/>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5603" name="Rectangle 3"/>
          <p:cNvSpPr>
            <a:spLocks noGrp="1" noChangeArrowheads="1"/>
          </p:cNvSpPr>
          <p:nvPr>
            <p:ph type="body" idx="1"/>
          </p:nvPr>
        </p:nvSpPr>
        <p:spPr>
          <a:xfrm>
            <a:off x="1003111" y="1774210"/>
            <a:ext cx="7090012" cy="3766782"/>
          </a:xfrm>
        </p:spPr>
        <p:txBody>
          <a:bodyPr>
            <a:normAutofit/>
          </a:bodyPr>
          <a:lstStyle/>
          <a:p>
            <a:pPr algn="ctr">
              <a:buFontTx/>
              <a:buNone/>
            </a:pPr>
            <a:endParaRPr lang="en-US" sz="3600" b="1" dirty="0"/>
          </a:p>
          <a:p>
            <a:pPr algn="ctr">
              <a:buFontTx/>
              <a:buNone/>
            </a:pPr>
            <a:r>
              <a:rPr lang="en-US" sz="3600" b="1" dirty="0"/>
              <a:t>A child should first be exposed to reading and writing readiness and then started on to the actual learning of numbers.</a:t>
            </a:r>
          </a:p>
        </p:txBody>
      </p:sp>
    </p:spTree>
    <p:extLst>
      <p:ext uri="{BB962C8B-B14F-4D97-AF65-F5344CB8AC3E}">
        <p14:creationId xmlns:p14="http://schemas.microsoft.com/office/powerpoint/2010/main" val="1877092256"/>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2"/>
          <a:stretch>
            <a:fillRect/>
          </a:stretch>
        </p:blipFill>
        <p:spPr>
          <a:xfrm>
            <a:off x="0" y="0"/>
            <a:ext cx="9144000" cy="6858000"/>
          </a:xfrm>
          <a:prstGeom prst="rect">
            <a:avLst/>
          </a:prstGeom>
        </p:spPr>
      </p:pic>
      <p:sp>
        <p:nvSpPr>
          <p:cNvPr id="5"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Learning about number….</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569495"/>
            <a:ext cx="7519917" cy="121464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7" name="Rectangle 6"/>
          <p:cNvSpPr/>
          <p:nvPr/>
        </p:nvSpPr>
        <p:spPr>
          <a:xfrm>
            <a:off x="805218" y="2784142"/>
            <a:ext cx="7519917" cy="2620371"/>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10595" name="Rectangle 3"/>
          <p:cNvSpPr>
            <a:spLocks noGrp="1" noChangeArrowheads="1"/>
          </p:cNvSpPr>
          <p:nvPr>
            <p:ph type="body" idx="1"/>
          </p:nvPr>
        </p:nvSpPr>
        <p:spPr>
          <a:xfrm>
            <a:off x="1078173" y="1787857"/>
            <a:ext cx="6919416" cy="4525963"/>
          </a:xfrm>
        </p:spPr>
        <p:txBody>
          <a:bodyPr>
            <a:normAutofit/>
          </a:bodyPr>
          <a:lstStyle/>
          <a:p>
            <a:pPr algn="just">
              <a:spcBef>
                <a:spcPts val="2000"/>
              </a:spcBef>
            </a:pPr>
            <a:r>
              <a:rPr lang="en-US" sz="2600" dirty="0"/>
              <a:t>The first aspect of mathematical development focuses on numbers as labels and for counting.</a:t>
            </a:r>
          </a:p>
          <a:p>
            <a:pPr algn="just">
              <a:spcBef>
                <a:spcPts val="2000"/>
              </a:spcBef>
            </a:pPr>
            <a:r>
              <a:rPr lang="en-US" sz="2600" dirty="0"/>
              <a:t>This involves working towards being able to say the number names in order, match the number to objects counted and know that you say one number for each object you count, as well as knowing that the last number you say is the number of objects in the collection.</a:t>
            </a:r>
          </a:p>
        </p:txBody>
      </p:sp>
    </p:spTree>
    <p:extLst>
      <p:ext uri="{BB962C8B-B14F-4D97-AF65-F5344CB8AC3E}">
        <p14:creationId xmlns:p14="http://schemas.microsoft.com/office/powerpoint/2010/main" val="3600408266"/>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1569495"/>
            <a:ext cx="7519917" cy="2156344"/>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7" name="Rectangle 6"/>
          <p:cNvSpPr/>
          <p:nvPr/>
        </p:nvSpPr>
        <p:spPr>
          <a:xfrm>
            <a:off x="805218" y="3878239"/>
            <a:ext cx="7519917" cy="1635457"/>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6627" name="Rectangle 3"/>
          <p:cNvSpPr>
            <a:spLocks noGrp="1" noChangeArrowheads="1"/>
          </p:cNvSpPr>
          <p:nvPr>
            <p:ph type="body" idx="1"/>
          </p:nvPr>
        </p:nvSpPr>
        <p:spPr>
          <a:xfrm>
            <a:off x="1009934" y="1600200"/>
            <a:ext cx="7069541" cy="4525963"/>
          </a:xfrm>
        </p:spPr>
        <p:txBody>
          <a:bodyPr>
            <a:normAutofit/>
          </a:bodyPr>
          <a:lstStyle/>
          <a:p>
            <a:r>
              <a:rPr lang="en-US" sz="3000" dirty="0"/>
              <a:t>It is important that young children truly understand foundation concepts before moving on to more abstract operations like addition and subtraction </a:t>
            </a:r>
          </a:p>
          <a:p>
            <a:pPr>
              <a:buFontTx/>
              <a:buNone/>
            </a:pPr>
            <a:endParaRPr lang="en-US" sz="3000" dirty="0"/>
          </a:p>
          <a:p>
            <a:r>
              <a:rPr lang="en-US" sz="3000" dirty="0"/>
              <a:t>There is a developmental sequence for teaching math. </a:t>
            </a:r>
          </a:p>
        </p:txBody>
      </p:sp>
    </p:spTree>
    <p:extLst>
      <p:ext uri="{BB962C8B-B14F-4D97-AF65-F5344CB8AC3E}">
        <p14:creationId xmlns:p14="http://schemas.microsoft.com/office/powerpoint/2010/main" val="39374658"/>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9" name="Rectangle 8"/>
          <p:cNvSpPr/>
          <p:nvPr/>
        </p:nvSpPr>
        <p:spPr>
          <a:xfrm>
            <a:off x="805218" y="2524838"/>
            <a:ext cx="7519917" cy="818862"/>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9"/>
          <p:cNvSpPr/>
          <p:nvPr/>
        </p:nvSpPr>
        <p:spPr>
          <a:xfrm>
            <a:off x="805218" y="3343700"/>
            <a:ext cx="7519917" cy="627799"/>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1" name="Rectangle 10"/>
          <p:cNvSpPr/>
          <p:nvPr/>
        </p:nvSpPr>
        <p:spPr>
          <a:xfrm>
            <a:off x="805218" y="3985138"/>
            <a:ext cx="7519917" cy="464032"/>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2" name="Rectangle 11"/>
          <p:cNvSpPr/>
          <p:nvPr/>
        </p:nvSpPr>
        <p:spPr>
          <a:xfrm>
            <a:off x="805218" y="4476448"/>
            <a:ext cx="7519917" cy="818862"/>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5"/>
          <p:cNvSpPr/>
          <p:nvPr/>
        </p:nvSpPr>
        <p:spPr>
          <a:xfrm>
            <a:off x="805218" y="1705976"/>
            <a:ext cx="7519917" cy="81886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7651" name="Rectangle 3"/>
          <p:cNvSpPr>
            <a:spLocks noGrp="1" noChangeArrowheads="1"/>
          </p:cNvSpPr>
          <p:nvPr>
            <p:ph type="body" idx="1"/>
          </p:nvPr>
        </p:nvSpPr>
        <p:spPr>
          <a:xfrm>
            <a:off x="1037230" y="1668440"/>
            <a:ext cx="6919415" cy="4525963"/>
          </a:xfrm>
        </p:spPr>
        <p:txBody>
          <a:bodyPr>
            <a:normAutofit/>
          </a:bodyPr>
          <a:lstStyle/>
          <a:p>
            <a:r>
              <a:rPr lang="en-US" sz="2600" dirty="0"/>
              <a:t>Number skills require both oral counting and number value counting</a:t>
            </a:r>
          </a:p>
          <a:p>
            <a:r>
              <a:rPr lang="en-US" sz="2600" dirty="0"/>
              <a:t>Rote counting to 30 does not mean that a child understands the concept of 30. </a:t>
            </a:r>
          </a:p>
          <a:p>
            <a:r>
              <a:rPr lang="en-US" sz="2600" dirty="0"/>
              <a:t>So take time to develop concepts thoroughly.  </a:t>
            </a:r>
          </a:p>
          <a:p>
            <a:r>
              <a:rPr lang="en-US" sz="2600" dirty="0"/>
              <a:t>Don</a:t>
            </a:r>
            <a:r>
              <a:rPr lang="ja-JP" altLang="en-US" sz="2600">
                <a:latin typeface="Arial"/>
              </a:rPr>
              <a:t>’</a:t>
            </a:r>
            <a:r>
              <a:rPr lang="en-US" sz="2600" dirty="0"/>
              <a:t>t rush.  </a:t>
            </a:r>
          </a:p>
          <a:p>
            <a:r>
              <a:rPr lang="en-US" sz="2600" dirty="0"/>
              <a:t>Children will learn to count as counting becomes meaningful to them.</a:t>
            </a:r>
          </a:p>
        </p:txBody>
      </p:sp>
      <p:sp>
        <p:nvSpPr>
          <p:cNvPr id="8"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697305635"/>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9" name="Rectangle 8"/>
          <p:cNvSpPr/>
          <p:nvPr/>
        </p:nvSpPr>
        <p:spPr>
          <a:xfrm>
            <a:off x="805218" y="1705976"/>
            <a:ext cx="7519917" cy="818862"/>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11" name="Rectangle 10"/>
          <p:cNvSpPr/>
          <p:nvPr/>
        </p:nvSpPr>
        <p:spPr>
          <a:xfrm>
            <a:off x="805218" y="2852382"/>
            <a:ext cx="7519917" cy="1514902"/>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8675" name="Rectangle 3"/>
          <p:cNvSpPr>
            <a:spLocks noGrp="1" noChangeArrowheads="1"/>
          </p:cNvSpPr>
          <p:nvPr>
            <p:ph type="body" idx="1"/>
          </p:nvPr>
        </p:nvSpPr>
        <p:spPr>
          <a:xfrm>
            <a:off x="968991" y="1818561"/>
            <a:ext cx="7547212" cy="4525963"/>
          </a:xfrm>
        </p:spPr>
        <p:txBody>
          <a:bodyPr>
            <a:normAutofit/>
          </a:bodyPr>
          <a:lstStyle/>
          <a:p>
            <a:r>
              <a:rPr lang="en-US" sz="2800" dirty="0"/>
              <a:t>First step would be sorting and classifying</a:t>
            </a:r>
          </a:p>
          <a:p>
            <a:pPr>
              <a:buFontTx/>
              <a:buNone/>
            </a:pPr>
            <a:endParaRPr lang="en-US" sz="2800" dirty="0"/>
          </a:p>
          <a:p>
            <a:r>
              <a:rPr lang="en-US" sz="2800" dirty="0"/>
              <a:t>Then oral counting, can be done with finger rhymes, try to teach oral counting up to ten only, start with 1 to 5 and then 1 to </a:t>
            </a:r>
            <a:r>
              <a:rPr lang="en-US" sz="2800" dirty="0" smtClean="0"/>
              <a:t>10</a:t>
            </a:r>
          </a:p>
          <a:p>
            <a:endParaRPr lang="en-US" sz="2800" dirty="0"/>
          </a:p>
          <a:p>
            <a:r>
              <a:rPr lang="en-US" sz="2800" dirty="0" smtClean="0"/>
              <a:t>Sing number rhymes that teach numbers forwards first!</a:t>
            </a:r>
            <a:endParaRPr lang="en-US" sz="2800" dirty="0"/>
          </a:p>
        </p:txBody>
      </p:sp>
    </p:spTree>
    <p:extLst>
      <p:ext uri="{BB962C8B-B14F-4D97-AF65-F5344CB8AC3E}">
        <p14:creationId xmlns:p14="http://schemas.microsoft.com/office/powerpoint/2010/main" val="4100993291"/>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5"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600" b="1" dirty="0" smtClean="0">
                <a:solidFill>
                  <a:schemeClr val="bg1"/>
                </a:solidFill>
              </a:rPr>
              <a:t>The teaching of </a:t>
            </a:r>
            <a:r>
              <a:rPr lang="en-US" altLang="ja-JP" sz="3600" b="1" dirty="0" smtClean="0">
                <a:solidFill>
                  <a:schemeClr val="bg1"/>
                </a:solidFill>
                <a:latin typeface="Arial"/>
              </a:rPr>
              <a:t>number skills</a:t>
            </a:r>
            <a:r>
              <a:rPr lang="en-US" sz="3600" b="1" dirty="0" smtClean="0">
                <a:solidFill>
                  <a:schemeClr val="bg1"/>
                </a:solidFill>
              </a:rPr>
              <a:t>…….</a:t>
            </a:r>
            <a:endParaRPr kumimoji="0" lang="en-US" sz="72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805218" y="2033527"/>
            <a:ext cx="7519917" cy="230647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29699" name="Rectangle 3"/>
          <p:cNvSpPr>
            <a:spLocks noGrp="1" noChangeArrowheads="1"/>
          </p:cNvSpPr>
          <p:nvPr>
            <p:ph type="body" idx="1"/>
          </p:nvPr>
        </p:nvSpPr>
        <p:spPr>
          <a:xfrm>
            <a:off x="1084998" y="2279185"/>
            <a:ext cx="7035421" cy="2060812"/>
          </a:xfrm>
        </p:spPr>
        <p:txBody>
          <a:bodyPr>
            <a:normAutofit/>
          </a:bodyPr>
          <a:lstStyle/>
          <a:p>
            <a:pPr algn="ctr">
              <a:buFontTx/>
              <a:buNone/>
            </a:pPr>
            <a:r>
              <a:rPr lang="en-US" sz="3600" b="1" dirty="0" smtClean="0"/>
              <a:t>Then </a:t>
            </a:r>
            <a:r>
              <a:rPr lang="en-US" sz="3600" b="1" dirty="0"/>
              <a:t>comes patterning skills, completing a pattern etc, so he will learn about before , after etc</a:t>
            </a:r>
          </a:p>
        </p:txBody>
      </p:sp>
    </p:spTree>
    <p:extLst>
      <p:ext uri="{BB962C8B-B14F-4D97-AF65-F5344CB8AC3E}">
        <p14:creationId xmlns:p14="http://schemas.microsoft.com/office/powerpoint/2010/main" val="3937471915"/>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9" name="Rectangle 8"/>
          <p:cNvSpPr/>
          <p:nvPr/>
        </p:nvSpPr>
        <p:spPr>
          <a:xfrm>
            <a:off x="805218" y="2047164"/>
            <a:ext cx="7519917" cy="1050878"/>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9"/>
          <p:cNvSpPr/>
          <p:nvPr/>
        </p:nvSpPr>
        <p:spPr>
          <a:xfrm>
            <a:off x="805218" y="3466531"/>
            <a:ext cx="7519917" cy="1241947"/>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30723" name="Rectangle 3"/>
          <p:cNvSpPr>
            <a:spLocks noGrp="1" noChangeArrowheads="1"/>
          </p:cNvSpPr>
          <p:nvPr>
            <p:ph type="body" idx="1"/>
          </p:nvPr>
        </p:nvSpPr>
        <p:spPr>
          <a:xfrm>
            <a:off x="1016759" y="1600200"/>
            <a:ext cx="7021773" cy="4525963"/>
          </a:xfrm>
        </p:spPr>
        <p:txBody>
          <a:bodyPr>
            <a:normAutofit/>
          </a:bodyPr>
          <a:lstStyle/>
          <a:p>
            <a:endParaRPr lang="en-US" sz="2800" dirty="0"/>
          </a:p>
          <a:p>
            <a:r>
              <a:rPr lang="en-US" sz="2800" dirty="0"/>
              <a:t>Then comes the concepts of big-small, few –many, one- many etc</a:t>
            </a:r>
          </a:p>
          <a:p>
            <a:pPr>
              <a:buFontTx/>
              <a:buNone/>
            </a:pPr>
            <a:endParaRPr lang="en-US" sz="2800" dirty="0"/>
          </a:p>
          <a:p>
            <a:r>
              <a:rPr lang="en-US" sz="2800" dirty="0"/>
              <a:t>Then he can do activities of ordering and sequencing</a:t>
            </a:r>
          </a:p>
        </p:txBody>
      </p:sp>
      <p:sp>
        <p:nvSpPr>
          <p:cNvPr id="8"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2589901281"/>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805218" y="2047164"/>
            <a:ext cx="7519917" cy="1050878"/>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9" name="Rectangle 8"/>
          <p:cNvSpPr/>
          <p:nvPr/>
        </p:nvSpPr>
        <p:spPr>
          <a:xfrm>
            <a:off x="805218" y="3466531"/>
            <a:ext cx="7519917" cy="1241947"/>
          </a:xfrm>
          <a:prstGeom prst="rect">
            <a:avLst/>
          </a:prstGeom>
          <a:solidFill>
            <a:srgbClr val="E3B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1747" name="Rectangle 3"/>
          <p:cNvSpPr>
            <a:spLocks noGrp="1" noChangeArrowheads="1"/>
          </p:cNvSpPr>
          <p:nvPr>
            <p:ph type="body" idx="1"/>
          </p:nvPr>
        </p:nvSpPr>
        <p:spPr>
          <a:xfrm>
            <a:off x="832514" y="2113669"/>
            <a:ext cx="7246961" cy="4525963"/>
          </a:xfrm>
        </p:spPr>
        <p:txBody>
          <a:bodyPr>
            <a:normAutofit/>
          </a:bodyPr>
          <a:lstStyle/>
          <a:p>
            <a:r>
              <a:rPr lang="en-US" sz="2800" dirty="0"/>
              <a:t>Then comes one to one correspondence in which his oral counting skills will be of help</a:t>
            </a:r>
          </a:p>
          <a:p>
            <a:pPr>
              <a:buFontTx/>
              <a:buNone/>
            </a:pPr>
            <a:endParaRPr lang="en-US" sz="2800" dirty="0"/>
          </a:p>
          <a:p>
            <a:r>
              <a:rPr lang="en-US" sz="2800" dirty="0"/>
              <a:t>This will also help him in number value, ability to count and put the same number of objects</a:t>
            </a:r>
          </a:p>
        </p:txBody>
      </p:sp>
    </p:spTree>
    <p:extLst>
      <p:ext uri="{BB962C8B-B14F-4D97-AF65-F5344CB8AC3E}">
        <p14:creationId xmlns:p14="http://schemas.microsoft.com/office/powerpoint/2010/main" val="1177240006"/>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11" name="Rectangle 10"/>
          <p:cNvSpPr/>
          <p:nvPr/>
        </p:nvSpPr>
        <p:spPr>
          <a:xfrm>
            <a:off x="805218" y="4260379"/>
            <a:ext cx="7519917" cy="707408"/>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8" name="Rectangle 7"/>
          <p:cNvSpPr/>
          <p:nvPr/>
        </p:nvSpPr>
        <p:spPr>
          <a:xfrm>
            <a:off x="805218" y="2047164"/>
            <a:ext cx="7519917" cy="805218"/>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9" name="Rectangle 8"/>
          <p:cNvSpPr/>
          <p:nvPr/>
        </p:nvSpPr>
        <p:spPr>
          <a:xfrm>
            <a:off x="805218" y="3125331"/>
            <a:ext cx="7519917" cy="87346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2771" name="Rectangle 3"/>
          <p:cNvSpPr>
            <a:spLocks noGrp="1" noChangeArrowheads="1"/>
          </p:cNvSpPr>
          <p:nvPr>
            <p:ph type="body" idx="1"/>
          </p:nvPr>
        </p:nvSpPr>
        <p:spPr>
          <a:xfrm>
            <a:off x="1050879" y="1600200"/>
            <a:ext cx="6960358" cy="4525963"/>
          </a:xfrm>
        </p:spPr>
        <p:txBody>
          <a:bodyPr>
            <a:normAutofit/>
          </a:bodyPr>
          <a:lstStyle/>
          <a:p>
            <a:endParaRPr lang="en-US" sz="3000" dirty="0"/>
          </a:p>
          <a:p>
            <a:r>
              <a:rPr lang="en-US" sz="3000" dirty="0"/>
              <a:t>Then comes the ability to make sets</a:t>
            </a:r>
          </a:p>
          <a:p>
            <a:pPr>
              <a:buFontTx/>
              <a:buNone/>
            </a:pPr>
            <a:endParaRPr lang="en-US" sz="3000" dirty="0"/>
          </a:p>
          <a:p>
            <a:r>
              <a:rPr lang="en-US" sz="3000" dirty="0"/>
              <a:t>And the ability to sort things in sets</a:t>
            </a:r>
          </a:p>
          <a:p>
            <a:pPr>
              <a:buFontTx/>
              <a:buNone/>
            </a:pPr>
            <a:endParaRPr lang="en-US" sz="3000" dirty="0"/>
          </a:p>
          <a:p>
            <a:r>
              <a:rPr lang="en-US" sz="3000" dirty="0"/>
              <a:t>See sets within sets</a:t>
            </a:r>
          </a:p>
        </p:txBody>
      </p:sp>
    </p:spTree>
    <p:extLst>
      <p:ext uri="{BB962C8B-B14F-4D97-AF65-F5344CB8AC3E}">
        <p14:creationId xmlns:p14="http://schemas.microsoft.com/office/powerpoint/2010/main" val="3256026132"/>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9" name="Rectangle 8"/>
          <p:cNvSpPr/>
          <p:nvPr/>
        </p:nvSpPr>
        <p:spPr>
          <a:xfrm>
            <a:off x="805218" y="2047164"/>
            <a:ext cx="7519917" cy="1501254"/>
          </a:xfrm>
          <a:prstGeom prst="rect">
            <a:avLst/>
          </a:prstGeom>
          <a:solidFill>
            <a:srgbClr val="EED2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9"/>
          <p:cNvSpPr/>
          <p:nvPr/>
        </p:nvSpPr>
        <p:spPr>
          <a:xfrm>
            <a:off x="805218" y="3684899"/>
            <a:ext cx="7519917" cy="1487602"/>
          </a:xfrm>
          <a:prstGeom prst="rect">
            <a:avLst/>
          </a:prstGeom>
          <a:solidFill>
            <a:srgbClr val="ABCE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1"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3795" name="Rectangle 3"/>
          <p:cNvSpPr>
            <a:spLocks noGrp="1" noChangeArrowheads="1"/>
          </p:cNvSpPr>
          <p:nvPr>
            <p:ph type="body" idx="1"/>
          </p:nvPr>
        </p:nvSpPr>
        <p:spPr>
          <a:xfrm>
            <a:off x="887104" y="2047164"/>
            <a:ext cx="7287905" cy="4525963"/>
          </a:xfrm>
        </p:spPr>
        <p:txBody>
          <a:bodyPr>
            <a:normAutofit/>
          </a:bodyPr>
          <a:lstStyle/>
          <a:p>
            <a:pPr>
              <a:spcBef>
                <a:spcPts val="1800"/>
              </a:spcBef>
            </a:pPr>
            <a:r>
              <a:rPr lang="en-US" sz="3000" dirty="0"/>
              <a:t>Then will be measurement- first with hand, then foot, then with a ruler and then noting down the actual measurements</a:t>
            </a:r>
          </a:p>
          <a:p>
            <a:pPr>
              <a:spcBef>
                <a:spcPts val="1800"/>
              </a:spcBef>
            </a:pPr>
            <a:r>
              <a:rPr lang="en-US" sz="3000" dirty="0"/>
              <a:t>Here the different types of measurement can be taught- </a:t>
            </a:r>
            <a:r>
              <a:rPr lang="en-US" sz="3000" dirty="0" err="1"/>
              <a:t>litre</a:t>
            </a:r>
            <a:r>
              <a:rPr lang="en-US" sz="3000" dirty="0"/>
              <a:t>, weight, time , money etc</a:t>
            </a:r>
          </a:p>
        </p:txBody>
      </p:sp>
    </p:spTree>
    <p:extLst>
      <p:ext uri="{BB962C8B-B14F-4D97-AF65-F5344CB8AC3E}">
        <p14:creationId xmlns:p14="http://schemas.microsoft.com/office/powerpoint/2010/main" val="1055979324"/>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7" name="Rectangle 6"/>
          <p:cNvSpPr/>
          <p:nvPr/>
        </p:nvSpPr>
        <p:spPr>
          <a:xfrm>
            <a:off x="805218" y="2442956"/>
            <a:ext cx="7519917" cy="1501254"/>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5" name="Rectangle 2"/>
          <p:cNvSpPr txBox="1">
            <a:spLocks noChangeArrowheads="1"/>
          </p:cNvSpPr>
          <p:nvPr/>
        </p:nvSpPr>
        <p:spPr>
          <a:xfrm>
            <a:off x="805218" y="1088415"/>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4819" name="Rectangle 3"/>
          <p:cNvSpPr>
            <a:spLocks noGrp="1" noChangeArrowheads="1"/>
          </p:cNvSpPr>
          <p:nvPr>
            <p:ph type="body" idx="1"/>
          </p:nvPr>
        </p:nvSpPr>
        <p:spPr>
          <a:xfrm>
            <a:off x="805218" y="2825097"/>
            <a:ext cx="7349319" cy="1729854"/>
          </a:xfrm>
        </p:spPr>
        <p:txBody>
          <a:bodyPr>
            <a:normAutofit/>
          </a:bodyPr>
          <a:lstStyle/>
          <a:p>
            <a:pPr algn="ctr">
              <a:buFontTx/>
              <a:buNone/>
            </a:pPr>
            <a:r>
              <a:rPr lang="en-US" sz="4000" b="1" dirty="0" smtClean="0"/>
              <a:t>Then </a:t>
            </a:r>
            <a:r>
              <a:rPr lang="en-US" sz="4000" b="1" dirty="0"/>
              <a:t>comes addition</a:t>
            </a:r>
          </a:p>
        </p:txBody>
      </p:sp>
    </p:spTree>
    <p:extLst>
      <p:ext uri="{BB962C8B-B14F-4D97-AF65-F5344CB8AC3E}">
        <p14:creationId xmlns:p14="http://schemas.microsoft.com/office/powerpoint/2010/main" val="1797379605"/>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4.jpg"/>
          <p:cNvPicPr>
            <a:picLocks noChangeAspect="1"/>
          </p:cNvPicPr>
          <p:nvPr/>
        </p:nvPicPr>
        <p:blipFill>
          <a:blip r:embed="rId3"/>
          <a:stretch>
            <a:fillRect/>
          </a:stretch>
        </p:blipFill>
        <p:spPr>
          <a:xfrm>
            <a:off x="0" y="0"/>
            <a:ext cx="9144000" cy="6858000"/>
          </a:xfrm>
          <a:prstGeom prst="rect">
            <a:avLst/>
          </a:prstGeom>
        </p:spPr>
      </p:pic>
      <p:sp>
        <p:nvSpPr>
          <p:cNvPr id="7" name="Rectangle 6"/>
          <p:cNvSpPr/>
          <p:nvPr/>
        </p:nvSpPr>
        <p:spPr>
          <a:xfrm>
            <a:off x="805218" y="2511196"/>
            <a:ext cx="7519917" cy="1501254"/>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2"/>
          <p:cNvSpPr txBox="1">
            <a:spLocks noChangeArrowheads="1"/>
          </p:cNvSpPr>
          <p:nvPr/>
        </p:nvSpPr>
        <p:spPr>
          <a:xfrm>
            <a:off x="805218" y="1156655"/>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5843" name="Rectangle 3"/>
          <p:cNvSpPr>
            <a:spLocks noGrp="1" noChangeArrowheads="1"/>
          </p:cNvSpPr>
          <p:nvPr>
            <p:ph type="body" idx="1"/>
          </p:nvPr>
        </p:nvSpPr>
        <p:spPr>
          <a:xfrm>
            <a:off x="634621" y="2852392"/>
            <a:ext cx="8229600" cy="1593376"/>
          </a:xfrm>
        </p:spPr>
        <p:txBody>
          <a:bodyPr>
            <a:normAutofit/>
          </a:bodyPr>
          <a:lstStyle/>
          <a:p>
            <a:pPr algn="ctr">
              <a:buFontTx/>
              <a:buNone/>
            </a:pPr>
            <a:r>
              <a:rPr lang="en-US" sz="4000" b="1" dirty="0"/>
              <a:t> </a:t>
            </a:r>
            <a:r>
              <a:rPr lang="en-US" sz="4000" b="1" dirty="0" smtClean="0"/>
              <a:t>Then </a:t>
            </a:r>
            <a:r>
              <a:rPr lang="en-US" sz="4000" b="1" dirty="0"/>
              <a:t>comes subtraction</a:t>
            </a:r>
          </a:p>
        </p:txBody>
      </p:sp>
    </p:spTree>
    <p:extLst>
      <p:ext uri="{BB962C8B-B14F-4D97-AF65-F5344CB8AC3E}">
        <p14:creationId xmlns:p14="http://schemas.microsoft.com/office/powerpoint/2010/main" val="1075314514"/>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4.jpg"/>
          <p:cNvPicPr>
            <a:picLocks noChangeAspect="1"/>
          </p:cNvPicPr>
          <p:nvPr/>
        </p:nvPicPr>
        <p:blipFill>
          <a:blip r:embed="rId3"/>
          <a:stretch>
            <a:fillRect/>
          </a:stretch>
        </p:blipFill>
        <p:spPr>
          <a:xfrm>
            <a:off x="0" y="0"/>
            <a:ext cx="9144000" cy="6858000"/>
          </a:xfrm>
          <a:prstGeom prst="rect">
            <a:avLst/>
          </a:prstGeom>
        </p:spPr>
      </p:pic>
      <p:sp>
        <p:nvSpPr>
          <p:cNvPr id="7" name="Rectangle 6"/>
          <p:cNvSpPr/>
          <p:nvPr/>
        </p:nvSpPr>
        <p:spPr>
          <a:xfrm>
            <a:off x="805218" y="2483900"/>
            <a:ext cx="7519917" cy="1501254"/>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2"/>
          <p:cNvSpPr txBox="1">
            <a:spLocks noChangeArrowheads="1"/>
          </p:cNvSpPr>
          <p:nvPr/>
        </p:nvSpPr>
        <p:spPr>
          <a:xfrm>
            <a:off x="805218" y="1129359"/>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6867" name="Rectangle 3"/>
          <p:cNvSpPr>
            <a:spLocks noGrp="1" noChangeArrowheads="1"/>
          </p:cNvSpPr>
          <p:nvPr>
            <p:ph type="body" idx="1"/>
          </p:nvPr>
        </p:nvSpPr>
        <p:spPr>
          <a:xfrm>
            <a:off x="805218" y="2825095"/>
            <a:ext cx="7458501" cy="1525137"/>
          </a:xfrm>
        </p:spPr>
        <p:txBody>
          <a:bodyPr>
            <a:noAutofit/>
          </a:bodyPr>
          <a:lstStyle/>
          <a:p>
            <a:pPr algn="ctr">
              <a:buFontTx/>
              <a:buNone/>
            </a:pPr>
            <a:r>
              <a:rPr lang="en-US" sz="4000" b="1" dirty="0" smtClean="0"/>
              <a:t>Then </a:t>
            </a:r>
            <a:r>
              <a:rPr lang="en-US" sz="4000" b="1" dirty="0"/>
              <a:t>comes fractions</a:t>
            </a:r>
          </a:p>
        </p:txBody>
      </p:sp>
    </p:spTree>
    <p:extLst>
      <p:ext uri="{BB962C8B-B14F-4D97-AF65-F5344CB8AC3E}">
        <p14:creationId xmlns:p14="http://schemas.microsoft.com/office/powerpoint/2010/main" val="1618118229"/>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4.jpg"/>
          <p:cNvPicPr>
            <a:picLocks noChangeAspect="1"/>
          </p:cNvPicPr>
          <p:nvPr/>
        </p:nvPicPr>
        <p:blipFill>
          <a:blip r:embed="rId3"/>
          <a:stretch>
            <a:fillRect/>
          </a:stretch>
        </p:blipFill>
        <p:spPr>
          <a:xfrm>
            <a:off x="0" y="0"/>
            <a:ext cx="9144000" cy="6858000"/>
          </a:xfrm>
          <a:prstGeom prst="rect">
            <a:avLst/>
          </a:prstGeom>
        </p:spPr>
      </p:pic>
      <p:sp>
        <p:nvSpPr>
          <p:cNvPr id="7" name="Rectangle 6"/>
          <p:cNvSpPr/>
          <p:nvPr/>
        </p:nvSpPr>
        <p:spPr>
          <a:xfrm>
            <a:off x="805218" y="2047163"/>
            <a:ext cx="7519917" cy="2606723"/>
          </a:xfrm>
          <a:prstGeom prst="rect">
            <a:avLst/>
          </a:prstGeom>
          <a:solidFill>
            <a:srgbClr val="EED2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2"/>
          <p:cNvSpPr txBox="1">
            <a:spLocks noChangeArrowheads="1"/>
          </p:cNvSpPr>
          <p:nvPr/>
        </p:nvSpPr>
        <p:spPr>
          <a:xfrm>
            <a:off x="805218" y="801807"/>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7891" name="Rectangle 3"/>
          <p:cNvSpPr>
            <a:spLocks noGrp="1" noChangeArrowheads="1"/>
          </p:cNvSpPr>
          <p:nvPr>
            <p:ph type="body" idx="1"/>
          </p:nvPr>
        </p:nvSpPr>
        <p:spPr>
          <a:xfrm>
            <a:off x="1276066" y="2265528"/>
            <a:ext cx="6639636" cy="2862618"/>
          </a:xfrm>
        </p:spPr>
        <p:txBody>
          <a:bodyPr>
            <a:noAutofit/>
          </a:bodyPr>
          <a:lstStyle/>
          <a:p>
            <a:pPr algn="ctr">
              <a:buFontTx/>
              <a:buNone/>
            </a:pPr>
            <a:r>
              <a:rPr lang="en-US" sz="4000" b="1" dirty="0" smtClean="0"/>
              <a:t>Then </a:t>
            </a:r>
            <a:r>
              <a:rPr lang="en-US" sz="4000" b="1" dirty="0"/>
              <a:t>graphing, multiplication and division will </a:t>
            </a:r>
            <a:r>
              <a:rPr lang="en-US" sz="4000" b="1" dirty="0" smtClean="0"/>
              <a:t>follow in Primary school.</a:t>
            </a:r>
            <a:endParaRPr lang="en-US" sz="4000" b="1" dirty="0"/>
          </a:p>
        </p:txBody>
      </p:sp>
    </p:spTree>
    <p:extLst>
      <p:ext uri="{BB962C8B-B14F-4D97-AF65-F5344CB8AC3E}">
        <p14:creationId xmlns:p14="http://schemas.microsoft.com/office/powerpoint/2010/main" val="1809468988"/>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4.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805218" y="4094328"/>
            <a:ext cx="7519917" cy="1228299"/>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805218" y="1842448"/>
            <a:ext cx="7519917" cy="2251880"/>
          </a:xfrm>
          <a:prstGeom prst="rect">
            <a:avLst/>
          </a:prstGeom>
          <a:solidFill>
            <a:srgbClr val="EED2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38915" name="Rectangle 3"/>
          <p:cNvSpPr>
            <a:spLocks noGrp="1" noChangeArrowheads="1"/>
          </p:cNvSpPr>
          <p:nvPr>
            <p:ph type="body" idx="1"/>
          </p:nvPr>
        </p:nvSpPr>
        <p:spPr>
          <a:xfrm>
            <a:off x="1023582" y="2047165"/>
            <a:ext cx="6987654" cy="4012442"/>
          </a:xfrm>
        </p:spPr>
        <p:txBody>
          <a:bodyPr>
            <a:normAutofit/>
          </a:bodyPr>
          <a:lstStyle/>
          <a:p>
            <a:pPr>
              <a:lnSpc>
                <a:spcPct val="90000"/>
              </a:lnSpc>
              <a:spcBef>
                <a:spcPts val="2500"/>
              </a:spcBef>
            </a:pPr>
            <a:r>
              <a:rPr lang="en-US" sz="2800" dirty="0"/>
              <a:t>In the learning of </a:t>
            </a:r>
            <a:r>
              <a:rPr lang="en-US" sz="2800" dirty="0" err="1"/>
              <a:t>maths</a:t>
            </a:r>
            <a:r>
              <a:rPr lang="en-US" sz="2800" dirty="0"/>
              <a:t> skills it is important to note that one stage affects the other and hence each step should be clear and understood by the child before moving on to the next step or stage.</a:t>
            </a:r>
          </a:p>
          <a:p>
            <a:pPr>
              <a:lnSpc>
                <a:spcPct val="90000"/>
              </a:lnSpc>
              <a:spcBef>
                <a:spcPts val="2500"/>
              </a:spcBef>
            </a:pPr>
            <a:r>
              <a:rPr lang="en-US" sz="2800" dirty="0"/>
              <a:t>If foundation is weak later learning of geometry and algebra will be weak.</a:t>
            </a:r>
          </a:p>
        </p:txBody>
      </p:sp>
    </p:spTree>
    <p:extLst>
      <p:ext uri="{BB962C8B-B14F-4D97-AF65-F5344CB8AC3E}">
        <p14:creationId xmlns:p14="http://schemas.microsoft.com/office/powerpoint/2010/main" val="4228140174"/>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4.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805218" y="3493826"/>
            <a:ext cx="7519917" cy="709684"/>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9" name="Rectangle 8"/>
          <p:cNvSpPr/>
          <p:nvPr/>
        </p:nvSpPr>
        <p:spPr>
          <a:xfrm>
            <a:off x="805218" y="4913194"/>
            <a:ext cx="7519917" cy="1351128"/>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10" name="Rectangle 9"/>
          <p:cNvSpPr/>
          <p:nvPr/>
        </p:nvSpPr>
        <p:spPr>
          <a:xfrm>
            <a:off x="805218" y="4203510"/>
            <a:ext cx="7519917" cy="709684"/>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7" name="Rectangle 6"/>
          <p:cNvSpPr/>
          <p:nvPr/>
        </p:nvSpPr>
        <p:spPr>
          <a:xfrm>
            <a:off x="805218" y="1569493"/>
            <a:ext cx="7519917" cy="1924333"/>
          </a:xfrm>
          <a:prstGeom prst="rect">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2"/>
          <p:cNvSpPr txBox="1">
            <a:spLocks noChangeArrowheads="1"/>
          </p:cNvSpPr>
          <p:nvPr/>
        </p:nvSpPr>
        <p:spPr>
          <a:xfrm>
            <a:off x="805218" y="692623"/>
            <a:ext cx="7519917" cy="876871"/>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4000" b="1" dirty="0" smtClean="0">
                <a:solidFill>
                  <a:schemeClr val="bg1"/>
                </a:solidFill>
              </a:rPr>
              <a:t>The teaching of number skills…</a:t>
            </a:r>
            <a:endParaRPr kumimoji="0" lang="en-US" sz="8000" b="1" i="0" u="none" strike="noStrike" kern="1200" cap="none" spc="0" normalizeH="0" baseline="0" noProof="0" dirty="0">
              <a:ln>
                <a:noFill/>
              </a:ln>
              <a:solidFill>
                <a:schemeClr val="bg1"/>
              </a:solidFill>
              <a:effectLst/>
              <a:uLnTx/>
              <a:uFillTx/>
              <a:latin typeface="+mj-lt"/>
              <a:ea typeface="+mj-ea"/>
              <a:cs typeface="+mj-cs"/>
            </a:endParaRPr>
          </a:p>
        </p:txBody>
      </p:sp>
      <p:sp>
        <p:nvSpPr>
          <p:cNvPr id="39939" name="Rectangle 3"/>
          <p:cNvSpPr>
            <a:spLocks noGrp="1" noChangeArrowheads="1"/>
          </p:cNvSpPr>
          <p:nvPr>
            <p:ph type="body" idx="1"/>
          </p:nvPr>
        </p:nvSpPr>
        <p:spPr>
          <a:xfrm>
            <a:off x="1064525" y="1569494"/>
            <a:ext cx="6933064" cy="3886200"/>
          </a:xfrm>
        </p:spPr>
        <p:txBody>
          <a:bodyPr>
            <a:noAutofit/>
          </a:bodyPr>
          <a:lstStyle/>
          <a:p>
            <a:pPr>
              <a:lnSpc>
                <a:spcPct val="110000"/>
              </a:lnSpc>
              <a:spcBef>
                <a:spcPts val="2000"/>
              </a:spcBef>
            </a:pPr>
            <a:r>
              <a:rPr lang="en-US" sz="2600" dirty="0"/>
              <a:t>Learning of numbers is a concept it has nothing to do with writing numbers which means if the child knows how to write numbers it does not mean he knows the number value</a:t>
            </a:r>
          </a:p>
          <a:p>
            <a:pPr>
              <a:lnSpc>
                <a:spcPct val="110000"/>
              </a:lnSpc>
              <a:spcBef>
                <a:spcPts val="2000"/>
              </a:spcBef>
            </a:pPr>
            <a:r>
              <a:rPr lang="en-US" sz="2600" dirty="0"/>
              <a:t>Writing of numbers comes under writing</a:t>
            </a:r>
          </a:p>
          <a:p>
            <a:pPr>
              <a:lnSpc>
                <a:spcPct val="110000"/>
              </a:lnSpc>
              <a:spcBef>
                <a:spcPts val="2000"/>
              </a:spcBef>
            </a:pPr>
            <a:r>
              <a:rPr lang="en-US" sz="2600" dirty="0"/>
              <a:t>Oral numbers comes under reading</a:t>
            </a:r>
          </a:p>
          <a:p>
            <a:pPr>
              <a:lnSpc>
                <a:spcPct val="110000"/>
              </a:lnSpc>
              <a:spcBef>
                <a:spcPts val="2000"/>
              </a:spcBef>
            </a:pPr>
            <a:r>
              <a:rPr lang="en-US" sz="2600" dirty="0"/>
              <a:t>Number skills means the ability to say the number and count the number and do activities with the number.</a:t>
            </a:r>
          </a:p>
        </p:txBody>
      </p:sp>
    </p:spTree>
    <p:extLst>
      <p:ext uri="{BB962C8B-B14F-4D97-AF65-F5344CB8AC3E}">
        <p14:creationId xmlns:p14="http://schemas.microsoft.com/office/powerpoint/2010/main" val="3581537774"/>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4.jpg"/>
          <p:cNvPicPr>
            <a:picLocks noChangeAspect="1"/>
          </p:cNvPicPr>
          <p:nvPr/>
        </p:nvPicPr>
        <p:blipFill>
          <a:blip r:embed="rId3"/>
          <a:stretch>
            <a:fillRect/>
          </a:stretch>
        </p:blipFill>
        <p:spPr>
          <a:xfrm>
            <a:off x="0" y="0"/>
            <a:ext cx="9144000" cy="6858000"/>
          </a:xfrm>
          <a:prstGeom prst="rect">
            <a:avLst/>
          </a:prstGeom>
        </p:spPr>
      </p:pic>
      <p:sp>
        <p:nvSpPr>
          <p:cNvPr id="8" name="Rectangle 7"/>
          <p:cNvSpPr/>
          <p:nvPr/>
        </p:nvSpPr>
        <p:spPr>
          <a:xfrm>
            <a:off x="805218" y="3043456"/>
            <a:ext cx="7519917" cy="941703"/>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5" name="Rectangle 4"/>
          <p:cNvSpPr/>
          <p:nvPr/>
        </p:nvSpPr>
        <p:spPr>
          <a:xfrm>
            <a:off x="805218" y="3985159"/>
            <a:ext cx="7519917" cy="941685"/>
          </a:xfrm>
          <a:prstGeom prst="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6" name="Rectangle 5"/>
          <p:cNvSpPr/>
          <p:nvPr/>
        </p:nvSpPr>
        <p:spPr>
          <a:xfrm>
            <a:off x="805218" y="1951638"/>
            <a:ext cx="7519917" cy="1091818"/>
          </a:xfrm>
          <a:prstGeom prst="rect">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buFontTx/>
              <a:buNone/>
            </a:pPr>
            <a:endParaRPr lang="en-US" sz="2400" b="1" u="sng" dirty="0">
              <a:solidFill>
                <a:srgbClr val="002060"/>
              </a:solidFill>
            </a:endParaRPr>
          </a:p>
        </p:txBody>
      </p:sp>
      <p:sp>
        <p:nvSpPr>
          <p:cNvPr id="7" name="Rectangle 2"/>
          <p:cNvSpPr txBox="1">
            <a:spLocks noChangeArrowheads="1"/>
          </p:cNvSpPr>
          <p:nvPr/>
        </p:nvSpPr>
        <p:spPr>
          <a:xfrm>
            <a:off x="805218" y="692623"/>
            <a:ext cx="7519917" cy="1204423"/>
          </a:xfrm>
          <a:prstGeom prst="rect">
            <a:avLst/>
          </a:prstGeom>
          <a:solidFill>
            <a:srgbClr val="005C2A"/>
          </a:solidFill>
          <a:effectLst>
            <a:outerShdw blurRad="50800" dist="50800" dir="5400000" algn="ctr" rotWithShape="0">
              <a:schemeClr val="tx1">
                <a:alpha val="40000"/>
              </a:schemeClr>
            </a:outerShdw>
          </a:effectLst>
        </p:spPr>
        <p:txBody>
          <a:bodyPr vert="horz" lIns="91440" tIns="45720" rIns="91440" bIns="45720" rtlCol="0" anchor="ctr">
            <a:noAutofit/>
          </a:bodyPr>
          <a:lstStyle/>
          <a:p>
            <a:pPr lvl="0" algn="ctr">
              <a:spcBef>
                <a:spcPct val="0"/>
              </a:spcBef>
            </a:pPr>
            <a:r>
              <a:rPr lang="en-US" sz="3600" b="1" dirty="0" smtClean="0">
                <a:solidFill>
                  <a:schemeClr val="bg1"/>
                </a:solidFill>
              </a:rPr>
              <a:t>Reading, writing and numbers- the foundation for all future learning.</a:t>
            </a:r>
            <a:endParaRPr kumimoji="0" lang="en-US" sz="7200" b="1" i="0" u="none" strike="noStrike" kern="1200" cap="none" spc="0" normalizeH="0" baseline="0" noProof="0" dirty="0">
              <a:ln>
                <a:noFill/>
              </a:ln>
              <a:solidFill>
                <a:schemeClr val="bg1"/>
              </a:solidFill>
              <a:effectLst/>
              <a:uLnTx/>
              <a:uFillTx/>
              <a:latin typeface="+mj-lt"/>
              <a:ea typeface="+mj-ea"/>
              <a:cs typeface="+mj-cs"/>
            </a:endParaRPr>
          </a:p>
        </p:txBody>
      </p:sp>
      <p:sp>
        <p:nvSpPr>
          <p:cNvPr id="40963" name="Rectangle 3"/>
          <p:cNvSpPr>
            <a:spLocks noGrp="1" noChangeArrowheads="1"/>
          </p:cNvSpPr>
          <p:nvPr>
            <p:ph type="body" idx="1"/>
          </p:nvPr>
        </p:nvSpPr>
        <p:spPr>
          <a:xfrm>
            <a:off x="805218" y="2047170"/>
            <a:ext cx="7342495" cy="3657600"/>
          </a:xfrm>
        </p:spPr>
        <p:txBody>
          <a:bodyPr/>
          <a:lstStyle/>
          <a:p>
            <a:r>
              <a:rPr lang="en-US" sz="2800" dirty="0"/>
              <a:t>Any confusion of one with the other can lead to learning difficulties in children. For example</a:t>
            </a:r>
          </a:p>
          <a:p>
            <a:r>
              <a:rPr lang="en-US" sz="2800" dirty="0"/>
              <a:t>When children are learning to read, do not confuse them with cursive or joined hand.</a:t>
            </a:r>
          </a:p>
          <a:p>
            <a:r>
              <a:rPr lang="en-US" sz="2800" dirty="0"/>
              <a:t>First should be the foundation of reading and then writing.</a:t>
            </a:r>
          </a:p>
        </p:txBody>
      </p:sp>
    </p:spTree>
    <p:extLst>
      <p:ext uri="{BB962C8B-B14F-4D97-AF65-F5344CB8AC3E}">
        <p14:creationId xmlns:p14="http://schemas.microsoft.com/office/powerpoint/2010/main" val="1678926231"/>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938" y="-7938"/>
            <a:ext cx="9159876" cy="6873876"/>
          </a:xfrm>
          <a:prstGeom prst="rect">
            <a:avLst/>
          </a:prstGeom>
          <a:noFill/>
          <a:ln w="9525">
            <a:noFill/>
            <a:miter lim="800000"/>
            <a:headEnd/>
            <a:tailEnd/>
          </a:ln>
          <a:effectLst/>
        </p:spPr>
      </p:pic>
    </p:spTree>
    <p:extLst>
      <p:ext uri="{BB962C8B-B14F-4D97-AF65-F5344CB8AC3E}">
        <p14:creationId xmlns:p14="http://schemas.microsoft.com/office/powerpoint/2010/main" val="32127127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TotalTime>
  <Words>4862</Words>
  <Application>Microsoft Macintosh PowerPoint</Application>
  <PresentationFormat>On-screen Show (4:3)</PresentationFormat>
  <Paragraphs>480</Paragraphs>
  <Slides>115</Slides>
  <Notes>37</Notes>
  <HiddenSlides>0</HiddenSlides>
  <MMClips>0</MMClips>
  <ScaleCrop>false</ScaleCrop>
  <HeadingPairs>
    <vt:vector size="4" baseType="variant">
      <vt:variant>
        <vt:lpstr>Theme</vt:lpstr>
      </vt:variant>
      <vt:variant>
        <vt:i4>1</vt:i4>
      </vt:variant>
      <vt:variant>
        <vt:lpstr>Slide Titles</vt:lpstr>
      </vt:variant>
      <vt:variant>
        <vt:i4>115</vt:i4>
      </vt:variant>
    </vt:vector>
  </HeadingPairs>
  <TitlesOfParts>
    <vt:vector size="1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observe we need to know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Same age?</vt:lpstr>
      <vt:lpstr>4 years and 5 months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 rajubhai to make cd’s of the videos</dc:title>
  <dc:creator>Swati</dc:creator>
  <cp:lastModifiedBy>Swati</cp:lastModifiedBy>
  <cp:revision>2</cp:revision>
  <dcterms:created xsi:type="dcterms:W3CDTF">2014-12-10T08:00:35Z</dcterms:created>
  <dcterms:modified xsi:type="dcterms:W3CDTF">2015-05-19T06:54:41Z</dcterms:modified>
</cp:coreProperties>
</file>