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Lst>
  <p:sldIdLst>
    <p:sldId id="256" r:id="rId3"/>
    <p:sldId id="348" r:id="rId4"/>
    <p:sldId id="349" r:id="rId5"/>
    <p:sldId id="344" r:id="rId6"/>
    <p:sldId id="310" r:id="rId7"/>
    <p:sldId id="261" r:id="rId8"/>
    <p:sldId id="262" r:id="rId9"/>
    <p:sldId id="272" r:id="rId10"/>
    <p:sldId id="343" r:id="rId11"/>
    <p:sldId id="278" r:id="rId12"/>
    <p:sldId id="277" r:id="rId13"/>
    <p:sldId id="345" r:id="rId14"/>
    <p:sldId id="288" r:id="rId15"/>
    <p:sldId id="289" r:id="rId16"/>
    <p:sldId id="290" r:id="rId17"/>
    <p:sldId id="346" r:id="rId18"/>
    <p:sldId id="259" r:id="rId19"/>
    <p:sldId id="338" r:id="rId20"/>
    <p:sldId id="317" r:id="rId21"/>
    <p:sldId id="311" r:id="rId22"/>
    <p:sldId id="347" r:id="rId23"/>
    <p:sldId id="342" r:id="rId24"/>
    <p:sldId id="341" r:id="rId25"/>
    <p:sldId id="291" r:id="rId26"/>
    <p:sldId id="260" r:id="rId27"/>
    <p:sldId id="35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34"/>
  </p:normalViewPr>
  <p:slideViewPr>
    <p:cSldViewPr snapToGrid="0" snapToObjects="1">
      <p:cViewPr>
        <p:scale>
          <a:sx n="122" d="100"/>
          <a:sy n="122" d="100"/>
        </p:scale>
        <p:origin x="-114"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2B8A2E-F557-A57F-6EC5-90B24B0779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xmlns="" id="{125FA766-EF62-1E77-C8FC-34DB7FE08D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xmlns="" id="{3A735384-0FBB-49B3-5B8E-09CB27D1A7BE}"/>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034110F9-1E7F-7666-0ECC-47071E056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D895BFB-4A1D-5E5E-C9CC-FCBFD7CD3323}"/>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904994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8DF57-FC87-4F93-03E1-E3D4594FEA3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2FCF5AD4-505B-BDFE-1389-A601B76FAF8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E46DF857-274B-755B-0677-E0C06D14600F}"/>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982AED80-880D-8E0C-74CE-76FE4E0F3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C68F7D2-9CA1-8673-69E5-6F01D6DCACD7}"/>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230023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DAA5E2-08E2-60EB-ED5B-E64512FF5DF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xmlns="" id="{663E5F65-AD28-33A7-86F7-CC9E6C881A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CE7A82B3-CFE1-F63A-218D-C977CA33FCC0}"/>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F5CA09AB-2DF2-7B0C-6729-7A4F8B783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87D0AF1-3577-3BD0-3F41-47479A3EEBE4}"/>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751242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D9AA1E-AC25-B59C-DF7D-C8D8006FAB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0A9ED29B-9BB2-B0B2-748B-C071AA88737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xmlns="" id="{C0F908E3-31C1-EBA0-6DED-06100B931F7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xmlns="" id="{6BC9E619-7681-3DE2-CA09-F25709897AD3}"/>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a:extLst>
              <a:ext uri="{FF2B5EF4-FFF2-40B4-BE49-F238E27FC236}">
                <a16:creationId xmlns:a16="http://schemas.microsoft.com/office/drawing/2014/main" xmlns="" id="{B844C60A-4954-BAB0-950F-65051C89A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BD23D6D-A7DA-775A-7D10-39B3A623233B}"/>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780412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1035A-2E88-344D-A317-2C9A8EB1F15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FC4BC973-E549-5269-EE66-944B01282C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E7540A21-9E51-72BA-002C-0283B7A86A1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xmlns="" id="{0AE9EDF8-4618-B3EB-24AB-ED3216A7AB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42B4DB53-4EDA-1C8A-54A8-F734A30D882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xmlns="" id="{0171521D-9FC6-7E6C-D127-A9B38F723562}"/>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8" name="Footer Placeholder 7">
            <a:extLst>
              <a:ext uri="{FF2B5EF4-FFF2-40B4-BE49-F238E27FC236}">
                <a16:creationId xmlns:a16="http://schemas.microsoft.com/office/drawing/2014/main" xmlns="" id="{148DF7D5-7B9D-CA87-7875-722057D7B6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28FD015A-85C4-4B2B-0AE1-244FB68797A7}"/>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2320469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95D792-7B42-2055-07F7-0144C150ABD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xmlns="" id="{1A8875E7-F074-125F-3B95-2C0F250F74B9}"/>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4" name="Footer Placeholder 3">
            <a:extLst>
              <a:ext uri="{FF2B5EF4-FFF2-40B4-BE49-F238E27FC236}">
                <a16:creationId xmlns:a16="http://schemas.microsoft.com/office/drawing/2014/main" xmlns="" id="{A21C79D7-0962-F6CA-B2D0-98B951F05E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889651E-9260-3341-6569-74F6B8A0428D}"/>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92326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50AA15F-07EE-5246-E1A1-C312842A534C}"/>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3" name="Footer Placeholder 2">
            <a:extLst>
              <a:ext uri="{FF2B5EF4-FFF2-40B4-BE49-F238E27FC236}">
                <a16:creationId xmlns:a16="http://schemas.microsoft.com/office/drawing/2014/main" xmlns="" id="{C52B1580-9928-B234-6ADB-5987A0C89C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1CC178D-C320-2C16-2545-CA9EDD78E2C5}"/>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220302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A23B61-BC00-3040-9886-F41BE4268D1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290DA0B3-2D38-D514-A044-ED49115E78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xmlns="" id="{C45FD381-E5EE-9F48-3457-76394C46FD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F83EA52E-0C5D-33A7-2D96-C7E62862D1D9}"/>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a:extLst>
              <a:ext uri="{FF2B5EF4-FFF2-40B4-BE49-F238E27FC236}">
                <a16:creationId xmlns:a16="http://schemas.microsoft.com/office/drawing/2014/main" xmlns="" id="{1D30FD48-0EE1-7C50-3669-534506B263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7E62208-7541-5B06-4716-E92E7F2575A8}"/>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2830066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23BF4-C1E9-065A-B436-B283E998F9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xmlns="" id="{8110B09E-A0A4-E48E-D76A-3B6BC44EAC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6517E5B-0E67-FE38-12AD-06B957B83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6CD23DE8-AC76-7108-8A25-1C8641AE3EBF}"/>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a:extLst>
              <a:ext uri="{FF2B5EF4-FFF2-40B4-BE49-F238E27FC236}">
                <a16:creationId xmlns:a16="http://schemas.microsoft.com/office/drawing/2014/main" xmlns="" id="{84BE3CFC-BF32-064C-CB4F-5C38C140B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D9C3AD2-4A9F-09FF-B508-F7C98F22A496}"/>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4162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AAFC70-0ADC-16DB-9874-9FFF187789A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D7377D3F-8544-B90B-F42E-8773DED07C0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1AE99E8F-45EB-B310-007F-C2F0BDDADFCC}"/>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D6B9F2B5-E90B-52E4-CAD2-4BE0D2C25E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6FD1493-39DB-7D0D-76E8-616B47871F62}"/>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59356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2BA0526-ED8E-BC2B-8FCE-61F57071602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1D431A2D-08EF-DC21-13AD-292B7F241E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9A5F805C-1B2C-9480-EC70-1B14987A97A1}"/>
              </a:ext>
            </a:extLst>
          </p:cNvPr>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4E0A12E2-6463-3CE7-7F4C-3DA8746C0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DFB29F2-111A-1D38-DE94-B3FF57C2B39E}"/>
              </a:ext>
            </a:extLst>
          </p:cNvPr>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930249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6B1F60BE-DA0C-5F40-A2FE-6E5D0C3FD9FD}" type="datetimeFigureOut">
              <a:rPr lang="en-US" smtClean="0"/>
              <a:t>9/7/2022</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721435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7381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225882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814909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B1F60BE-DA0C-5F40-A2FE-6E5D0C3FD9FD}" type="datetimeFigureOut">
              <a:rPr lang="en-US" smtClean="0"/>
              <a:t>9/7/2022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757263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B1F60BE-DA0C-5F40-A2FE-6E5D0C3FD9FD}" type="datetimeFigureOut">
              <a:rPr lang="en-US" smtClean="0"/>
              <a:t>9/7/2022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4087002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F60BE-DA0C-5F40-A2FE-6E5D0C3FD9FD}" type="datetimeFigureOut">
              <a:rPr lang="en-US" smtClean="0"/>
              <a:t>9/7/2022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638249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943840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85287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688754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4044407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97327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B1F60BE-DA0C-5F40-A2FE-6E5D0C3FD9FD}" type="datetimeFigureOut">
              <a:rPr lang="en-US" smtClean="0"/>
              <a:t>9/7/2022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6374510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6B1F60BE-DA0C-5F40-A2FE-6E5D0C3FD9FD}" type="datetimeFigureOut">
              <a:rPr lang="en-US" smtClean="0"/>
              <a:t>9/7/2022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3390199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6B1F60BE-DA0C-5F40-A2FE-6E5D0C3FD9FD}" type="datetimeFigureOut">
              <a:rPr lang="en-US" smtClean="0"/>
              <a:t>9/7/2022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6092385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1263773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B1F60BE-DA0C-5F40-A2FE-6E5D0C3FD9FD}" type="datetimeFigureOut">
              <a:rPr lang="en-US" smtClean="0"/>
              <a:t>9/7/2022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634B1-9E07-BB4E-A84D-FD1500BF6AE4}" type="slidenum">
              <a:rPr lang="en-US" smtClean="0"/>
              <a:t>‹#›</a:t>
            </a:fld>
            <a:endParaRPr lang="en-US"/>
          </a:p>
        </p:txBody>
      </p:sp>
    </p:spTree>
    <p:extLst>
      <p:ext uri="{BB962C8B-B14F-4D97-AF65-F5344CB8AC3E}">
        <p14:creationId xmlns:p14="http://schemas.microsoft.com/office/powerpoint/2010/main" val="264002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778A507-15AE-62A9-C2D1-053BD9721E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B11DB81F-3BB0-BA71-052A-935C06F379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A79E076D-44EF-4C71-C177-54E2662E66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1F60BE-DA0C-5F40-A2FE-6E5D0C3FD9FD}" type="datetimeFigureOut">
              <a:rPr lang="en-US" smtClean="0"/>
              <a:t>9/7/2022</a:t>
            </a:fld>
            <a:endParaRPr lang="en-US"/>
          </a:p>
        </p:txBody>
      </p:sp>
      <p:sp>
        <p:nvSpPr>
          <p:cNvPr id="5" name="Footer Placeholder 4">
            <a:extLst>
              <a:ext uri="{FF2B5EF4-FFF2-40B4-BE49-F238E27FC236}">
                <a16:creationId xmlns:a16="http://schemas.microsoft.com/office/drawing/2014/main" xmlns="" id="{85919977-6967-0C20-1DBB-486F46836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F9B494CD-35C9-AB6B-6937-708D2AA00B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634B1-9E07-BB4E-A84D-FD1500BF6AE4}" type="slidenum">
              <a:rPr lang="en-US" smtClean="0"/>
              <a:t>‹#›</a:t>
            </a:fld>
            <a:endParaRPr lang="en-US"/>
          </a:p>
        </p:txBody>
      </p:sp>
    </p:spTree>
    <p:extLst>
      <p:ext uri="{BB962C8B-B14F-4D97-AF65-F5344CB8AC3E}">
        <p14:creationId xmlns:p14="http://schemas.microsoft.com/office/powerpoint/2010/main" val="2700310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B1F60BE-DA0C-5F40-A2FE-6E5D0C3FD9FD}" type="datetimeFigureOut">
              <a:rPr lang="en-US" smtClean="0"/>
              <a:t>9/7/2022</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46634B1-9E07-BB4E-A84D-FD1500BF6AE4}" type="slidenum">
              <a:rPr lang="en-US" smtClean="0"/>
              <a:t>‹#›</a:t>
            </a:fld>
            <a:endParaRPr lang="en-US"/>
          </a:p>
        </p:txBody>
      </p:sp>
    </p:spTree>
    <p:extLst>
      <p:ext uri="{BB962C8B-B14F-4D97-AF65-F5344CB8AC3E}">
        <p14:creationId xmlns:p14="http://schemas.microsoft.com/office/powerpoint/2010/main" val="43743687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eca-aper.org/"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mailto:ecapresidentindia@gmail.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DED3DA-3D05-05F7-6F68-1759C7B9256B}"/>
              </a:ext>
            </a:extLst>
          </p:cNvPr>
          <p:cNvSpPr>
            <a:spLocks noGrp="1"/>
          </p:cNvSpPr>
          <p:nvPr>
            <p:ph type="ctrTitle"/>
          </p:nvPr>
        </p:nvSpPr>
        <p:spPr/>
        <p:txBody>
          <a:bodyPr/>
          <a:lstStyle/>
          <a:p>
            <a:r>
              <a:rPr lang="en-US" dirty="0"/>
              <a:t>Top 3 areas for paradigm shift- NCF- NEP2020</a:t>
            </a:r>
          </a:p>
        </p:txBody>
      </p:sp>
      <p:sp>
        <p:nvSpPr>
          <p:cNvPr id="3" name="Subtitle 2">
            <a:extLst>
              <a:ext uri="{FF2B5EF4-FFF2-40B4-BE49-F238E27FC236}">
                <a16:creationId xmlns:a16="http://schemas.microsoft.com/office/drawing/2014/main" xmlns="" id="{48A8FD7C-10D0-0108-EF00-61878CCD713F}"/>
              </a:ext>
            </a:extLst>
          </p:cNvPr>
          <p:cNvSpPr>
            <a:spLocks noGrp="1"/>
          </p:cNvSpPr>
          <p:nvPr>
            <p:ph type="subTitle" idx="1"/>
          </p:nvPr>
        </p:nvSpPr>
        <p:spPr/>
        <p:txBody>
          <a:bodyPr>
            <a:normAutofit fontScale="92500" lnSpcReduction="20000"/>
          </a:bodyPr>
          <a:lstStyle/>
          <a:p>
            <a:r>
              <a:rPr lang="en-US" dirty="0"/>
              <a:t>Dr. Swati </a:t>
            </a:r>
            <a:r>
              <a:rPr lang="en-US" dirty="0" err="1"/>
              <a:t>Popat</a:t>
            </a:r>
            <a:r>
              <a:rPr lang="en-US" dirty="0"/>
              <a:t> Vats</a:t>
            </a:r>
          </a:p>
          <a:p>
            <a:r>
              <a:rPr lang="en-US" dirty="0"/>
              <a:t>President</a:t>
            </a:r>
          </a:p>
          <a:p>
            <a:r>
              <a:rPr lang="en-US" dirty="0"/>
              <a:t>Early Childhood Association </a:t>
            </a:r>
          </a:p>
          <a:p>
            <a:r>
              <a:rPr lang="en-US" dirty="0">
                <a:hlinkClick r:id="rId2"/>
              </a:rPr>
              <a:t>www.eca-aper.org</a:t>
            </a:r>
            <a:r>
              <a:rPr lang="en-US" dirty="0"/>
              <a:t> </a:t>
            </a:r>
          </a:p>
        </p:txBody>
      </p:sp>
    </p:spTree>
    <p:extLst>
      <p:ext uri="{BB962C8B-B14F-4D97-AF65-F5344CB8AC3E}">
        <p14:creationId xmlns:p14="http://schemas.microsoft.com/office/powerpoint/2010/main" val="893866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495980-3873-B300-B247-BA709E8B00BB}"/>
              </a:ext>
            </a:extLst>
          </p:cNvPr>
          <p:cNvSpPr>
            <a:spLocks noGrp="1"/>
          </p:cNvSpPr>
          <p:nvPr>
            <p:ph type="title"/>
          </p:nvPr>
        </p:nvSpPr>
        <p:spPr/>
        <p:txBody>
          <a:bodyPr/>
          <a:lstStyle/>
          <a:p>
            <a:r>
              <a:rPr lang="en-US" dirty="0"/>
              <a:t>The top three areas for a paradigm shift are-</a:t>
            </a:r>
          </a:p>
        </p:txBody>
      </p:sp>
      <p:sp>
        <p:nvSpPr>
          <p:cNvPr id="3" name="Content Placeholder 2">
            <a:extLst>
              <a:ext uri="{FF2B5EF4-FFF2-40B4-BE49-F238E27FC236}">
                <a16:creationId xmlns:a16="http://schemas.microsoft.com/office/drawing/2014/main" xmlns="" id="{3A605616-A901-0F6D-8F56-1CDF2BD0F85C}"/>
              </a:ext>
            </a:extLst>
          </p:cNvPr>
          <p:cNvSpPr>
            <a:spLocks noGrp="1"/>
          </p:cNvSpPr>
          <p:nvPr>
            <p:ph idx="1"/>
          </p:nvPr>
        </p:nvSpPr>
        <p:spPr/>
        <p:txBody>
          <a:bodyPr/>
          <a:lstStyle/>
          <a:p>
            <a:pPr marL="514350" indent="-514350">
              <a:buAutoNum type="arabicPeriod"/>
            </a:pPr>
            <a:endParaRPr lang="en-US" dirty="0"/>
          </a:p>
          <a:p>
            <a:pPr marL="514350" indent="-514350">
              <a:buAutoNum type="arabicPeriod"/>
            </a:pPr>
            <a:endParaRPr lang="en-US" dirty="0"/>
          </a:p>
          <a:p>
            <a:pPr marL="514350" indent="-514350">
              <a:buAutoNum type="arabicPeriod"/>
            </a:pPr>
            <a:r>
              <a:rPr lang="en-US" dirty="0"/>
              <a:t>Curriculum</a:t>
            </a:r>
          </a:p>
          <a:p>
            <a:pPr marL="514350" indent="-514350">
              <a:buAutoNum type="arabicPeriod"/>
            </a:pPr>
            <a:r>
              <a:rPr lang="en-US" dirty="0"/>
              <a:t>Assessment and parent partnership </a:t>
            </a:r>
          </a:p>
          <a:p>
            <a:pPr marL="514350" indent="-514350">
              <a:buAutoNum type="arabicPeriod"/>
            </a:pPr>
            <a:r>
              <a:rPr lang="en-US" dirty="0"/>
              <a:t>Teacher Training </a:t>
            </a:r>
          </a:p>
          <a:p>
            <a:pPr marL="0" indent="0">
              <a:buNone/>
            </a:pPr>
            <a:endParaRPr lang="en-US" dirty="0"/>
          </a:p>
        </p:txBody>
      </p:sp>
    </p:spTree>
    <p:extLst>
      <p:ext uri="{BB962C8B-B14F-4D97-AF65-F5344CB8AC3E}">
        <p14:creationId xmlns:p14="http://schemas.microsoft.com/office/powerpoint/2010/main" val="2453826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D192D49-4511-04E4-9192-CEAA8BD56C22}"/>
              </a:ext>
            </a:extLst>
          </p:cNvPr>
          <p:cNvSpPr>
            <a:spLocks noGrp="1"/>
          </p:cNvSpPr>
          <p:nvPr>
            <p:ph type="ctrTitle"/>
          </p:nvPr>
        </p:nvSpPr>
        <p:spPr/>
        <p:txBody>
          <a:bodyPr/>
          <a:lstStyle/>
          <a:p>
            <a:r>
              <a:rPr lang="en-US" dirty="0"/>
              <a:t>CURRICULUM </a:t>
            </a:r>
          </a:p>
        </p:txBody>
      </p:sp>
      <p:sp>
        <p:nvSpPr>
          <p:cNvPr id="5" name="Subtitle 4">
            <a:extLst>
              <a:ext uri="{FF2B5EF4-FFF2-40B4-BE49-F238E27FC236}">
                <a16:creationId xmlns:a16="http://schemas.microsoft.com/office/drawing/2014/main" xmlns="" id="{C637825C-0846-443F-62EE-2DB40B383CC1}"/>
              </a:ext>
            </a:extLst>
          </p:cNvPr>
          <p:cNvSpPr>
            <a:spLocks noGrp="1"/>
          </p:cNvSpPr>
          <p:nvPr>
            <p:ph type="subTitle" idx="1"/>
          </p:nvPr>
        </p:nvSpPr>
        <p:spPr/>
        <p:txBody>
          <a:bodyPr>
            <a:normAutofit fontScale="62500" lnSpcReduction="20000"/>
          </a:bodyPr>
          <a:lstStyle/>
          <a:p>
            <a:pPr marL="457200" indent="-457200">
              <a:buAutoNum type="alphaUcPeriod"/>
            </a:pPr>
            <a:r>
              <a:rPr lang="en-US" dirty="0"/>
              <a:t>OUR EDUCATIONAL PIONEERS</a:t>
            </a:r>
          </a:p>
          <a:p>
            <a:pPr marL="457200" indent="-457200">
              <a:buAutoNum type="alphaUcPeriod"/>
            </a:pPr>
            <a:r>
              <a:rPr lang="en-US" dirty="0"/>
              <a:t>TOY PEDAGOGY</a:t>
            </a:r>
          </a:p>
          <a:p>
            <a:pPr marL="457200" indent="-457200">
              <a:buAutoNum type="alphaUcPeriod"/>
            </a:pPr>
            <a:r>
              <a:rPr lang="en-US" dirty="0"/>
              <a:t>ART AND PREWRITING SKILLS </a:t>
            </a:r>
          </a:p>
          <a:p>
            <a:pPr marL="457200" indent="-457200">
              <a:buAutoNum type="alphaUcPeriod"/>
            </a:pPr>
            <a:r>
              <a:rPr lang="en-US" dirty="0"/>
              <a:t>STORY LED CURRICULUM- GIJUBHAI BADHEKA</a:t>
            </a:r>
          </a:p>
          <a:p>
            <a:pPr marL="457200" indent="-457200">
              <a:buAutoNum type="alphaUcPeriod"/>
            </a:pPr>
            <a:r>
              <a:rPr lang="en-US" dirty="0"/>
              <a:t>SPIRAL CURRICULUM </a:t>
            </a:r>
          </a:p>
        </p:txBody>
      </p:sp>
    </p:spTree>
    <p:extLst>
      <p:ext uri="{BB962C8B-B14F-4D97-AF65-F5344CB8AC3E}">
        <p14:creationId xmlns:p14="http://schemas.microsoft.com/office/powerpoint/2010/main" val="2123579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r>
            <a:br>
              <a:rPr lang="en-US" dirty="0"/>
            </a:br>
            <a:r>
              <a:rPr lang="en-US" dirty="0"/>
              <a:t>INCLUDING our educational influencers</a:t>
            </a:r>
          </a:p>
        </p:txBody>
      </p:sp>
      <p:sp>
        <p:nvSpPr>
          <p:cNvPr id="3" name="Content Placeholder 2"/>
          <p:cNvSpPr>
            <a:spLocks noGrp="1"/>
          </p:cNvSpPr>
          <p:nvPr>
            <p:ph idx="1"/>
          </p:nvPr>
        </p:nvSpPr>
        <p:spPr/>
        <p:txBody>
          <a:bodyPr>
            <a:normAutofit fontScale="70000" lnSpcReduction="20000"/>
          </a:bodyPr>
          <a:lstStyle/>
          <a:p>
            <a:r>
              <a:rPr lang="en-IN" b="1" dirty="0"/>
              <a:t>Mahatma Gandhi- </a:t>
            </a:r>
            <a:r>
              <a:rPr lang="en-IN" dirty="0"/>
              <a:t>Head- Heart- Hand</a:t>
            </a:r>
            <a:endParaRPr lang="en-IN" b="1" dirty="0"/>
          </a:p>
          <a:p>
            <a:r>
              <a:rPr lang="en-IN" b="1" dirty="0"/>
              <a:t>Shivaji Maharaj- </a:t>
            </a:r>
            <a:r>
              <a:rPr lang="en-IN" dirty="0"/>
              <a:t>Courage and conviction </a:t>
            </a:r>
            <a:endParaRPr lang="en-IN" b="1" dirty="0"/>
          </a:p>
          <a:p>
            <a:r>
              <a:rPr lang="en-IN" b="1" dirty="0"/>
              <a:t>Rabindranath Tagore- </a:t>
            </a:r>
            <a:r>
              <a:rPr lang="en-IN" dirty="0"/>
              <a:t>including nature and removing stress- Tota Kahini. </a:t>
            </a:r>
            <a:endParaRPr lang="en-IN" b="1" dirty="0"/>
          </a:p>
          <a:p>
            <a:r>
              <a:rPr lang="en-IN" b="1" dirty="0"/>
              <a:t>Gijubhai Badeka and Tarabai Modak- </a:t>
            </a:r>
            <a:r>
              <a:rPr lang="en-IN" dirty="0"/>
              <a:t>Learning with stories and creating the culture of anganwadi. </a:t>
            </a:r>
          </a:p>
          <a:p>
            <a:r>
              <a:rPr lang="en-IN" b="1" dirty="0"/>
              <a:t>Fredrich Froebel- </a:t>
            </a:r>
            <a:r>
              <a:rPr lang="en-IN" dirty="0"/>
              <a:t>the kindergarten approach, the gifts and occupations </a:t>
            </a:r>
            <a:endParaRPr lang="en-IN" b="1" dirty="0"/>
          </a:p>
          <a:p>
            <a:r>
              <a:rPr lang="en-IN" b="1" dirty="0"/>
              <a:t> Montessori – </a:t>
            </a:r>
            <a:r>
              <a:rPr lang="en-IN" dirty="0"/>
              <a:t>independent learning and moulding teachers to understand how to support learning </a:t>
            </a:r>
            <a:endParaRPr lang="en-IN" b="1" dirty="0"/>
          </a:p>
          <a:p>
            <a:r>
              <a:rPr lang="en-IN" b="1" dirty="0"/>
              <a:t>Vygotsky- </a:t>
            </a:r>
            <a:r>
              <a:rPr lang="en-IN" dirty="0"/>
              <a:t>assessment model of ZPD and tools of the mind </a:t>
            </a:r>
            <a:endParaRPr lang="en-IN" b="1" dirty="0"/>
          </a:p>
          <a:p>
            <a:r>
              <a:rPr lang="en-IN" b="1" dirty="0"/>
              <a:t>Erik Erikson- </a:t>
            </a:r>
            <a:r>
              <a:rPr lang="en-IN" dirty="0"/>
              <a:t>Emotional development theory </a:t>
            </a:r>
            <a:endParaRPr lang="en-IN" b="1" dirty="0"/>
          </a:p>
          <a:p>
            <a:r>
              <a:rPr lang="en-IN" b="1" dirty="0"/>
              <a:t>Piaget and Bruner- </a:t>
            </a:r>
            <a:r>
              <a:rPr lang="en-IN" dirty="0"/>
              <a:t>Cognitive theory- how children learn and why children fail. </a:t>
            </a:r>
            <a:endParaRPr lang="en-IN" b="1" dirty="0"/>
          </a:p>
          <a:p>
            <a:pPr marL="0" indent="0">
              <a:buNone/>
            </a:pPr>
            <a:endParaRPr lang="en-US" dirty="0"/>
          </a:p>
          <a:p>
            <a:endParaRPr lang="en-US" dirty="0"/>
          </a:p>
        </p:txBody>
      </p:sp>
    </p:spTree>
    <p:extLst>
      <p:ext uri="{BB962C8B-B14F-4D97-AF65-F5344CB8AC3E}">
        <p14:creationId xmlns:p14="http://schemas.microsoft.com/office/powerpoint/2010/main" val="2977195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A1D21D8-2472-54EC-34F4-7FC58A48B4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73406" y="0"/>
            <a:ext cx="7727794" cy="6858000"/>
          </a:xfrm>
          <a:prstGeom prst="rect">
            <a:avLst/>
          </a:prstGeom>
        </p:spPr>
      </p:pic>
    </p:spTree>
    <p:extLst>
      <p:ext uri="{BB962C8B-B14F-4D97-AF65-F5344CB8AC3E}">
        <p14:creationId xmlns:p14="http://schemas.microsoft.com/office/powerpoint/2010/main" val="3591729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58136" cy="6996652"/>
          </a:xfrm>
          <a:prstGeom prst="rect">
            <a:avLst/>
          </a:prstGeom>
        </p:spPr>
      </p:pic>
      <p:sp>
        <p:nvSpPr>
          <p:cNvPr id="7" name="Rectangle 6"/>
          <p:cNvSpPr/>
          <p:nvPr/>
        </p:nvSpPr>
        <p:spPr>
          <a:xfrm>
            <a:off x="609600" y="635000"/>
            <a:ext cx="10972800" cy="8001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xmlns="" id="{744850BA-F0D2-73F3-6896-C330D422AA20}"/>
              </a:ext>
            </a:extLst>
          </p:cNvPr>
          <p:cNvSpPr>
            <a:spLocks noGrp="1"/>
          </p:cNvSpPr>
          <p:nvPr>
            <p:ph type="title"/>
          </p:nvPr>
        </p:nvSpPr>
        <p:spPr/>
        <p:txBody>
          <a:bodyPr>
            <a:normAutofit fontScale="90000"/>
          </a:bodyPr>
          <a:lstStyle/>
          <a:p>
            <a:r>
              <a:rPr lang="en-US" sz="3600" b="1" dirty="0">
                <a:latin typeface="+mn-lt"/>
              </a:rPr>
              <a:t>PREWRITING SKILLS- </a:t>
            </a:r>
            <a:br>
              <a:rPr lang="en-US" sz="3600" b="1" dirty="0">
                <a:latin typeface="+mn-lt"/>
              </a:rPr>
            </a:br>
            <a:r>
              <a:rPr lang="en-US" sz="3600" b="1" dirty="0">
                <a:latin typeface="+mn-lt"/>
              </a:rPr>
              <a:t>The Triangle. The Circle. The Square- WARLI </a:t>
            </a:r>
            <a:br>
              <a:rPr lang="en-US" sz="3600" b="1" dirty="0">
                <a:latin typeface="+mn-lt"/>
              </a:rPr>
            </a:br>
            <a:r>
              <a:rPr lang="en-US" sz="3600" b="1" dirty="0">
                <a:latin typeface="+mn-lt"/>
              </a:rPr>
              <a:t>Painting with Lines- </a:t>
            </a:r>
            <a:r>
              <a:rPr lang="en-US" sz="3600" b="1" dirty="0" err="1">
                <a:latin typeface="+mn-lt"/>
              </a:rPr>
              <a:t>Madhubani</a:t>
            </a:r>
            <a:endParaRPr lang="en-US" sz="3600" b="1" dirty="0">
              <a:latin typeface="+mn-lt"/>
            </a:endParaRPr>
          </a:p>
        </p:txBody>
      </p:sp>
      <p:pic>
        <p:nvPicPr>
          <p:cNvPr id="6" name="Content Placeholder 5">
            <a:extLst>
              <a:ext uri="{FF2B5EF4-FFF2-40B4-BE49-F238E27FC236}">
                <a16:creationId xmlns:a16="http://schemas.microsoft.com/office/drawing/2014/main" xmlns="" id="{6E2B26CC-DB9E-1E4E-C084-55B14D3C5CCD}"/>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6604" y="1871662"/>
            <a:ext cx="5335981" cy="4351338"/>
          </a:xfrm>
          <a:prstGeom prst="rect">
            <a:avLst/>
          </a:prstGeom>
        </p:spPr>
      </p:pic>
      <p:pic>
        <p:nvPicPr>
          <p:cNvPr id="8" name="Content Placeholder 6">
            <a:extLst>
              <a:ext uri="{FF2B5EF4-FFF2-40B4-BE49-F238E27FC236}">
                <a16:creationId xmlns:a16="http://schemas.microsoft.com/office/drawing/2014/main" xmlns="" id="{0855EC24-C2FB-8B1D-654E-6CBA59C7CF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871661"/>
            <a:ext cx="5088240" cy="4351337"/>
          </a:xfrm>
          <a:prstGeom prst="rect">
            <a:avLst/>
          </a:prstGeom>
        </p:spPr>
      </p:pic>
    </p:spTree>
    <p:extLst>
      <p:ext uri="{BB962C8B-B14F-4D97-AF65-F5344CB8AC3E}">
        <p14:creationId xmlns:p14="http://schemas.microsoft.com/office/powerpoint/2010/main" val="275434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58136" cy="6996652"/>
          </a:xfrm>
          <a:prstGeom prst="rect">
            <a:avLst/>
          </a:prstGeom>
        </p:spPr>
      </p:pic>
      <p:sp>
        <p:nvSpPr>
          <p:cNvPr id="9" name="Rectangle 8"/>
          <p:cNvSpPr/>
          <p:nvPr/>
        </p:nvSpPr>
        <p:spPr>
          <a:xfrm>
            <a:off x="609600" y="635000"/>
            <a:ext cx="10972800" cy="8001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xmlns="" id="{36984166-C1B9-1FEA-3395-FB91E92A350B}"/>
              </a:ext>
            </a:extLst>
          </p:cNvPr>
          <p:cNvSpPr>
            <a:spLocks noGrp="1"/>
          </p:cNvSpPr>
          <p:nvPr>
            <p:ph type="title"/>
          </p:nvPr>
        </p:nvSpPr>
        <p:spPr/>
        <p:txBody>
          <a:bodyPr/>
          <a:lstStyle/>
          <a:p>
            <a:r>
              <a:rPr lang="en-US" b="1" dirty="0">
                <a:latin typeface="+mn-lt"/>
              </a:rPr>
              <a:t>PRE WRITING SKILLS-</a:t>
            </a:r>
            <a:br>
              <a:rPr lang="en-US" b="1" dirty="0">
                <a:latin typeface="+mn-lt"/>
              </a:rPr>
            </a:br>
            <a:r>
              <a:rPr lang="en-US" b="1" dirty="0">
                <a:latin typeface="+mn-lt"/>
              </a:rPr>
              <a:t>Painting with dots</a:t>
            </a:r>
          </a:p>
        </p:txBody>
      </p:sp>
      <p:sp>
        <p:nvSpPr>
          <p:cNvPr id="2" name="Text Placeholder 1">
            <a:extLst>
              <a:ext uri="{FF2B5EF4-FFF2-40B4-BE49-F238E27FC236}">
                <a16:creationId xmlns:a16="http://schemas.microsoft.com/office/drawing/2014/main" xmlns="" id="{E3851013-2F53-534D-3B4E-83A17931C2DB}"/>
              </a:ext>
            </a:extLst>
          </p:cNvPr>
          <p:cNvSpPr>
            <a:spLocks noGrp="1"/>
          </p:cNvSpPr>
          <p:nvPr>
            <p:ph type="body" idx="1"/>
          </p:nvPr>
        </p:nvSpPr>
        <p:spPr>
          <a:xfrm>
            <a:off x="839788" y="1776411"/>
            <a:ext cx="5157787" cy="485775"/>
          </a:xfrm>
          <a:solidFill>
            <a:schemeClr val="accent2">
              <a:lumMod val="20000"/>
              <a:lumOff val="80000"/>
            </a:schemeClr>
          </a:solidFill>
        </p:spPr>
        <p:txBody>
          <a:bodyPr/>
          <a:lstStyle/>
          <a:p>
            <a:r>
              <a:rPr lang="en-US" dirty="0"/>
              <a:t>GOND </a:t>
            </a:r>
          </a:p>
        </p:txBody>
      </p:sp>
      <p:sp>
        <p:nvSpPr>
          <p:cNvPr id="3" name="Text Placeholder 2">
            <a:extLst>
              <a:ext uri="{FF2B5EF4-FFF2-40B4-BE49-F238E27FC236}">
                <a16:creationId xmlns:a16="http://schemas.microsoft.com/office/drawing/2014/main" xmlns="" id="{F26C0248-31CF-AD25-37A6-AF9185C8CFEC}"/>
              </a:ext>
            </a:extLst>
          </p:cNvPr>
          <p:cNvSpPr>
            <a:spLocks noGrp="1"/>
          </p:cNvSpPr>
          <p:nvPr>
            <p:ph type="body" sz="quarter" idx="3"/>
          </p:nvPr>
        </p:nvSpPr>
        <p:spPr>
          <a:xfrm>
            <a:off x="6794500" y="1754188"/>
            <a:ext cx="3816410" cy="485775"/>
          </a:xfrm>
          <a:solidFill>
            <a:schemeClr val="accent6">
              <a:lumMod val="20000"/>
              <a:lumOff val="80000"/>
            </a:schemeClr>
          </a:solidFill>
        </p:spPr>
        <p:txBody>
          <a:bodyPr/>
          <a:lstStyle/>
          <a:p>
            <a:r>
              <a:rPr lang="en-US" dirty="0"/>
              <a:t>S.H.RAZA- THE BINDU </a:t>
            </a:r>
          </a:p>
        </p:txBody>
      </p:sp>
      <p:pic>
        <p:nvPicPr>
          <p:cNvPr id="7" name="Content Placeholder 6">
            <a:extLst>
              <a:ext uri="{FF2B5EF4-FFF2-40B4-BE49-F238E27FC236}">
                <a16:creationId xmlns:a16="http://schemas.microsoft.com/office/drawing/2014/main" xmlns="" id="{7CAFF67D-E97C-5899-B121-136BC4405799}"/>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6916677" y="2505075"/>
            <a:ext cx="3694233" cy="3684588"/>
          </a:xfrm>
          <a:prstGeom prst="rect">
            <a:avLst/>
          </a:prstGeom>
        </p:spPr>
      </p:pic>
      <p:pic>
        <p:nvPicPr>
          <p:cNvPr id="10" name="Content Placeholder 9">
            <a:extLst>
              <a:ext uri="{FF2B5EF4-FFF2-40B4-BE49-F238E27FC236}">
                <a16:creationId xmlns:a16="http://schemas.microsoft.com/office/drawing/2014/main" xmlns="" id="{23CD3FCD-80B9-E395-9B1A-DCAA025FC550}"/>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883645" y="2505075"/>
            <a:ext cx="5070073" cy="3684588"/>
          </a:xfrm>
          <a:prstGeom prst="rect">
            <a:avLst/>
          </a:prstGeom>
        </p:spPr>
      </p:pic>
    </p:spTree>
    <p:extLst>
      <p:ext uri="{BB962C8B-B14F-4D97-AF65-F5344CB8AC3E}">
        <p14:creationId xmlns:p14="http://schemas.microsoft.com/office/powerpoint/2010/main" val="215743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LEARNING THROUGH STORIES</a:t>
            </a:r>
          </a:p>
        </p:txBody>
      </p:sp>
      <p:sp>
        <p:nvSpPr>
          <p:cNvPr id="3" name="Content Placeholder 2"/>
          <p:cNvSpPr>
            <a:spLocks noGrp="1"/>
          </p:cNvSpPr>
          <p:nvPr>
            <p:ph idx="1"/>
          </p:nvPr>
        </p:nvSpPr>
        <p:spPr/>
        <p:txBody>
          <a:bodyPr>
            <a:normAutofit fontScale="92500" lnSpcReduction="10000"/>
          </a:bodyPr>
          <a:lstStyle/>
          <a:p>
            <a:r>
              <a:rPr lang="en-IN" dirty="0"/>
              <a:t>Gijubhai Badeka pioneered learning through stories in education and in a story based curriculum there will be one core story intergral for each month. </a:t>
            </a:r>
          </a:p>
          <a:p>
            <a:r>
              <a:rPr lang="en-IN" dirty="0"/>
              <a:t>The 6 (or 7)  learning domains will be based from this core story. </a:t>
            </a:r>
          </a:p>
          <a:p>
            <a:r>
              <a:rPr lang="en-IN" dirty="0"/>
              <a:t>Thus giving children a foundation of a story and understanding how topics and concepts are connected to what we hear, listen, read, do.  </a:t>
            </a:r>
          </a:p>
          <a:p>
            <a:r>
              <a:rPr lang="en-IN" dirty="0"/>
              <a:t>For the montly planning a web is created with the story at the center and all the 6 learning domains around it for the teachers to understand that the goal of the month is to encourage discussion and activities based on the web. </a:t>
            </a:r>
            <a:endParaRPr lang="en-US" dirty="0"/>
          </a:p>
          <a:p>
            <a:endParaRPr lang="en-US" dirty="0"/>
          </a:p>
        </p:txBody>
      </p:sp>
    </p:spTree>
    <p:extLst>
      <p:ext uri="{BB962C8B-B14F-4D97-AF65-F5344CB8AC3E}">
        <p14:creationId xmlns:p14="http://schemas.microsoft.com/office/powerpoint/2010/main" val="81342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2FD16E7-472C-5EE6-4EA1-C40E684092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19837" y="1266092"/>
            <a:ext cx="5872163" cy="5697416"/>
          </a:xfrm>
          <a:prstGeom prst="rect">
            <a:avLst/>
          </a:prstGeom>
        </p:spPr>
      </p:pic>
      <p:pic>
        <p:nvPicPr>
          <p:cNvPr id="3" name="Picture 2">
            <a:extLst>
              <a:ext uri="{FF2B5EF4-FFF2-40B4-BE49-F238E27FC236}">
                <a16:creationId xmlns:a16="http://schemas.microsoft.com/office/drawing/2014/main" xmlns="" id="{F562A026-655D-8E00-D5BD-9905BD0C8F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79" y="1160584"/>
            <a:ext cx="5647134" cy="5802923"/>
          </a:xfrm>
          <a:prstGeom prst="rect">
            <a:avLst/>
          </a:prstGeom>
        </p:spPr>
      </p:pic>
      <p:sp>
        <p:nvSpPr>
          <p:cNvPr id="4" name="Title 3">
            <a:extLst>
              <a:ext uri="{FF2B5EF4-FFF2-40B4-BE49-F238E27FC236}">
                <a16:creationId xmlns:a16="http://schemas.microsoft.com/office/drawing/2014/main" xmlns="" id="{E2C5EF75-1E57-202E-41D0-FB3B194C68DB}"/>
              </a:ext>
            </a:extLst>
          </p:cNvPr>
          <p:cNvSpPr>
            <a:spLocks noGrp="1"/>
          </p:cNvSpPr>
          <p:nvPr>
            <p:ph type="title"/>
          </p:nvPr>
        </p:nvSpPr>
        <p:spPr>
          <a:xfrm>
            <a:off x="773425" y="167541"/>
            <a:ext cx="10515600" cy="993043"/>
          </a:xfrm>
        </p:spPr>
        <p:txBody>
          <a:bodyPr>
            <a:normAutofit/>
          </a:bodyPr>
          <a:lstStyle/>
          <a:p>
            <a:r>
              <a:rPr lang="en-US" sz="3200" dirty="0" err="1"/>
              <a:t>Gijubhai</a:t>
            </a:r>
            <a:r>
              <a:rPr lang="en-US" sz="3200" dirty="0"/>
              <a:t>- Brain development and story based curriculum </a:t>
            </a:r>
          </a:p>
        </p:txBody>
      </p:sp>
    </p:spTree>
    <p:extLst>
      <p:ext uri="{BB962C8B-B14F-4D97-AF65-F5344CB8AC3E}">
        <p14:creationId xmlns:p14="http://schemas.microsoft.com/office/powerpoint/2010/main" val="109262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5459"/>
            <a:chOff x="0" y="0"/>
            <a:chExt cx="12192000" cy="6855459"/>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2410967" y="391668"/>
              <a:ext cx="7261098" cy="924306"/>
            </a:xfrm>
            <a:prstGeom prst="rect">
              <a:avLst/>
            </a:prstGeom>
          </p:spPr>
        </p:pic>
        <p:sp>
          <p:nvSpPr>
            <p:cNvPr id="4" name="object 4"/>
            <p:cNvSpPr/>
            <p:nvPr/>
          </p:nvSpPr>
          <p:spPr>
            <a:xfrm>
              <a:off x="2410967" y="391668"/>
              <a:ext cx="7261225" cy="924560"/>
            </a:xfrm>
            <a:custGeom>
              <a:avLst/>
              <a:gdLst/>
              <a:ahLst/>
              <a:cxnLst/>
              <a:rect l="l" t="t" r="r" b="b"/>
              <a:pathLst>
                <a:path w="7261225" h="924560">
                  <a:moveTo>
                    <a:pt x="0" y="154051"/>
                  </a:moveTo>
                  <a:lnTo>
                    <a:pt x="7852" y="105355"/>
                  </a:lnTo>
                  <a:lnTo>
                    <a:pt x="29720" y="63066"/>
                  </a:lnTo>
                  <a:lnTo>
                    <a:pt x="63066" y="29720"/>
                  </a:lnTo>
                  <a:lnTo>
                    <a:pt x="105355" y="7852"/>
                  </a:lnTo>
                  <a:lnTo>
                    <a:pt x="154050" y="0"/>
                  </a:lnTo>
                  <a:lnTo>
                    <a:pt x="7107047" y="0"/>
                  </a:lnTo>
                  <a:lnTo>
                    <a:pt x="7155742" y="7852"/>
                  </a:lnTo>
                  <a:lnTo>
                    <a:pt x="7198031" y="29720"/>
                  </a:lnTo>
                  <a:lnTo>
                    <a:pt x="7231377" y="63066"/>
                  </a:lnTo>
                  <a:lnTo>
                    <a:pt x="7253245" y="105355"/>
                  </a:lnTo>
                  <a:lnTo>
                    <a:pt x="7261098" y="154051"/>
                  </a:lnTo>
                  <a:lnTo>
                    <a:pt x="7261098" y="770255"/>
                  </a:lnTo>
                  <a:lnTo>
                    <a:pt x="7253245" y="818950"/>
                  </a:lnTo>
                  <a:lnTo>
                    <a:pt x="7231377" y="861239"/>
                  </a:lnTo>
                  <a:lnTo>
                    <a:pt x="7198031" y="894585"/>
                  </a:lnTo>
                  <a:lnTo>
                    <a:pt x="7155742" y="916453"/>
                  </a:lnTo>
                  <a:lnTo>
                    <a:pt x="7107047" y="924306"/>
                  </a:lnTo>
                  <a:lnTo>
                    <a:pt x="154050" y="924306"/>
                  </a:lnTo>
                  <a:lnTo>
                    <a:pt x="105355" y="916453"/>
                  </a:lnTo>
                  <a:lnTo>
                    <a:pt x="63066" y="894585"/>
                  </a:lnTo>
                  <a:lnTo>
                    <a:pt x="29720" y="861239"/>
                  </a:lnTo>
                  <a:lnTo>
                    <a:pt x="7852" y="818950"/>
                  </a:lnTo>
                  <a:lnTo>
                    <a:pt x="0" y="770255"/>
                  </a:lnTo>
                  <a:lnTo>
                    <a:pt x="0" y="154051"/>
                  </a:lnTo>
                  <a:close/>
                </a:path>
              </a:pathLst>
            </a:custGeom>
            <a:ln w="6096">
              <a:solidFill>
                <a:srgbClr val="FFC000"/>
              </a:solidFill>
            </a:ln>
          </p:spPr>
          <p:txBody>
            <a:bodyPr wrap="square" lIns="0" tIns="0" rIns="0" bIns="0" rtlCol="0"/>
            <a:lstStyle/>
            <a:p>
              <a:endParaRPr/>
            </a:p>
          </p:txBody>
        </p:sp>
        <p:pic>
          <p:nvPicPr>
            <p:cNvPr id="5" name="object 5"/>
            <p:cNvPicPr/>
            <p:nvPr/>
          </p:nvPicPr>
          <p:blipFill>
            <a:blip r:embed="rId3" cstate="email">
              <a:extLst>
                <a:ext uri="{28A0092B-C50C-407E-A947-70E740481C1C}">
                  <a14:useLocalDpi xmlns:a14="http://schemas.microsoft.com/office/drawing/2010/main"/>
                </a:ext>
              </a:extLst>
            </a:blip>
            <a:stretch>
              <a:fillRect/>
            </a:stretch>
          </p:blipFill>
          <p:spPr>
            <a:xfrm>
              <a:off x="2928366" y="572769"/>
              <a:ext cx="2920746" cy="553212"/>
            </a:xfrm>
            <a:prstGeom prst="rect">
              <a:avLst/>
            </a:prstGeom>
          </p:spPr>
        </p:pic>
        <p:pic>
          <p:nvPicPr>
            <p:cNvPr id="6" name="object 6"/>
            <p:cNvPicPr/>
            <p:nvPr/>
          </p:nvPicPr>
          <p:blipFill>
            <a:blip r:embed="rId4" cstate="email">
              <a:extLst>
                <a:ext uri="{28A0092B-C50C-407E-A947-70E740481C1C}">
                  <a14:useLocalDpi xmlns:a14="http://schemas.microsoft.com/office/drawing/2010/main"/>
                </a:ext>
              </a:extLst>
            </a:blip>
            <a:stretch>
              <a:fillRect/>
            </a:stretch>
          </p:blipFill>
          <p:spPr>
            <a:xfrm>
              <a:off x="5695441" y="572769"/>
              <a:ext cx="377951" cy="553212"/>
            </a:xfrm>
            <a:prstGeom prst="rect">
              <a:avLst/>
            </a:prstGeom>
          </p:spPr>
        </p:pic>
        <p:pic>
          <p:nvPicPr>
            <p:cNvPr id="7" name="object 7"/>
            <p:cNvPicPr/>
            <p:nvPr/>
          </p:nvPicPr>
          <p:blipFill>
            <a:blip r:embed="rId5" cstate="email">
              <a:extLst>
                <a:ext uri="{28A0092B-C50C-407E-A947-70E740481C1C}">
                  <a14:useLocalDpi xmlns:a14="http://schemas.microsoft.com/office/drawing/2010/main"/>
                </a:ext>
              </a:extLst>
            </a:blip>
            <a:stretch>
              <a:fillRect/>
            </a:stretch>
          </p:blipFill>
          <p:spPr>
            <a:xfrm>
              <a:off x="5984240" y="572769"/>
              <a:ext cx="2417825" cy="553212"/>
            </a:xfrm>
            <a:prstGeom prst="rect">
              <a:avLst/>
            </a:prstGeom>
          </p:spPr>
        </p:pic>
        <p:pic>
          <p:nvPicPr>
            <p:cNvPr id="8" name="object 8"/>
            <p:cNvPicPr/>
            <p:nvPr/>
          </p:nvPicPr>
          <p:blipFill>
            <a:blip r:embed="rId6" cstate="email">
              <a:extLst>
                <a:ext uri="{28A0092B-C50C-407E-A947-70E740481C1C}">
                  <a14:useLocalDpi xmlns:a14="http://schemas.microsoft.com/office/drawing/2010/main"/>
                </a:ext>
              </a:extLst>
            </a:blip>
            <a:stretch>
              <a:fillRect/>
            </a:stretch>
          </p:blipFill>
          <p:spPr>
            <a:xfrm>
              <a:off x="8229345" y="572769"/>
              <a:ext cx="1129283" cy="553212"/>
            </a:xfrm>
            <a:prstGeom prst="rect">
              <a:avLst/>
            </a:prstGeom>
          </p:spPr>
        </p:pic>
      </p:grpSp>
      <p:sp>
        <p:nvSpPr>
          <p:cNvPr id="9" name="object 9"/>
          <p:cNvSpPr txBox="1"/>
          <p:nvPr/>
        </p:nvSpPr>
        <p:spPr>
          <a:xfrm>
            <a:off x="1576324" y="1584452"/>
            <a:ext cx="150495" cy="452755"/>
          </a:xfrm>
          <a:prstGeom prst="rect">
            <a:avLst/>
          </a:prstGeom>
        </p:spPr>
        <p:txBody>
          <a:bodyPr vert="horz" wrap="square" lIns="0" tIns="12700" rIns="0" bIns="0" rtlCol="0">
            <a:spAutoFit/>
          </a:bodyPr>
          <a:lstStyle/>
          <a:p>
            <a:pPr marL="12700">
              <a:lnSpc>
                <a:spcPct val="100000"/>
              </a:lnSpc>
              <a:spcBef>
                <a:spcPts val="100"/>
              </a:spcBef>
            </a:pPr>
            <a:r>
              <a:rPr sz="2800" dirty="0">
                <a:latin typeface="Arial MT"/>
                <a:cs typeface="Arial MT"/>
              </a:rPr>
              <a:t>•</a:t>
            </a:r>
            <a:endParaRPr sz="2800">
              <a:latin typeface="Arial MT"/>
              <a:cs typeface="Arial MT"/>
            </a:endParaRPr>
          </a:p>
        </p:txBody>
      </p:sp>
      <p:grpSp>
        <p:nvGrpSpPr>
          <p:cNvPr id="10" name="object 10"/>
          <p:cNvGrpSpPr/>
          <p:nvPr/>
        </p:nvGrpSpPr>
        <p:grpSpPr>
          <a:xfrm>
            <a:off x="1817623" y="1687067"/>
            <a:ext cx="10132060" cy="5050155"/>
            <a:chOff x="1817623" y="1687067"/>
            <a:chExt cx="10132060" cy="5050155"/>
          </a:xfrm>
        </p:grpSpPr>
        <p:pic>
          <p:nvPicPr>
            <p:cNvPr id="11" name="object 11"/>
            <p:cNvPicPr/>
            <p:nvPr/>
          </p:nvPicPr>
          <p:blipFill>
            <a:blip r:embed="rId7" cstate="email">
              <a:extLst>
                <a:ext uri="{28A0092B-C50C-407E-A947-70E740481C1C}">
                  <a14:useLocalDpi xmlns:a14="http://schemas.microsoft.com/office/drawing/2010/main"/>
                </a:ext>
              </a:extLst>
            </a:blip>
            <a:stretch>
              <a:fillRect/>
            </a:stretch>
          </p:blipFill>
          <p:spPr>
            <a:xfrm>
              <a:off x="1817623" y="1687067"/>
              <a:ext cx="8733282" cy="387858"/>
            </a:xfrm>
            <a:prstGeom prst="rect">
              <a:avLst/>
            </a:prstGeom>
          </p:spPr>
        </p:pic>
        <p:pic>
          <p:nvPicPr>
            <p:cNvPr id="12" name="object 12"/>
            <p:cNvPicPr/>
            <p:nvPr/>
          </p:nvPicPr>
          <p:blipFill>
            <a:blip r:embed="rId8" cstate="email">
              <a:extLst>
                <a:ext uri="{28A0092B-C50C-407E-A947-70E740481C1C}">
                  <a14:useLocalDpi xmlns:a14="http://schemas.microsoft.com/office/drawing/2010/main"/>
                </a:ext>
              </a:extLst>
            </a:blip>
            <a:stretch>
              <a:fillRect/>
            </a:stretch>
          </p:blipFill>
          <p:spPr>
            <a:xfrm>
              <a:off x="1817623" y="2071115"/>
              <a:ext cx="8849868" cy="387858"/>
            </a:xfrm>
            <a:prstGeom prst="rect">
              <a:avLst/>
            </a:prstGeom>
          </p:spPr>
        </p:pic>
        <p:pic>
          <p:nvPicPr>
            <p:cNvPr id="13" name="object 13"/>
            <p:cNvPicPr/>
            <p:nvPr/>
          </p:nvPicPr>
          <p:blipFill>
            <a:blip r:embed="rId9" cstate="print"/>
            <a:stretch>
              <a:fillRect/>
            </a:stretch>
          </p:blipFill>
          <p:spPr>
            <a:xfrm>
              <a:off x="7773923" y="3077717"/>
              <a:ext cx="3868674" cy="3329178"/>
            </a:xfrm>
            <a:prstGeom prst="rect">
              <a:avLst/>
            </a:prstGeom>
          </p:spPr>
        </p:pic>
        <p:pic>
          <p:nvPicPr>
            <p:cNvPr id="14" name="object 14"/>
            <p:cNvPicPr/>
            <p:nvPr/>
          </p:nvPicPr>
          <p:blipFill>
            <a:blip r:embed="rId10" cstate="email">
              <a:extLst>
                <a:ext uri="{28A0092B-C50C-407E-A947-70E740481C1C}">
                  <a14:useLocalDpi xmlns:a14="http://schemas.microsoft.com/office/drawing/2010/main"/>
                </a:ext>
              </a:extLst>
            </a:blip>
            <a:stretch>
              <a:fillRect/>
            </a:stretch>
          </p:blipFill>
          <p:spPr>
            <a:xfrm>
              <a:off x="7923276" y="3227069"/>
              <a:ext cx="3498341" cy="2958845"/>
            </a:xfrm>
            <a:prstGeom prst="rect">
              <a:avLst/>
            </a:prstGeom>
          </p:spPr>
        </p:pic>
        <p:sp>
          <p:nvSpPr>
            <p:cNvPr id="15" name="object 15"/>
            <p:cNvSpPr/>
            <p:nvPr/>
          </p:nvSpPr>
          <p:spPr>
            <a:xfrm>
              <a:off x="7859648" y="3163442"/>
              <a:ext cx="3625850" cy="3086100"/>
            </a:xfrm>
            <a:custGeom>
              <a:avLst/>
              <a:gdLst/>
              <a:ahLst/>
              <a:cxnLst/>
              <a:rect l="l" t="t" r="r" b="b"/>
              <a:pathLst>
                <a:path w="3625850" h="3086100">
                  <a:moveTo>
                    <a:pt x="0" y="3086099"/>
                  </a:moveTo>
                  <a:lnTo>
                    <a:pt x="3625596" y="3086099"/>
                  </a:lnTo>
                  <a:lnTo>
                    <a:pt x="3625596" y="0"/>
                  </a:lnTo>
                  <a:lnTo>
                    <a:pt x="0" y="0"/>
                  </a:lnTo>
                  <a:lnTo>
                    <a:pt x="0" y="3086099"/>
                  </a:lnTo>
                  <a:close/>
                </a:path>
              </a:pathLst>
            </a:custGeom>
            <a:ln w="127254">
              <a:solidFill>
                <a:srgbClr val="000000"/>
              </a:solidFill>
            </a:ln>
          </p:spPr>
          <p:txBody>
            <a:bodyPr wrap="square" lIns="0" tIns="0" rIns="0" bIns="0" rtlCol="0"/>
            <a:lstStyle/>
            <a:p>
              <a:endParaRPr/>
            </a:p>
          </p:txBody>
        </p:sp>
        <p:sp>
          <p:nvSpPr>
            <p:cNvPr id="16" name="object 16"/>
            <p:cNvSpPr/>
            <p:nvPr/>
          </p:nvSpPr>
          <p:spPr>
            <a:xfrm>
              <a:off x="1868804" y="3700652"/>
              <a:ext cx="5805170" cy="2263140"/>
            </a:xfrm>
            <a:custGeom>
              <a:avLst/>
              <a:gdLst/>
              <a:ahLst/>
              <a:cxnLst/>
              <a:rect l="l" t="t" r="r" b="b"/>
              <a:pathLst>
                <a:path w="5805170" h="2263140">
                  <a:moveTo>
                    <a:pt x="4673346" y="0"/>
                  </a:moveTo>
                  <a:lnTo>
                    <a:pt x="0" y="0"/>
                  </a:lnTo>
                  <a:lnTo>
                    <a:pt x="0" y="2263140"/>
                  </a:lnTo>
                  <a:lnTo>
                    <a:pt x="4673346" y="2263140"/>
                  </a:lnTo>
                  <a:lnTo>
                    <a:pt x="5804916" y="1131570"/>
                  </a:lnTo>
                  <a:lnTo>
                    <a:pt x="4673346" y="0"/>
                  </a:lnTo>
                  <a:close/>
                </a:path>
              </a:pathLst>
            </a:custGeom>
            <a:solidFill>
              <a:srgbClr val="6FAC46"/>
            </a:solidFill>
          </p:spPr>
          <p:txBody>
            <a:bodyPr wrap="square" lIns="0" tIns="0" rIns="0" bIns="0" rtlCol="0"/>
            <a:lstStyle/>
            <a:p>
              <a:endParaRPr/>
            </a:p>
          </p:txBody>
        </p:sp>
        <p:sp>
          <p:nvSpPr>
            <p:cNvPr id="17" name="object 17"/>
            <p:cNvSpPr/>
            <p:nvPr/>
          </p:nvSpPr>
          <p:spPr>
            <a:xfrm>
              <a:off x="1868804" y="3700652"/>
              <a:ext cx="5805170" cy="2263140"/>
            </a:xfrm>
            <a:custGeom>
              <a:avLst/>
              <a:gdLst/>
              <a:ahLst/>
              <a:cxnLst/>
              <a:rect l="l" t="t" r="r" b="b"/>
              <a:pathLst>
                <a:path w="5805170" h="2263140">
                  <a:moveTo>
                    <a:pt x="0" y="0"/>
                  </a:moveTo>
                  <a:lnTo>
                    <a:pt x="4673346" y="0"/>
                  </a:lnTo>
                  <a:lnTo>
                    <a:pt x="5804916" y="1131570"/>
                  </a:lnTo>
                  <a:lnTo>
                    <a:pt x="4673346" y="2263140"/>
                  </a:lnTo>
                  <a:lnTo>
                    <a:pt x="0" y="2263140"/>
                  </a:lnTo>
                  <a:lnTo>
                    <a:pt x="0" y="0"/>
                  </a:lnTo>
                  <a:close/>
                </a:path>
              </a:pathLst>
            </a:custGeom>
            <a:ln w="19050">
              <a:solidFill>
                <a:srgbClr val="FFFFFF"/>
              </a:solidFill>
            </a:ln>
          </p:spPr>
          <p:txBody>
            <a:bodyPr wrap="square" lIns="0" tIns="0" rIns="0" bIns="0" rtlCol="0"/>
            <a:lstStyle/>
            <a:p>
              <a:endParaRPr/>
            </a:p>
          </p:txBody>
        </p:sp>
        <p:pic>
          <p:nvPicPr>
            <p:cNvPr id="18" name="object 18"/>
            <p:cNvPicPr/>
            <p:nvPr/>
          </p:nvPicPr>
          <p:blipFill>
            <a:blip r:embed="rId11" cstate="email">
              <a:extLst>
                <a:ext uri="{28A0092B-C50C-407E-A947-70E740481C1C}">
                  <a14:useLocalDpi xmlns:a14="http://schemas.microsoft.com/office/drawing/2010/main"/>
                </a:ext>
              </a:extLst>
            </a:blip>
            <a:stretch>
              <a:fillRect/>
            </a:stretch>
          </p:blipFill>
          <p:spPr>
            <a:xfrm>
              <a:off x="1960117" y="3907789"/>
              <a:ext cx="2356231" cy="387857"/>
            </a:xfrm>
            <a:prstGeom prst="rect">
              <a:avLst/>
            </a:prstGeom>
          </p:spPr>
        </p:pic>
        <p:pic>
          <p:nvPicPr>
            <p:cNvPr id="19" name="object 19"/>
            <p:cNvPicPr/>
            <p:nvPr/>
          </p:nvPicPr>
          <p:blipFill>
            <a:blip r:embed="rId12" cstate="email">
              <a:extLst>
                <a:ext uri="{28A0092B-C50C-407E-A947-70E740481C1C}">
                  <a14:useLocalDpi xmlns:a14="http://schemas.microsoft.com/office/drawing/2010/main"/>
                </a:ext>
              </a:extLst>
            </a:blip>
            <a:stretch>
              <a:fillRect/>
            </a:stretch>
          </p:blipFill>
          <p:spPr>
            <a:xfrm>
              <a:off x="4218177" y="3907789"/>
              <a:ext cx="194310" cy="387857"/>
            </a:xfrm>
            <a:prstGeom prst="rect">
              <a:avLst/>
            </a:prstGeom>
          </p:spPr>
        </p:pic>
        <p:pic>
          <p:nvPicPr>
            <p:cNvPr id="20" name="object 20"/>
            <p:cNvPicPr/>
            <p:nvPr/>
          </p:nvPicPr>
          <p:blipFill>
            <a:blip r:embed="rId13" cstate="email">
              <a:extLst>
                <a:ext uri="{28A0092B-C50C-407E-A947-70E740481C1C}">
                  <a14:useLocalDpi xmlns:a14="http://schemas.microsoft.com/office/drawing/2010/main"/>
                </a:ext>
              </a:extLst>
            </a:blip>
            <a:stretch>
              <a:fillRect/>
            </a:stretch>
          </p:blipFill>
          <p:spPr>
            <a:xfrm>
              <a:off x="1960117" y="4334510"/>
              <a:ext cx="4334890" cy="387857"/>
            </a:xfrm>
            <a:prstGeom prst="rect">
              <a:avLst/>
            </a:prstGeom>
          </p:spPr>
        </p:pic>
        <p:pic>
          <p:nvPicPr>
            <p:cNvPr id="21" name="object 21"/>
            <p:cNvPicPr/>
            <p:nvPr/>
          </p:nvPicPr>
          <p:blipFill>
            <a:blip r:embed="rId14" cstate="email">
              <a:extLst>
                <a:ext uri="{28A0092B-C50C-407E-A947-70E740481C1C}">
                  <a14:useLocalDpi xmlns:a14="http://schemas.microsoft.com/office/drawing/2010/main"/>
                </a:ext>
              </a:extLst>
            </a:blip>
            <a:stretch>
              <a:fillRect/>
            </a:stretch>
          </p:blipFill>
          <p:spPr>
            <a:xfrm>
              <a:off x="6198615" y="4334510"/>
              <a:ext cx="195452" cy="387857"/>
            </a:xfrm>
            <a:prstGeom prst="rect">
              <a:avLst/>
            </a:prstGeom>
          </p:spPr>
        </p:pic>
        <p:pic>
          <p:nvPicPr>
            <p:cNvPr id="22" name="object 22"/>
            <p:cNvPicPr/>
            <p:nvPr/>
          </p:nvPicPr>
          <p:blipFill>
            <a:blip r:embed="rId15" cstate="email">
              <a:extLst>
                <a:ext uri="{28A0092B-C50C-407E-A947-70E740481C1C}">
                  <a14:useLocalDpi xmlns:a14="http://schemas.microsoft.com/office/drawing/2010/main"/>
                </a:ext>
              </a:extLst>
            </a:blip>
            <a:stretch>
              <a:fillRect/>
            </a:stretch>
          </p:blipFill>
          <p:spPr>
            <a:xfrm>
              <a:off x="1960117" y="4761229"/>
              <a:ext cx="4960747" cy="388112"/>
            </a:xfrm>
            <a:prstGeom prst="rect">
              <a:avLst/>
            </a:prstGeom>
          </p:spPr>
        </p:pic>
        <p:pic>
          <p:nvPicPr>
            <p:cNvPr id="23" name="object 23"/>
            <p:cNvPicPr/>
            <p:nvPr/>
          </p:nvPicPr>
          <p:blipFill>
            <a:blip r:embed="rId16" cstate="email">
              <a:extLst>
                <a:ext uri="{28A0092B-C50C-407E-A947-70E740481C1C}">
                  <a14:useLocalDpi xmlns:a14="http://schemas.microsoft.com/office/drawing/2010/main"/>
                </a:ext>
              </a:extLst>
            </a:blip>
            <a:stretch>
              <a:fillRect/>
            </a:stretch>
          </p:blipFill>
          <p:spPr>
            <a:xfrm>
              <a:off x="1960117" y="5188203"/>
              <a:ext cx="4261611" cy="387857"/>
            </a:xfrm>
            <a:prstGeom prst="rect">
              <a:avLst/>
            </a:prstGeom>
          </p:spPr>
        </p:pic>
        <p:pic>
          <p:nvPicPr>
            <p:cNvPr id="24" name="object 24"/>
            <p:cNvPicPr/>
            <p:nvPr/>
          </p:nvPicPr>
          <p:blipFill>
            <a:blip r:embed="rId17" cstate="email">
              <a:extLst>
                <a:ext uri="{28A0092B-C50C-407E-A947-70E740481C1C}">
                  <a14:useLocalDpi xmlns:a14="http://schemas.microsoft.com/office/drawing/2010/main"/>
                </a:ext>
              </a:extLst>
            </a:blip>
            <a:stretch>
              <a:fillRect/>
            </a:stretch>
          </p:blipFill>
          <p:spPr>
            <a:xfrm>
              <a:off x="9872217" y="6460235"/>
              <a:ext cx="2074926" cy="276860"/>
            </a:xfrm>
            <a:prstGeom prst="rect">
              <a:avLst/>
            </a:prstGeom>
          </p:spPr>
        </p:pic>
        <p:pic>
          <p:nvPicPr>
            <p:cNvPr id="25" name="object 25"/>
            <p:cNvPicPr/>
            <p:nvPr/>
          </p:nvPicPr>
          <p:blipFill>
            <a:blip r:embed="rId18" cstate="email">
              <a:extLst>
                <a:ext uri="{28A0092B-C50C-407E-A947-70E740481C1C}">
                  <a14:useLocalDpi xmlns:a14="http://schemas.microsoft.com/office/drawing/2010/main"/>
                </a:ext>
              </a:extLst>
            </a:blip>
            <a:stretch>
              <a:fillRect/>
            </a:stretch>
          </p:blipFill>
          <p:spPr>
            <a:xfrm>
              <a:off x="11864085" y="6460235"/>
              <a:ext cx="85344" cy="276860"/>
            </a:xfrm>
            <a:prstGeom prst="rect">
              <a:avLst/>
            </a:prstGeom>
          </p:spPr>
        </p:pic>
      </p:grpSp>
    </p:spTree>
    <p:extLst>
      <p:ext uri="{BB962C8B-B14F-4D97-AF65-F5344CB8AC3E}">
        <p14:creationId xmlns:p14="http://schemas.microsoft.com/office/powerpoint/2010/main" val="1550005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SPIRAL CURRIUCLUM</a:t>
            </a:r>
          </a:p>
        </p:txBody>
      </p:sp>
      <p:sp>
        <p:nvSpPr>
          <p:cNvPr id="3" name="Content Placeholder 2"/>
          <p:cNvSpPr>
            <a:spLocks noGrp="1"/>
          </p:cNvSpPr>
          <p:nvPr>
            <p:ph idx="1"/>
          </p:nvPr>
        </p:nvSpPr>
        <p:spPr/>
        <p:txBody>
          <a:bodyPr>
            <a:normAutofit fontScale="77500" lnSpcReduction="20000"/>
          </a:bodyPr>
          <a:lstStyle/>
          <a:p>
            <a:r>
              <a:rPr lang="en-US" dirty="0"/>
              <a:t>Having a story as the central theme of the month, helps make the curriculum a spiral curriculum, which means unlike the traditional concept of having one general knowledge topic or concept like animals or myself every month and then forgetting about it for the rest of the year, the spiral curriculum possible because of this will help children revisit a mix of concepts through out the year.</a:t>
            </a:r>
          </a:p>
          <a:p>
            <a:r>
              <a:rPr lang="en-US" dirty="0"/>
              <a:t> So myself can come 4 to 5 times a year and not just in one month.</a:t>
            </a:r>
          </a:p>
          <a:p>
            <a:r>
              <a:rPr lang="en-US" dirty="0"/>
              <a:t> It also helps children view the world with multiple concepts and not just with one concept. </a:t>
            </a:r>
          </a:p>
          <a:p>
            <a:r>
              <a:rPr lang="en-US" dirty="0"/>
              <a:t>So for example in a traditional school vehicles would be the concept of the month thus helping children focus only on vehicles but here the month would focus on vehicles, myself, </a:t>
            </a:r>
            <a:r>
              <a:rPr lang="en-US" dirty="0" err="1"/>
              <a:t>colours</a:t>
            </a:r>
            <a:r>
              <a:rPr lang="en-US" dirty="0"/>
              <a:t> </a:t>
            </a:r>
            <a:r>
              <a:rPr lang="en-US" dirty="0" err="1"/>
              <a:t>etc</a:t>
            </a:r>
            <a:r>
              <a:rPr lang="en-US" dirty="0"/>
              <a:t> as linked to the story. </a:t>
            </a:r>
          </a:p>
          <a:p>
            <a:r>
              <a:rPr lang="en-US" dirty="0"/>
              <a:t>Thus children will see emerging a connection in their every day life to all these concepts. </a:t>
            </a:r>
          </a:p>
          <a:p>
            <a:endParaRPr lang="en-US" dirty="0"/>
          </a:p>
        </p:txBody>
      </p:sp>
    </p:spTree>
    <p:extLst>
      <p:ext uri="{BB962C8B-B14F-4D97-AF65-F5344CB8AC3E}">
        <p14:creationId xmlns:p14="http://schemas.microsoft.com/office/powerpoint/2010/main" val="3696341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C974619-D56D-3DDE-0144-33627981F9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406769"/>
            <a:ext cx="6236677" cy="5492262"/>
          </a:xfrm>
          <a:prstGeom prst="rect">
            <a:avLst/>
          </a:prstGeom>
        </p:spPr>
      </p:pic>
      <p:pic>
        <p:nvPicPr>
          <p:cNvPr id="3" name="Picture 2">
            <a:extLst>
              <a:ext uri="{FF2B5EF4-FFF2-40B4-BE49-F238E27FC236}">
                <a16:creationId xmlns:a16="http://schemas.microsoft.com/office/drawing/2014/main" xmlns="" id="{9BC11198-F2D0-E9D7-41EB-A4142E5841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365736"/>
            <a:ext cx="6096000" cy="5492263"/>
          </a:xfrm>
          <a:prstGeom prst="rect">
            <a:avLst/>
          </a:prstGeom>
        </p:spPr>
      </p:pic>
      <p:sp>
        <p:nvSpPr>
          <p:cNvPr id="4" name="Title 3">
            <a:extLst>
              <a:ext uri="{FF2B5EF4-FFF2-40B4-BE49-F238E27FC236}">
                <a16:creationId xmlns:a16="http://schemas.microsoft.com/office/drawing/2014/main" xmlns="" id="{ECA7D43E-1F83-3729-B240-FB445BC7885C}"/>
              </a:ext>
            </a:extLst>
          </p:cNvPr>
          <p:cNvSpPr>
            <a:spLocks noGrp="1"/>
          </p:cNvSpPr>
          <p:nvPr>
            <p:ph type="title"/>
          </p:nvPr>
        </p:nvSpPr>
        <p:spPr>
          <a:xfrm>
            <a:off x="838200" y="100498"/>
            <a:ext cx="10515600" cy="1325563"/>
          </a:xfrm>
        </p:spPr>
        <p:txBody>
          <a:bodyPr/>
          <a:lstStyle/>
          <a:p>
            <a:r>
              <a:rPr lang="en-US" dirty="0"/>
              <a:t>Bilingual story books </a:t>
            </a:r>
          </a:p>
        </p:txBody>
      </p:sp>
    </p:spTree>
    <p:extLst>
      <p:ext uri="{BB962C8B-B14F-4D97-AF65-F5344CB8AC3E}">
        <p14:creationId xmlns:p14="http://schemas.microsoft.com/office/powerpoint/2010/main" val="3189678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EBCHART NURSERY.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981200"/>
            <a:ext cx="9144000" cy="5130065"/>
          </a:xfrm>
          <a:prstGeom prst="rect">
            <a:avLst/>
          </a:prstGeom>
        </p:spPr>
      </p:pic>
    </p:spTree>
    <p:extLst>
      <p:ext uri="{BB962C8B-B14F-4D97-AF65-F5344CB8AC3E}">
        <p14:creationId xmlns:p14="http://schemas.microsoft.com/office/powerpoint/2010/main" val="1955633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EBCHART JR KG.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836714"/>
            <a:ext cx="9144000" cy="5130065"/>
          </a:xfrm>
          <a:prstGeom prst="rect">
            <a:avLst/>
          </a:prstGeom>
        </p:spPr>
      </p:pic>
    </p:spTree>
    <p:extLst>
      <p:ext uri="{BB962C8B-B14F-4D97-AF65-F5344CB8AC3E}">
        <p14:creationId xmlns:p14="http://schemas.microsoft.com/office/powerpoint/2010/main" val="1603963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BCHART SR KG.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863969"/>
            <a:ext cx="9144000" cy="5130065"/>
          </a:xfrm>
          <a:prstGeom prst="rect">
            <a:avLst/>
          </a:prstGeom>
        </p:spPr>
      </p:pic>
    </p:spTree>
    <p:extLst>
      <p:ext uri="{BB962C8B-B14F-4D97-AF65-F5344CB8AC3E}">
        <p14:creationId xmlns:p14="http://schemas.microsoft.com/office/powerpoint/2010/main" val="1610407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4B61EAA-B871-4BA1-D3D0-7E7C2A2B2CDF}"/>
              </a:ext>
            </a:extLst>
          </p:cNvPr>
          <p:cNvSpPr>
            <a:spLocks noGrp="1"/>
          </p:cNvSpPr>
          <p:nvPr>
            <p:ph type="ctrTitle"/>
          </p:nvPr>
        </p:nvSpPr>
        <p:spPr/>
        <p:txBody>
          <a:bodyPr/>
          <a:lstStyle/>
          <a:p>
            <a:r>
              <a:rPr lang="en-US" dirty="0"/>
              <a:t>ASSESSMENT AND ZPD</a:t>
            </a:r>
          </a:p>
        </p:txBody>
      </p:sp>
      <p:sp>
        <p:nvSpPr>
          <p:cNvPr id="2" name="Subtitle 1">
            <a:extLst>
              <a:ext uri="{FF2B5EF4-FFF2-40B4-BE49-F238E27FC236}">
                <a16:creationId xmlns:a16="http://schemas.microsoft.com/office/drawing/2014/main" xmlns="" id="{F60A0A9A-0906-C340-B916-E4CD83586F47}"/>
              </a:ext>
            </a:extLst>
          </p:cNvPr>
          <p:cNvSpPr>
            <a:spLocks noGrp="1"/>
          </p:cNvSpPr>
          <p:nvPr>
            <p:ph type="subTitle" idx="1"/>
          </p:nvPr>
        </p:nvSpPr>
        <p:spPr/>
        <p:txBody>
          <a:bodyPr>
            <a:normAutofit fontScale="92500" lnSpcReduction="20000"/>
          </a:bodyPr>
          <a:lstStyle/>
          <a:p>
            <a:pPr marL="457200" indent="-457200">
              <a:buAutoNum type="alphaUcPeriod"/>
            </a:pPr>
            <a:r>
              <a:rPr lang="en-US" dirty="0"/>
              <a:t>CONTINOUS ASSESSMENT </a:t>
            </a:r>
          </a:p>
          <a:p>
            <a:pPr marL="457200" indent="-457200">
              <a:buAutoNum type="alphaUcPeriod"/>
            </a:pPr>
            <a:r>
              <a:rPr lang="en-US" dirty="0"/>
              <a:t>ASSESSMENT LINKED TO DEVELOPMENT BEFORE KNOWLEDGE</a:t>
            </a:r>
          </a:p>
          <a:p>
            <a:pPr marL="457200" indent="-457200">
              <a:buAutoNum type="alphaUcPeriod"/>
            </a:pPr>
            <a:r>
              <a:rPr lang="en-US" dirty="0"/>
              <a:t>PARENT PARTNERSHIP IN ASSESSMENT </a:t>
            </a:r>
          </a:p>
          <a:p>
            <a:pPr marL="457200" indent="-457200">
              <a:buAutoNum type="alphaUcPeriod"/>
            </a:pPr>
            <a:r>
              <a:rPr lang="en-US" dirty="0"/>
              <a:t>ZPD AND THE LEARNING PIT </a:t>
            </a:r>
          </a:p>
          <a:p>
            <a:pPr marL="457200" indent="-457200">
              <a:buAutoNum type="alphaUcPeriod"/>
            </a:pPr>
            <a:endParaRPr lang="en-US" dirty="0"/>
          </a:p>
        </p:txBody>
      </p:sp>
    </p:spTree>
    <p:extLst>
      <p:ext uri="{BB962C8B-B14F-4D97-AF65-F5344CB8AC3E}">
        <p14:creationId xmlns:p14="http://schemas.microsoft.com/office/powerpoint/2010/main" val="173129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554"/>
            <a:ext cx="5920155" cy="6772891"/>
          </a:xfrm>
          <a:prstGeom prst="rect">
            <a:avLst/>
          </a:prstGeom>
        </p:spPr>
      </p:pic>
      <p:pic>
        <p:nvPicPr>
          <p:cNvPr id="4" name="Picture 3">
            <a:extLst>
              <a:ext uri="{FF2B5EF4-FFF2-40B4-BE49-F238E27FC236}">
                <a16:creationId xmlns:a16="http://schemas.microsoft.com/office/drawing/2014/main" xmlns="" id="{155BECD4-CA5A-7E73-DD1D-95176AE574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0154" y="0"/>
            <a:ext cx="6271848" cy="6772891"/>
          </a:xfrm>
          <a:prstGeom prst="rect">
            <a:avLst/>
          </a:prstGeom>
        </p:spPr>
      </p:pic>
    </p:spTree>
    <p:extLst>
      <p:ext uri="{BB962C8B-B14F-4D97-AF65-F5344CB8AC3E}">
        <p14:creationId xmlns:p14="http://schemas.microsoft.com/office/powerpoint/2010/main" val="3044726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709496" y="-2624504"/>
            <a:ext cx="6866793" cy="12098217"/>
          </a:xfrm>
          <a:prstGeom prst="rect">
            <a:avLst/>
          </a:prstGeom>
        </p:spPr>
      </p:pic>
    </p:spTree>
    <p:extLst>
      <p:ext uri="{BB962C8B-B14F-4D97-AF65-F5344CB8AC3E}">
        <p14:creationId xmlns:p14="http://schemas.microsoft.com/office/powerpoint/2010/main" val="1749918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554"/>
            <a:ext cx="6096000" cy="6772891"/>
          </a:xfrm>
          <a:prstGeom prst="rect">
            <a:avLst/>
          </a:prstGeom>
        </p:spPr>
      </p:pic>
      <p:pic>
        <p:nvPicPr>
          <p:cNvPr id="3" name="Picture 2">
            <a:extLst>
              <a:ext uri="{FF2B5EF4-FFF2-40B4-BE49-F238E27FC236}">
                <a16:creationId xmlns:a16="http://schemas.microsoft.com/office/drawing/2014/main" xmlns="" id="{6EA7C274-8925-D7AB-6CC0-C2C3A442A2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1" y="42553"/>
            <a:ext cx="6096000" cy="6772891"/>
          </a:xfrm>
          <a:prstGeom prst="rect">
            <a:avLst/>
          </a:prstGeom>
        </p:spPr>
      </p:pic>
    </p:spTree>
    <p:extLst>
      <p:ext uri="{BB962C8B-B14F-4D97-AF65-F5344CB8AC3E}">
        <p14:creationId xmlns:p14="http://schemas.microsoft.com/office/powerpoint/2010/main" val="1912313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67716019-477A-7E10-950E-F13CC2E585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64000" y="734646"/>
            <a:ext cx="8128000" cy="5740400"/>
          </a:xfrm>
          <a:prstGeom prst="rect">
            <a:avLst/>
          </a:prstGeom>
        </p:spPr>
      </p:pic>
      <p:pic>
        <p:nvPicPr>
          <p:cNvPr id="7" name="Picture 6">
            <a:extLst>
              <a:ext uri="{FF2B5EF4-FFF2-40B4-BE49-F238E27FC236}">
                <a16:creationId xmlns:a16="http://schemas.microsoft.com/office/drawing/2014/main" xmlns="" id="{B14D4592-A0E4-4F06-68A7-C1EFB2CD08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3646"/>
            <a:ext cx="4064000" cy="6502400"/>
          </a:xfrm>
          <a:prstGeom prst="rect">
            <a:avLst/>
          </a:prstGeom>
        </p:spPr>
      </p:pic>
    </p:spTree>
    <p:extLst>
      <p:ext uri="{BB962C8B-B14F-4D97-AF65-F5344CB8AC3E}">
        <p14:creationId xmlns:p14="http://schemas.microsoft.com/office/powerpoint/2010/main" val="847481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9B81DFC-4A0C-82E3-CF92-04B29D9E026E}"/>
              </a:ext>
            </a:extLst>
          </p:cNvPr>
          <p:cNvSpPr>
            <a:spLocks noGrp="1"/>
          </p:cNvSpPr>
          <p:nvPr>
            <p:ph type="ctrTitle"/>
          </p:nvPr>
        </p:nvSpPr>
        <p:spPr/>
        <p:txBody>
          <a:bodyPr/>
          <a:lstStyle/>
          <a:p>
            <a:r>
              <a:rPr lang="en-US" dirty="0"/>
              <a:t>TEACHER TRAINING AND SKILL BUILDING </a:t>
            </a:r>
          </a:p>
        </p:txBody>
      </p:sp>
      <p:sp>
        <p:nvSpPr>
          <p:cNvPr id="2" name="Subtitle 1">
            <a:extLst>
              <a:ext uri="{FF2B5EF4-FFF2-40B4-BE49-F238E27FC236}">
                <a16:creationId xmlns:a16="http://schemas.microsoft.com/office/drawing/2014/main" xmlns="" id="{AD0AAD31-2432-D0EA-85D9-389B1218F9AA}"/>
              </a:ext>
            </a:extLst>
          </p:cNvPr>
          <p:cNvSpPr>
            <a:spLocks noGrp="1"/>
          </p:cNvSpPr>
          <p:nvPr>
            <p:ph type="subTitle" idx="1"/>
          </p:nvPr>
        </p:nvSpPr>
        <p:spPr/>
        <p:txBody>
          <a:bodyPr>
            <a:normAutofit/>
          </a:bodyPr>
          <a:lstStyle/>
          <a:p>
            <a:pPr marL="457200" indent="-457200">
              <a:buAutoNum type="alphaUcPeriod"/>
            </a:pPr>
            <a:r>
              <a:rPr lang="en-US" dirty="0"/>
              <a:t>UNDERSTANDING THE ‘WHY’ OF TEACHING AND LEARNING</a:t>
            </a:r>
          </a:p>
          <a:p>
            <a:pPr marL="457200" indent="-457200">
              <a:buAutoNum type="alphaUcPeriod"/>
            </a:pPr>
            <a:r>
              <a:rPr lang="en-US" dirty="0"/>
              <a:t>UNDERSTANDING BRAIN DEVELOPMENT FOR SOCIO-EMOTIONAL SKILLS</a:t>
            </a:r>
          </a:p>
          <a:p>
            <a:pPr marL="457200" indent="-457200">
              <a:buAutoNum type="alphaUcPeriod"/>
            </a:pPr>
            <a:r>
              <a:rPr lang="en-US" dirty="0"/>
              <a:t>TEACHING STRATEGIES </a:t>
            </a:r>
          </a:p>
        </p:txBody>
      </p:sp>
    </p:spTree>
    <p:extLst>
      <p:ext uri="{BB962C8B-B14F-4D97-AF65-F5344CB8AC3E}">
        <p14:creationId xmlns:p14="http://schemas.microsoft.com/office/powerpoint/2010/main" val="1451377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CA23EE6-4B20-2377-F93E-A83DF231AF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58800"/>
            <a:ext cx="5228492" cy="5740400"/>
          </a:xfrm>
          <a:prstGeom prst="rect">
            <a:avLst/>
          </a:prstGeom>
        </p:spPr>
      </p:pic>
      <p:pic>
        <p:nvPicPr>
          <p:cNvPr id="6" name="Picture 5">
            <a:extLst>
              <a:ext uri="{FF2B5EF4-FFF2-40B4-BE49-F238E27FC236}">
                <a16:creationId xmlns:a16="http://schemas.microsoft.com/office/drawing/2014/main" xmlns="" id="{24D2DC19-5C81-99BB-E48E-3FBEBEEA57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28493" y="-31262"/>
            <a:ext cx="6880209" cy="6858000"/>
          </a:xfrm>
          <a:prstGeom prst="rect">
            <a:avLst/>
          </a:prstGeom>
        </p:spPr>
      </p:pic>
    </p:spTree>
    <p:extLst>
      <p:ext uri="{BB962C8B-B14F-4D97-AF65-F5344CB8AC3E}">
        <p14:creationId xmlns:p14="http://schemas.microsoft.com/office/powerpoint/2010/main" val="4269325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396364B-06E4-F106-F0DB-4816D4BB00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784" y="406400"/>
            <a:ext cx="6096000" cy="6045200"/>
          </a:xfrm>
          <a:prstGeom prst="rect">
            <a:avLst/>
          </a:prstGeom>
        </p:spPr>
      </p:pic>
      <p:pic>
        <p:nvPicPr>
          <p:cNvPr id="5" name="Picture 4">
            <a:extLst>
              <a:ext uri="{FF2B5EF4-FFF2-40B4-BE49-F238E27FC236}">
                <a16:creationId xmlns:a16="http://schemas.microsoft.com/office/drawing/2014/main" xmlns="" id="{F38EA797-8FFF-2A7D-6FFA-AC5949D883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77570" y="175846"/>
            <a:ext cx="5732859" cy="6858000"/>
          </a:xfrm>
          <a:prstGeom prst="rect">
            <a:avLst/>
          </a:prstGeom>
        </p:spPr>
      </p:pic>
    </p:spTree>
    <p:extLst>
      <p:ext uri="{BB962C8B-B14F-4D97-AF65-F5344CB8AC3E}">
        <p14:creationId xmlns:p14="http://schemas.microsoft.com/office/powerpoint/2010/main" val="2231913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17500"/>
            <a:ext cx="7543800" cy="1143000"/>
          </a:xfrm>
        </p:spPr>
        <p:txBody>
          <a:bodyPr>
            <a:normAutofit fontScale="90000"/>
          </a:bodyPr>
          <a:lstStyle/>
          <a:p>
            <a:r>
              <a:rPr lang="en-US" sz="2917" b="1" dirty="0"/>
              <a:t>TEACHING STRATEGIES- NOT CHALK-TALK-CHARTS</a:t>
            </a:r>
            <a:br>
              <a:rPr lang="en-US" sz="2917" b="1" dirty="0"/>
            </a:br>
            <a:r>
              <a:rPr lang="en-US" sz="2917" b="1" dirty="0"/>
              <a:t>KWL</a:t>
            </a:r>
          </a:p>
        </p:txBody>
      </p:sp>
      <p:sp>
        <p:nvSpPr>
          <p:cNvPr id="3" name="Content Placeholder 2"/>
          <p:cNvSpPr>
            <a:spLocks noGrp="1"/>
          </p:cNvSpPr>
          <p:nvPr>
            <p:ph idx="1"/>
          </p:nvPr>
        </p:nvSpPr>
        <p:spPr>
          <a:xfrm>
            <a:off x="2349500" y="1460500"/>
            <a:ext cx="7543800" cy="3954463"/>
          </a:xfrm>
        </p:spPr>
        <p:txBody>
          <a:bodyPr>
            <a:noAutofit/>
          </a:bodyPr>
          <a:lstStyle/>
          <a:p>
            <a:r>
              <a:rPr lang="en-US" sz="1333" dirty="0"/>
              <a:t>K-W-L is an instructional reading strategy that is used to guide students through a text. Students begin by brainstorming everything they </a:t>
            </a:r>
            <a:r>
              <a:rPr lang="en-US" sz="1333" b="1" dirty="0"/>
              <a:t>Know</a:t>
            </a:r>
            <a:r>
              <a:rPr lang="en-US" sz="1333" dirty="0"/>
              <a:t> about a topic. This information is recorded in the K column of a K-W-L chart. Students then generate a list of questions about what they </a:t>
            </a:r>
            <a:r>
              <a:rPr lang="en-US" sz="1333" b="1" dirty="0"/>
              <a:t>Want to Know</a:t>
            </a:r>
            <a:r>
              <a:rPr lang="en-US" sz="1333" dirty="0"/>
              <a:t> about the topic. These questions are listed in the W column of the chart. During or after reading, students answer the questions that are in the W column. This new information that they have </a:t>
            </a:r>
            <a:r>
              <a:rPr lang="en-US" sz="1333" b="1" dirty="0"/>
              <a:t>Learned</a:t>
            </a:r>
            <a:r>
              <a:rPr lang="en-US" sz="1333" dirty="0"/>
              <a:t> is recorded in the L column of the K-W-L chart.</a:t>
            </a:r>
          </a:p>
          <a:p>
            <a:pPr marL="0" indent="0">
              <a:buNone/>
            </a:pPr>
            <a:r>
              <a:rPr lang="en-US" sz="1333" dirty="0"/>
              <a:t>  </a:t>
            </a:r>
          </a:p>
          <a:p>
            <a:endParaRPr lang="en-US" sz="1333" dirty="0"/>
          </a:p>
          <a:p>
            <a:endParaRPr lang="en-US" sz="1333" dirty="0"/>
          </a:p>
          <a:p>
            <a:r>
              <a:rPr lang="en-US" sz="1333" dirty="0"/>
              <a:t>How to use the K-W-L strategy</a:t>
            </a:r>
          </a:p>
          <a:p>
            <a:r>
              <a:rPr lang="en-US" sz="1333" dirty="0"/>
              <a:t>Choose a text. This strategy works best with expository texts.</a:t>
            </a:r>
          </a:p>
          <a:p>
            <a:r>
              <a:rPr lang="en-US" sz="1333" dirty="0"/>
              <a:t>Create a K-W-L chart</a:t>
            </a:r>
            <a:r>
              <a:rPr lang="en-US" sz="1333" b="1" dirty="0"/>
              <a:t>.</a:t>
            </a:r>
            <a:r>
              <a:rPr lang="en-US" sz="1333" dirty="0"/>
              <a:t> The teacher should create a chart on the blackboard or on an overhead transparency. In addition, the students should have their own chart on which to record information. (Below is an example of a K-W-L chart.)</a:t>
            </a:r>
          </a:p>
          <a:p>
            <a:r>
              <a:rPr lang="en-US" sz="1333" dirty="0"/>
              <a:t>Ask students to brainstorm words, terms, or phrases they associate with a topic</a:t>
            </a:r>
            <a:r>
              <a:rPr lang="en-US" sz="1333" b="1" dirty="0"/>
              <a:t>.</a:t>
            </a:r>
            <a:r>
              <a:rPr lang="en-US" sz="1333" dirty="0"/>
              <a:t> The teacher and students record these associations in the </a:t>
            </a:r>
            <a:r>
              <a:rPr lang="en-US" sz="1333" i="1" dirty="0"/>
              <a:t>K</a:t>
            </a:r>
            <a:r>
              <a:rPr lang="en-US" sz="1333" dirty="0"/>
              <a:t> column of their charts. This is done until students run out of ideas.</a:t>
            </a:r>
          </a:p>
          <a:p>
            <a:endParaRPr lang="en-US" sz="1333" dirty="0"/>
          </a:p>
          <a:p>
            <a:endParaRPr lang="en-US" sz="1333" dirty="0"/>
          </a:p>
          <a:p>
            <a:endParaRPr lang="en-US" sz="1333" dirty="0"/>
          </a:p>
        </p:txBody>
      </p:sp>
      <p:graphicFrame>
        <p:nvGraphicFramePr>
          <p:cNvPr id="6" name="Table 5"/>
          <p:cNvGraphicFramePr>
            <a:graphicFrameLocks noGrp="1"/>
          </p:cNvGraphicFramePr>
          <p:nvPr/>
        </p:nvGraphicFramePr>
        <p:xfrm>
          <a:off x="2540000" y="2730501"/>
          <a:ext cx="7239000" cy="732204"/>
        </p:xfrm>
        <a:graphic>
          <a:graphicData uri="http://schemas.openxmlformats.org/drawingml/2006/table">
            <a:tbl>
              <a:tblPr firstRow="1" bandRow="1">
                <a:tableStyleId>{5C22544A-7EE6-4342-B048-85BDC9FD1C3A}</a:tableStyleId>
              </a:tblPr>
              <a:tblGrid>
                <a:gridCol w="2413000">
                  <a:extLst>
                    <a:ext uri="{9D8B030D-6E8A-4147-A177-3AD203B41FA5}">
                      <a16:colId xmlns:a16="http://schemas.microsoft.com/office/drawing/2014/main" xmlns="" val="20000"/>
                    </a:ext>
                  </a:extLst>
                </a:gridCol>
                <a:gridCol w="2413000">
                  <a:extLst>
                    <a:ext uri="{9D8B030D-6E8A-4147-A177-3AD203B41FA5}">
                      <a16:colId xmlns:a16="http://schemas.microsoft.com/office/drawing/2014/main" xmlns="" val="20001"/>
                    </a:ext>
                  </a:extLst>
                </a:gridCol>
                <a:gridCol w="2413000">
                  <a:extLst>
                    <a:ext uri="{9D8B030D-6E8A-4147-A177-3AD203B41FA5}">
                      <a16:colId xmlns:a16="http://schemas.microsoft.com/office/drawing/2014/main" xmlns="" val="20002"/>
                    </a:ext>
                  </a:extLst>
                </a:gridCol>
              </a:tblGrid>
              <a:tr h="304800">
                <a:tc>
                  <a:txBody>
                    <a:bodyPr/>
                    <a:lstStyle/>
                    <a:p>
                      <a:pPr algn="ctr"/>
                      <a:r>
                        <a:rPr lang="en-US" sz="1500" dirty="0"/>
                        <a:t>K</a:t>
                      </a:r>
                    </a:p>
                  </a:txBody>
                  <a:tcPr marL="76200" marR="76200" marT="38100" marB="38100"/>
                </a:tc>
                <a:tc>
                  <a:txBody>
                    <a:bodyPr/>
                    <a:lstStyle/>
                    <a:p>
                      <a:pPr algn="ctr"/>
                      <a:r>
                        <a:rPr lang="en-US" sz="1500" dirty="0"/>
                        <a:t>W</a:t>
                      </a:r>
                    </a:p>
                  </a:txBody>
                  <a:tcPr marL="76200" marR="76200" marT="38100" marB="38100"/>
                </a:tc>
                <a:tc>
                  <a:txBody>
                    <a:bodyPr/>
                    <a:lstStyle/>
                    <a:p>
                      <a:pPr algn="ctr"/>
                      <a:r>
                        <a:rPr lang="en-US" sz="1500" dirty="0"/>
                        <a:t>L</a:t>
                      </a:r>
                    </a:p>
                  </a:txBody>
                  <a:tcPr marL="76200" marR="76200" marT="38100" marB="38100"/>
                </a:tc>
                <a:extLst>
                  <a:ext uri="{0D108BD9-81ED-4DB2-BD59-A6C34878D82A}">
                    <a16:rowId xmlns:a16="http://schemas.microsoft.com/office/drawing/2014/main" xmlns="" val="10000"/>
                  </a:ext>
                </a:extLst>
              </a:tr>
              <a:tr h="427404">
                <a:tc>
                  <a:txBody>
                    <a:bodyPr/>
                    <a:lstStyle/>
                    <a:p>
                      <a:endParaRPr lang="en-US" sz="1500" dirty="0"/>
                    </a:p>
                  </a:txBody>
                  <a:tcPr marL="76200" marR="76200" marT="38100" marB="38100"/>
                </a:tc>
                <a:tc>
                  <a:txBody>
                    <a:bodyPr/>
                    <a:lstStyle/>
                    <a:p>
                      <a:endParaRPr lang="en-US" sz="1500" dirty="0"/>
                    </a:p>
                  </a:txBody>
                  <a:tcPr marL="76200" marR="76200" marT="38100" marB="38100"/>
                </a:tc>
                <a:tc>
                  <a:txBody>
                    <a:bodyPr/>
                    <a:lstStyle/>
                    <a:p>
                      <a:endParaRPr lang="en-US" sz="1500" dirty="0"/>
                    </a:p>
                  </a:txBody>
                  <a:tcPr marL="76200" marR="76200" marT="38100" marB="3810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46176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17" b="1" dirty="0"/>
              <a:t>TEACHING STRATEGIES- NOT CHALK-TALK-CHARTS</a:t>
            </a:r>
            <a:r>
              <a:rPr lang="en-IN" sz="2917" b="1" dirty="0"/>
              <a:t/>
            </a:r>
            <a:br>
              <a:rPr lang="en-IN" sz="2917" b="1" dirty="0"/>
            </a:br>
            <a:r>
              <a:rPr lang="en-IN" sz="2917" b="1" dirty="0"/>
              <a:t>Thinking hats</a:t>
            </a:r>
            <a:endParaRPr lang="en-US" sz="2917" dirty="0"/>
          </a:p>
        </p:txBody>
      </p:sp>
      <p:sp>
        <p:nvSpPr>
          <p:cNvPr id="3" name="Content Placeholder 2"/>
          <p:cNvSpPr>
            <a:spLocks noGrp="1"/>
          </p:cNvSpPr>
          <p:nvPr>
            <p:ph idx="1"/>
          </p:nvPr>
        </p:nvSpPr>
        <p:spPr/>
        <p:txBody>
          <a:bodyPr>
            <a:normAutofit/>
          </a:bodyPr>
          <a:lstStyle/>
          <a:p>
            <a:pPr lvl="0"/>
            <a:r>
              <a:rPr lang="en-IN" sz="1333" dirty="0"/>
              <a:t>We have kept  3 coloured chits in a bowl and coloured hats</a:t>
            </a:r>
            <a:endParaRPr lang="en-US" sz="1333" dirty="0"/>
          </a:p>
          <a:p>
            <a:pPr lvl="0"/>
            <a:r>
              <a:rPr lang="en-US" sz="1333" dirty="0"/>
              <a:t>Take</a:t>
            </a:r>
            <a:r>
              <a:rPr lang="en-IN" sz="1333" dirty="0"/>
              <a:t> a chit and Groups will be made according to colour </a:t>
            </a:r>
            <a:endParaRPr lang="en-US" sz="1333" dirty="0"/>
          </a:p>
          <a:p>
            <a:pPr lvl="0"/>
            <a:r>
              <a:rPr lang="en-IN" sz="1333" dirty="0"/>
              <a:t>Red Hat (emotion) – Find emotions in the story</a:t>
            </a:r>
            <a:endParaRPr lang="en-US" sz="1333" dirty="0"/>
          </a:p>
          <a:p>
            <a:pPr lvl="0"/>
            <a:r>
              <a:rPr lang="en-IN" sz="1333" dirty="0"/>
              <a:t>Green hat (creativity)– Recreate the story</a:t>
            </a:r>
            <a:endParaRPr lang="en-US" sz="1333" dirty="0"/>
          </a:p>
          <a:p>
            <a:pPr lvl="0"/>
            <a:r>
              <a:rPr lang="en-IN" sz="1333" dirty="0"/>
              <a:t>Black Hat ( Danger /problem) – Problems faced by the characters in the story.</a:t>
            </a:r>
            <a:endParaRPr lang="en-US" sz="1333" dirty="0"/>
          </a:p>
        </p:txBody>
      </p:sp>
      <p:pic>
        <p:nvPicPr>
          <p:cNvPr id="4" name="Picture 2" descr="\\pjkserver\IBPJKDATA\2017-18\For Deepti maam\Teaching staragities\redriding hood KA\20180315_11195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58850" y="4413095"/>
            <a:ext cx="2559835" cy="1726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pjkserver\IBPJKDATA\2017-18\For Deepti maam\Teaching staragities\redriding hood KA\20180315_11180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3154" y="4413095"/>
            <a:ext cx="2500330" cy="1905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1">
            <a:schemeClr val="accent2"/>
          </a:lnRef>
          <a:fillRef idx="2">
            <a:schemeClr val="accent2"/>
          </a:fillRef>
          <a:effectRef idx="1">
            <a:schemeClr val="accent2"/>
          </a:effectRef>
          <a:fontRef idx="minor">
            <a:schemeClr val="dk1"/>
          </a:fontRef>
        </p:style>
      </p:pic>
    </p:spTree>
    <p:extLst>
      <p:ext uri="{BB962C8B-B14F-4D97-AF65-F5344CB8AC3E}">
        <p14:creationId xmlns:p14="http://schemas.microsoft.com/office/powerpoint/2010/main" val="1504947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2D2862-7F6F-3918-40EA-9488B1BEF6D3}"/>
              </a:ext>
            </a:extLst>
          </p:cNvPr>
          <p:cNvSpPr>
            <a:spLocks noGrp="1"/>
          </p:cNvSpPr>
          <p:nvPr>
            <p:ph type="title"/>
          </p:nvPr>
        </p:nvSpPr>
        <p:spPr/>
        <p:txBody>
          <a:bodyPr/>
          <a:lstStyle/>
          <a:p>
            <a:r>
              <a:rPr lang="en-US" dirty="0"/>
              <a:t>THE TRIKONA </a:t>
            </a:r>
          </a:p>
        </p:txBody>
      </p:sp>
      <p:sp>
        <p:nvSpPr>
          <p:cNvPr id="3" name="Content Placeholder 2">
            <a:extLst>
              <a:ext uri="{FF2B5EF4-FFF2-40B4-BE49-F238E27FC236}">
                <a16:creationId xmlns:a16="http://schemas.microsoft.com/office/drawing/2014/main" xmlns="" id="{E9C8FA81-BC90-4863-1E03-1457532A6908}"/>
              </a:ext>
            </a:extLst>
          </p:cNvPr>
          <p:cNvSpPr>
            <a:spLocks noGrp="1"/>
          </p:cNvSpPr>
          <p:nvPr>
            <p:ph idx="1"/>
          </p:nvPr>
        </p:nvSpPr>
        <p:spPr/>
        <p:txBody>
          <a:bodyPr>
            <a:normAutofit fontScale="92500" lnSpcReduction="20000"/>
          </a:bodyPr>
          <a:lstStyle/>
          <a:p>
            <a:r>
              <a:rPr lang="en-US" dirty="0"/>
              <a:t>FOR ANY CURRICULUM TO BE SUCCESSFUL THE TRIKONA OF CURRICULUM-ASSESSMENT AND TEACHER TRAINING NEED TO GO HAND IN HAND.</a:t>
            </a:r>
          </a:p>
          <a:p>
            <a:r>
              <a:rPr lang="en-US" dirty="0"/>
              <a:t>THE BEST CURRICULUM WILL NOT BE IMPACTFUL IF THIS TRIKONA IS NOT DEVELOPED TOGETHER.</a:t>
            </a:r>
          </a:p>
          <a:p>
            <a:endParaRPr lang="en-US" dirty="0"/>
          </a:p>
          <a:p>
            <a:pPr marL="0" indent="0">
              <a:buNone/>
            </a:pPr>
            <a:r>
              <a:rPr lang="en-US" dirty="0"/>
              <a:t>-DR. SWATI POPAT VATS</a:t>
            </a:r>
          </a:p>
          <a:p>
            <a:pPr marL="0" indent="0">
              <a:buNone/>
            </a:pPr>
            <a:r>
              <a:rPr lang="en-US" dirty="0"/>
              <a:t>9819121384</a:t>
            </a:r>
          </a:p>
          <a:p>
            <a:pPr marL="0" indent="0">
              <a:buNone/>
            </a:pPr>
            <a:r>
              <a:rPr lang="en-US" dirty="0">
                <a:hlinkClick r:id="rId2"/>
              </a:rPr>
              <a:t>ecapresidentindia@gmail.com</a:t>
            </a:r>
            <a:r>
              <a:rPr lang="en-US" dirty="0"/>
              <a:t> </a:t>
            </a:r>
          </a:p>
        </p:txBody>
      </p:sp>
      <p:pic>
        <p:nvPicPr>
          <p:cNvPr id="4" name="Picture 3">
            <a:extLst>
              <a:ext uri="{FF2B5EF4-FFF2-40B4-BE49-F238E27FC236}">
                <a16:creationId xmlns:a16="http://schemas.microsoft.com/office/drawing/2014/main" xmlns="" id="{821ED485-E792-D549-7366-5C1AB5B59F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8870" y="3946157"/>
            <a:ext cx="1833170" cy="2102624"/>
          </a:xfrm>
          <a:prstGeom prst="rect">
            <a:avLst/>
          </a:prstGeom>
        </p:spPr>
      </p:pic>
    </p:spTree>
    <p:extLst>
      <p:ext uri="{BB962C8B-B14F-4D97-AF65-F5344CB8AC3E}">
        <p14:creationId xmlns:p14="http://schemas.microsoft.com/office/powerpoint/2010/main" val="201580523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
  <TotalTime>67</TotalTime>
  <Words>619</Words>
  <Application>Microsoft Office PowerPoint</Application>
  <PresentationFormat>Custom</PresentationFormat>
  <Paragraphs>80</Paragraphs>
  <Slides>26</Slides>
  <Notes>0</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Circuit</vt:lpstr>
      <vt:lpstr>Top 3 areas for paradigm shift- NCF- NEP2020</vt:lpstr>
      <vt:lpstr>The top three areas for a paradigm shift are-</vt:lpstr>
      <vt:lpstr>CURRICULUM </vt:lpstr>
      <vt:lpstr> INCLUDING our educational influencers</vt:lpstr>
      <vt:lpstr>PowerPoint Presentation</vt:lpstr>
      <vt:lpstr>PREWRITING SKILLS-  The Triangle. The Circle. The Square- WARLI  Painting with Lines- Madhubani</vt:lpstr>
      <vt:lpstr>PRE WRITING SKILLS- Painting with dots</vt:lpstr>
      <vt:lpstr>LEARNING THROUGH STORIES</vt:lpstr>
      <vt:lpstr>Gijubhai- Brain development and story based curriculum </vt:lpstr>
      <vt:lpstr>PowerPoint Presentation</vt:lpstr>
      <vt:lpstr>SPIRAL CURRIUCLUM</vt:lpstr>
      <vt:lpstr>Bilingual story books </vt:lpstr>
      <vt:lpstr>PowerPoint Presentation</vt:lpstr>
      <vt:lpstr>PowerPoint Presentation</vt:lpstr>
      <vt:lpstr>PowerPoint Presentation</vt:lpstr>
      <vt:lpstr>ASSESSMENT AND ZPD</vt:lpstr>
      <vt:lpstr>PowerPoint Presentation</vt:lpstr>
      <vt:lpstr>PowerPoint Presentation</vt:lpstr>
      <vt:lpstr>PowerPoint Presentation</vt:lpstr>
      <vt:lpstr>PowerPoint Presentation</vt:lpstr>
      <vt:lpstr>TEACHER TRAINING AND SKILL BUILDING </vt:lpstr>
      <vt:lpstr>PowerPoint Presentation</vt:lpstr>
      <vt:lpstr>PowerPoint Presentation</vt:lpstr>
      <vt:lpstr>TEACHING STRATEGIES- NOT CHALK-TALK-CHARTS KWL</vt:lpstr>
      <vt:lpstr>TEACHING STRATEGIES- NOT CHALK-TALK-CHARTS Thinking hats</vt:lpstr>
      <vt:lpstr>THE TRIKONA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 Vats</dc:creator>
  <cp:lastModifiedBy>rajudixit_85@outlook.com</cp:lastModifiedBy>
  <cp:revision>3</cp:revision>
  <dcterms:created xsi:type="dcterms:W3CDTF">2022-09-07T06:03:22Z</dcterms:created>
  <dcterms:modified xsi:type="dcterms:W3CDTF">2022-09-07T16:52:45Z</dcterms:modified>
</cp:coreProperties>
</file>