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media/image38.jpg" ContentType="image/jpg"/>
  <Override PartName="/ppt/media/image39.jpg" ContentType="image/jpg"/>
  <Override PartName="/ppt/media/image40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755" r:id="rId3"/>
    <p:sldId id="716" r:id="rId4"/>
    <p:sldId id="768" r:id="rId5"/>
    <p:sldId id="769" r:id="rId6"/>
    <p:sldId id="288" r:id="rId7"/>
    <p:sldId id="333" r:id="rId8"/>
    <p:sldId id="291" r:id="rId9"/>
    <p:sldId id="334" r:id="rId10"/>
    <p:sldId id="763" r:id="rId11"/>
    <p:sldId id="674" r:id="rId12"/>
    <p:sldId id="675" r:id="rId13"/>
    <p:sldId id="756" r:id="rId14"/>
    <p:sldId id="261" r:id="rId15"/>
    <p:sldId id="271" r:id="rId16"/>
    <p:sldId id="272" r:id="rId17"/>
    <p:sldId id="274" r:id="rId18"/>
    <p:sldId id="276" r:id="rId19"/>
    <p:sldId id="715" r:id="rId20"/>
    <p:sldId id="733" r:id="rId21"/>
    <p:sldId id="735" r:id="rId22"/>
    <p:sldId id="736" r:id="rId23"/>
    <p:sldId id="743" r:id="rId24"/>
    <p:sldId id="741" r:id="rId25"/>
    <p:sldId id="744" r:id="rId26"/>
    <p:sldId id="746" r:id="rId27"/>
    <p:sldId id="289" r:id="rId28"/>
    <p:sldId id="262" r:id="rId29"/>
    <p:sldId id="562" r:id="rId30"/>
    <p:sldId id="757" r:id="rId31"/>
    <p:sldId id="759" r:id="rId32"/>
    <p:sldId id="760" r:id="rId33"/>
    <p:sldId id="279" r:id="rId34"/>
    <p:sldId id="286" r:id="rId35"/>
    <p:sldId id="287" r:id="rId36"/>
    <p:sldId id="293" r:id="rId37"/>
    <p:sldId id="296" r:id="rId38"/>
    <p:sldId id="586" r:id="rId39"/>
    <p:sldId id="767" r:id="rId40"/>
    <p:sldId id="342" r:id="rId41"/>
    <p:sldId id="258" r:id="rId42"/>
    <p:sldId id="587" r:id="rId43"/>
    <p:sldId id="582" r:id="rId44"/>
    <p:sldId id="260" r:id="rId45"/>
    <p:sldId id="764" r:id="rId46"/>
    <p:sldId id="343" r:id="rId47"/>
    <p:sldId id="765" r:id="rId48"/>
    <p:sldId id="259" r:id="rId49"/>
    <p:sldId id="766" r:id="rId50"/>
    <p:sldId id="266" r:id="rId51"/>
    <p:sldId id="267" r:id="rId52"/>
    <p:sldId id="454" r:id="rId53"/>
    <p:sldId id="256" r:id="rId54"/>
    <p:sldId id="257" r:id="rId55"/>
    <p:sldId id="581" r:id="rId56"/>
    <p:sldId id="575" r:id="rId57"/>
    <p:sldId id="754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84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42708-CDC1-23BF-9111-1AD01F8DE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3B1B6B-1CB1-C85A-4A13-FF3D322BD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D4FE2-05D6-D23E-0181-11080CF94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0D742-9B6A-B26A-C3FD-7ADCF7D66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BA1AE-7909-57CD-7EA3-A85C545CA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17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3D555-7271-E207-3043-05B20E47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33229-4966-BCC6-4E6F-649DA7C42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B38FF-4585-4BF3-E25B-70F59CF93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9A97E-B376-D2EE-5350-1CBF7F49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4271F-83BB-8792-A305-7551798E5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59A99-FFF6-19CB-AB41-598B1B965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2D873-7A24-9200-04BD-8D5AC550D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93BD-4D35-14B6-E5EA-4A1253102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37AAA-189F-4EA5-95DD-29AFD4E21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AB2F0-6A25-4BFD-B101-D69542ABB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7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FDE1F-5C97-3E25-420A-FDFDF545C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C1007-9374-DD2B-C598-288F94FA7D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4A88E-CF17-86A1-4AD0-390C045F3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613AD8-4AAD-DC92-A442-D86D30B9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030EE-7400-1663-1822-4D3EA6431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1C256E-2731-4751-877F-D653F10FA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69982-FCB1-014F-4B30-B5CEB35A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179F8-69E3-F8BE-C04E-91D9A7FB3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90E43-BE10-4F93-107D-D1CB03BFD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8B4CB-F991-BB32-DA75-C6C7D642A9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FC6BC-6027-532A-02D3-718F6EB64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56262C-3273-5BB1-283D-85C692E01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3C49F1-6247-FA74-C2F0-96FF515BE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288837-6BCE-EC98-51CC-B699CE2D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7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DB12-E432-4D50-A19D-F2489D0F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6A5AE6-4C61-2B02-4811-141FD6E21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0E9448-1FF0-B209-C461-B0742B917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15662-BFFA-3375-2A82-77247F09A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9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1DFAEE-BBA3-D4D6-7343-ED89172F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A5299F-E871-ABF3-A76B-6B7965C3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26F0D-91F2-FD0E-D7EC-8CB8B3B4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22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574CE-80A0-EED0-0351-11F7378E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C93F3-02DC-B595-6C65-4C1842E8A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195AC-E2E3-8F55-FF4F-8984279D3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B5A39-6382-AD27-FC24-6AAAFB360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4ABB5-9E75-2B48-2924-D2CB3504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24E0C-1632-1E08-E618-8FB06D5B9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3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A1184-A390-03A6-C4EC-D6D28C5B5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D01D63-57D9-2258-5E39-2403BE0ABF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1EA5A-AECC-9B50-6524-06911FCAE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3314D-142A-A007-CFB0-4D8F76075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52ADA-C704-642D-0D72-11455940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9E642-1C67-8314-6317-330AC27D6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5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5D586-1B23-4C26-EFEE-4F58455CC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C9E959-E71B-A45A-EC7C-B8B3A2CDA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8CE93-E40C-EF4D-8FAD-DE19D9F96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18069-905B-868D-274E-9BEC05CB2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FD897-9E0D-ABE9-3CB2-F2843F5B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93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1C529A-6C33-E394-A12F-3060E3C96E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41398-5C60-5CEF-E343-C2B6C1C50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E33E2-5410-EE3A-B8E6-9F488CC7D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4F8AD-1425-1AED-1668-405C7D5AE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1805A-121E-3A34-5491-2233D6701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58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24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52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51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17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10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72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91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0151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2636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10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6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50D885-4FA8-07AC-B318-7FED6634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60981-A5AA-CA88-575F-869DC9083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50D05-A631-DEED-EBFD-A646A27C4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BAFCC-7093-0536-D219-CDC8E095A2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F2BF3-8616-3EB6-2D01-82ED96253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0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A1AF011-5A8A-044D-9BD2-E1EB24D9249B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57BF443-F862-1E42-99D5-E461157B8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6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hyperlink" Target="mailto:drswatipopatvats@gmail.com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mailto:ecapresidentindia@gmail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6B38F4-E717-BC3B-9BC3-68DFDB78BB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Teaching Pedagogies in line with NEP 2020 and NCF 2022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51B88A2-8AE6-2BFC-07F2-17F739B5A4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Dr. Swati Popat Vats</a:t>
            </a:r>
          </a:p>
          <a:p>
            <a:r>
              <a:rPr lang="en-US" dirty="0"/>
              <a:t>President</a:t>
            </a:r>
          </a:p>
          <a:p>
            <a:r>
              <a:rPr lang="en-US" dirty="0"/>
              <a:t>Early Childhood Association</a:t>
            </a:r>
          </a:p>
          <a:p>
            <a:r>
              <a:rPr lang="en-US" dirty="0"/>
              <a:t>Association for Preparatory Education and Research</a:t>
            </a:r>
          </a:p>
        </p:txBody>
      </p:sp>
    </p:spTree>
    <p:extLst>
      <p:ext uri="{BB962C8B-B14F-4D97-AF65-F5344CB8AC3E}">
        <p14:creationId xmlns:p14="http://schemas.microsoft.com/office/powerpoint/2010/main" val="1891277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90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05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08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3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89210" y="-1"/>
            <a:ext cx="6347012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38568" y="5193344"/>
            <a:ext cx="1539204" cy="2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en-IN" sz="731" b="1" dirty="0" err="1"/>
              <a:t>copyright@swatipopat@podar.org</a:t>
            </a:r>
            <a:endParaRPr lang="en-IN" sz="731" b="1" dirty="0"/>
          </a:p>
        </p:txBody>
      </p:sp>
      <p:pic>
        <p:nvPicPr>
          <p:cNvPr id="5" name="Picture 4" descr="24.jpg">
            <a:extLst>
              <a:ext uri="{FF2B5EF4-FFF2-40B4-BE49-F238E27FC236}">
                <a16:creationId xmlns:a16="http://schemas.microsoft.com/office/drawing/2014/main" id="{39328FDE-916E-E6B9-5CE6-7FB6D9157B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-10000" contrast="10000"/>
          </a:blip>
          <a:stretch>
            <a:fillRect/>
          </a:stretch>
        </p:blipFill>
        <p:spPr>
          <a:xfrm>
            <a:off x="6096000" y="0"/>
            <a:ext cx="6095999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3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618708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38568" y="5193344"/>
            <a:ext cx="1539204" cy="2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en-IN" sz="731" b="1" dirty="0" err="1"/>
              <a:t>copyright@swatipopat@podar.org</a:t>
            </a:r>
            <a:endParaRPr lang="en-IN" sz="731" b="1" dirty="0"/>
          </a:p>
        </p:txBody>
      </p:sp>
      <p:pic>
        <p:nvPicPr>
          <p:cNvPr id="4" name="Picture 3" descr="26.jpg">
            <a:extLst>
              <a:ext uri="{FF2B5EF4-FFF2-40B4-BE49-F238E27FC236}">
                <a16:creationId xmlns:a16="http://schemas.microsoft.com/office/drawing/2014/main" id="{70351E10-1598-E159-65A8-6A2F1EEA2A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-10000" contrast="10000"/>
          </a:blip>
          <a:stretch>
            <a:fillRect/>
          </a:stretch>
        </p:blipFill>
        <p:spPr>
          <a:xfrm>
            <a:off x="6096000" y="0"/>
            <a:ext cx="6096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45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38568" y="5193344"/>
            <a:ext cx="1539204" cy="2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en-IN" sz="731" b="1" dirty="0" err="1"/>
              <a:t>copyright@swatipopat@podar.org</a:t>
            </a:r>
            <a:endParaRPr lang="en-IN" sz="731" b="1" dirty="0"/>
          </a:p>
        </p:txBody>
      </p:sp>
    </p:spTree>
    <p:extLst>
      <p:ext uri="{BB962C8B-B14F-4D97-AF65-F5344CB8AC3E}">
        <p14:creationId xmlns:p14="http://schemas.microsoft.com/office/powerpoint/2010/main" val="3310076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38568" y="5193344"/>
            <a:ext cx="1539204" cy="2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en-IN" sz="731" b="1" dirty="0" err="1"/>
              <a:t>copyright@swatipopat@podar.org</a:t>
            </a:r>
            <a:endParaRPr lang="en-IN" sz="731" b="1" dirty="0"/>
          </a:p>
        </p:txBody>
      </p:sp>
    </p:spTree>
    <p:extLst>
      <p:ext uri="{BB962C8B-B14F-4D97-AF65-F5344CB8AC3E}">
        <p14:creationId xmlns:p14="http://schemas.microsoft.com/office/powerpoint/2010/main" val="3365924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775CE8-7A95-08EF-D695-6A4FE4BAD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34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1DB01F2-AE12-74AE-98AC-6083A3946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65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626206B-426A-46C4-4018-C881B190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9" y="0"/>
            <a:ext cx="12113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06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4B4697-02A3-C6E9-7091-0A2CDF998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10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2037"/>
            <a:ext cx="12192000" cy="68539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85920" y="6557918"/>
            <a:ext cx="26820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350" b="1" dirty="0" err="1"/>
              <a:t>Copyright@swatipopat@podar.org</a:t>
            </a:r>
            <a:endParaRPr lang="en-IN" sz="135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0361" y="2037"/>
            <a:ext cx="12091639" cy="68539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85920" y="6557918"/>
            <a:ext cx="26820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350" b="1" dirty="0" err="1"/>
              <a:t>Copyright@swatipopat@podar.org</a:t>
            </a:r>
            <a:endParaRPr lang="en-IN" sz="135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85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3E9211-5615-D054-3F64-8FB90FA28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71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A61C77-9E40-8B31-A6C9-C03D0BB8F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0" y="0"/>
            <a:ext cx="121027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16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3C8516-4F65-4DC0-7D7F-FC74BB068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88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71BA1A-816E-91F6-BEC4-A99552944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31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D4F5DC0-F5D3-1180-FC4D-ACDF1C5D1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54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7836218" y="5769770"/>
            <a:ext cx="1688783" cy="253916"/>
          </a:xfrm>
          <a:prstGeom prst="rect">
            <a:avLst/>
          </a:prstGeom>
          <a:solidFill>
            <a:schemeClr val="bg1">
              <a:alpha val="5882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050" b="1" dirty="0"/>
              <a:t>swatipopat@podar.org</a:t>
            </a:r>
          </a:p>
        </p:txBody>
      </p:sp>
    </p:spTree>
    <p:extLst>
      <p:ext uri="{BB962C8B-B14F-4D97-AF65-F5344CB8AC3E}">
        <p14:creationId xmlns:p14="http://schemas.microsoft.com/office/powerpoint/2010/main" val="600026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D31B8E-1CB0-6D29-7EE0-91E867658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5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1766A19-3A22-3A89-DE83-74F987BE94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7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87393D-7011-D600-AF3A-A1724B0589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79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2309447" y="199287"/>
            <a:ext cx="7619994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4434E2-F50F-C542-490C-D5BA68B9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692" y="144348"/>
            <a:ext cx="6916616" cy="78981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achen BT" panose="02040806020206050204" pitchFamily="18" charset="0"/>
              </a:rPr>
              <a:t>Lets use this with visuals </a:t>
            </a:r>
          </a:p>
        </p:txBody>
      </p:sp>
      <p:pic>
        <p:nvPicPr>
          <p:cNvPr id="9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1" name="Rectangle 10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0" y="1433865"/>
            <a:ext cx="3657600" cy="63304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Beginner or Emerging</a:t>
            </a: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281354" y="2372815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7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Seed:</a:t>
            </a:r>
            <a:r>
              <a:rPr lang="en-IN" sz="17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Representing the initial stage of growth, where the child is just beginning to show signs of understanding or skill development.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1" y="4173417"/>
            <a:ext cx="3657601" cy="63304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Advanced</a:t>
            </a: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281354" y="5022849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7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Fruit-bearing Tree:</a:t>
            </a:r>
            <a:r>
              <a:rPr lang="en-IN" sz="17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Embodying the stage where the child has not only mastered the skill or concept but is also able to apply it in new and innovative ways, demonstrating a high level of understanding and expertise.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97593" y="1422143"/>
            <a:ext cx="4210774" cy="6330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N" sz="2400" b="1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Progressing or Developing </a:t>
            </a: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6506308" y="2361093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7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Sprout:</a:t>
            </a:r>
            <a:r>
              <a:rPr lang="en-IN" sz="17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Symbolizing the early stages of growth, where the child is starting to demonstrate progress and development, but still requires support and nurturing.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31015" y="4161695"/>
            <a:ext cx="4360985" cy="63304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N" sz="2400" b="1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Proficient</a:t>
            </a: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6506308" y="5011127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7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Blooming Flower: </a:t>
            </a:r>
            <a:r>
              <a:rPr lang="en-IN" sz="17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Representing the stage where the child has developed a strong foundation and is consistently demonstrating proficiency in the skill or concept.</a:t>
            </a:r>
          </a:p>
        </p:txBody>
      </p:sp>
      <p:pic>
        <p:nvPicPr>
          <p:cNvPr id="1026" name="Picture 2" descr="C:\Users\admin\Downloads\Untitled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6" t="42788" r="29873" b="5313"/>
          <a:stretch/>
        </p:blipFill>
        <p:spPr bwMode="auto">
          <a:xfrm>
            <a:off x="3904303" y="3809475"/>
            <a:ext cx="650586" cy="102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ownloads\Untitled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" t="47671" r="74064" b="3823"/>
          <a:stretch/>
        </p:blipFill>
        <p:spPr bwMode="auto">
          <a:xfrm>
            <a:off x="3657600" y="1137138"/>
            <a:ext cx="756026" cy="107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\Downloads\Untitled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8" t="46063" r="53113" b="4844"/>
          <a:stretch/>
        </p:blipFill>
        <p:spPr bwMode="auto">
          <a:xfrm>
            <a:off x="7114806" y="1071270"/>
            <a:ext cx="748394" cy="120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ownloads\Untitled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42" t="4746" r="8539" b="2404"/>
          <a:stretch/>
        </p:blipFill>
        <p:spPr bwMode="auto">
          <a:xfrm flipH="1">
            <a:off x="7114806" y="3429000"/>
            <a:ext cx="642314" cy="159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6506308" y="2929128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endParaRPr lang="en-IN" sz="1700" dirty="0"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20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642517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9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F03A8-CC41-C0D7-5BB8-81A428579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804" y="-1"/>
            <a:ext cx="7118195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54" y="857250"/>
            <a:ext cx="9141292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594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8059"/>
            <a:ext cx="12192000" cy="6779941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5400" y="6662926"/>
              <a:ext cx="3259836" cy="1691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361" y="0"/>
            <a:ext cx="11831444" cy="676879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0416" y="6609586"/>
              <a:ext cx="4274820" cy="2225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3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246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682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09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9D11B90-F241-BB73-C0BA-5EDFB2E3F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774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  <a:solidFill>
            <a:srgbClr val="F6EEFD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673159-7151-8C2A-D076-30CEF9C23E80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F6E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63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CE9427-82C0-1D93-DBC5-3497D55BEA59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E8F9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556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5423E4-9585-C3DC-FEC2-42AB75F40689}"/>
              </a:ext>
            </a:extLst>
          </p:cNvPr>
          <p:cNvSpPr/>
          <p:nvPr/>
        </p:nvSpPr>
        <p:spPr>
          <a:xfrm>
            <a:off x="10510981" y="157018"/>
            <a:ext cx="1681018" cy="729673"/>
          </a:xfrm>
          <a:prstGeom prst="rect">
            <a:avLst/>
          </a:prstGeom>
          <a:solidFill>
            <a:srgbClr val="FFCE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496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ECE2B3-BBB5-C488-FDBD-F09ACF5A7F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CD33B9-45EA-5D01-0520-E621BF9E9166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FAE2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226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3D48E8-AED7-8F9B-C2B3-E444BDF9C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389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D32198-F685-58CF-52DD-1A247CD99E35}"/>
              </a:ext>
            </a:extLst>
          </p:cNvPr>
          <p:cNvSpPr/>
          <p:nvPr/>
        </p:nvSpPr>
        <p:spPr>
          <a:xfrm>
            <a:off x="10510982" y="175491"/>
            <a:ext cx="1681018" cy="729673"/>
          </a:xfrm>
          <a:prstGeom prst="rect">
            <a:avLst/>
          </a:prstGeom>
          <a:solidFill>
            <a:srgbClr val="F6E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231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1EAD5B-3CC9-C239-2A3B-6DFF506617D8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FCE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612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2B2C53-25C0-A7BF-894B-0E2F2135D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306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F7E659-500E-2C07-31BD-BEEEA2926F34}"/>
              </a:ext>
            </a:extLst>
          </p:cNvPr>
          <p:cNvSpPr/>
          <p:nvPr/>
        </p:nvSpPr>
        <p:spPr>
          <a:xfrm>
            <a:off x="10510982" y="166255"/>
            <a:ext cx="1681018" cy="729673"/>
          </a:xfrm>
          <a:prstGeom prst="rect">
            <a:avLst/>
          </a:prstGeom>
          <a:solidFill>
            <a:srgbClr val="E8F9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495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AB08D8-D241-2CBE-6C16-2CE53F67BD70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E9F1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253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AAA9D5-26AE-F9BF-6349-C6E5CA3F9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863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501B0F-AE02-A654-54CE-9234374CEC59}"/>
              </a:ext>
            </a:extLst>
          </p:cNvPr>
          <p:cNvSpPr/>
          <p:nvPr/>
        </p:nvSpPr>
        <p:spPr>
          <a:xfrm>
            <a:off x="10510982" y="184728"/>
            <a:ext cx="1681018" cy="729673"/>
          </a:xfrm>
          <a:prstGeom prst="rect">
            <a:avLst/>
          </a:prstGeom>
          <a:solidFill>
            <a:srgbClr val="FAE2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5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FB0CFC-8A6C-02C6-35E1-7F90A5D9D0C7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FCE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94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BD54D0-C6B8-5FB1-12F4-2F017B1CA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610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1B814341-6710-A388-DCE0-1E61F8325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305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B887539-0193-6F5E-2620-DDFA2D63C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365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C70BB8-088C-8008-73DB-003753599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A26A5-7FC2-8164-F42E-7E52867DA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796186"/>
            <a:ext cx="5715000" cy="5718914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like a single line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a dotted line in the middle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small letters are written below the dotted middle line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all hanging letters are written till the next dotted line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teachers children the exact size and formation of all capital and small letters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children learn to write in the three line format, the dotted line is removed and voila your child is writing on the single line. 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Simple, easy and no tears!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7" name="Content Placeholder 6" descr="lines_2.jpg">
            <a:extLst>
              <a:ext uri="{FF2B5EF4-FFF2-40B4-BE49-F238E27FC236}">
                <a16:creationId xmlns:a16="http://schemas.microsoft.com/office/drawing/2014/main" id="{F44ACE30-B736-921A-05C1-6E956F2D92E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04800" y="508000"/>
            <a:ext cx="5562600" cy="583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708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299F2-3A05-2F79-8199-D0C71F73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a sample copy of HPC and video of HPC</a:t>
            </a:r>
            <a:br>
              <a:rPr lang="en-US" dirty="0"/>
            </a:br>
            <a:r>
              <a:rPr lang="en-US" dirty="0"/>
              <a:t>write to </a:t>
            </a:r>
            <a:r>
              <a:rPr lang="en-US" dirty="0">
                <a:hlinkClick r:id="rId2"/>
              </a:rPr>
              <a:t>ecapresidentindia@gmail.com</a:t>
            </a:r>
            <a:r>
              <a:rPr lang="en-US" dirty="0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B0CD05-DE4B-CF05-B265-426D8D5998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91376" y="1825624"/>
            <a:ext cx="4638907" cy="5032375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9C88CB1-CA3E-B5D6-4C76-809D76B4C5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675971" y="1984917"/>
            <a:ext cx="6434253" cy="439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362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714B18-69DB-2D98-E9AA-30E9E577A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2143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308</Words>
  <Application>Microsoft Macintosh PowerPoint</Application>
  <PresentationFormat>Widescreen</PresentationFormat>
  <Paragraphs>32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Aachen BT</vt:lpstr>
      <vt:lpstr>Arial</vt:lpstr>
      <vt:lpstr>Calibri</vt:lpstr>
      <vt:lpstr>Calibri Light</vt:lpstr>
      <vt:lpstr>Century Gothic</vt:lpstr>
      <vt:lpstr>Garamond</vt:lpstr>
      <vt:lpstr>Symbol</vt:lpstr>
      <vt:lpstr>Office Theme</vt:lpstr>
      <vt:lpstr>Savon</vt:lpstr>
      <vt:lpstr>Teaching Pedagogies in line with NEP 2020 and NCF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Lets use this with visuals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a sample copy of HPC and video of HPC write to ecapresidentindia@gmail.com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Vats</dc:creator>
  <cp:lastModifiedBy>Swati Vats</cp:lastModifiedBy>
  <cp:revision>4</cp:revision>
  <dcterms:created xsi:type="dcterms:W3CDTF">2025-02-25T10:29:14Z</dcterms:created>
  <dcterms:modified xsi:type="dcterms:W3CDTF">2025-02-26T07:25:42Z</dcterms:modified>
</cp:coreProperties>
</file>