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 spc="-5"/>
              <a:t>@Drswatipopatvats@gmail.com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1AB7EA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 spc="-5"/>
              <a:t>@Drswatipopatvats@gmail.com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1AB7EA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 spc="-5"/>
              <a:t>@Drswatipopatvats@gmail.com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1AB7EA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 spc="-5"/>
              <a:t>@Drswatipopatvats@gmail.com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 spc="-5"/>
              <a:t>@Drswatipopatvats@gmail.com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943598"/>
            <a:ext cx="4590287" cy="9143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0408" y="308229"/>
            <a:ext cx="8203183" cy="1061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rgbClr val="1AB7EA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9239" y="1718563"/>
            <a:ext cx="7605521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948043" y="6588833"/>
            <a:ext cx="2019934" cy="1822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 spc="-5"/>
              <a:t>@Drswatipopatvats@gmail.com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jpg"/><Relationship Id="rId4" Type="http://schemas.openxmlformats.org/officeDocument/2006/relationships/image" Target="../media/image5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7.jpg"/><Relationship Id="rId4" Type="http://schemas.openxmlformats.org/officeDocument/2006/relationships/image" Target="../media/image8.png"/><Relationship Id="rId5" Type="http://schemas.openxmlformats.org/officeDocument/2006/relationships/image" Target="../media/image9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10.png"/><Relationship Id="rId4" Type="http://schemas.openxmlformats.org/officeDocument/2006/relationships/image" Target="../media/image11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Relationship Id="rId3" Type="http://schemas.openxmlformats.org/officeDocument/2006/relationships/image" Target="../media/image13.jpg"/><Relationship Id="rId4" Type="http://schemas.openxmlformats.org/officeDocument/2006/relationships/image" Target="../media/image14.png"/><Relationship Id="rId5" Type="http://schemas.openxmlformats.org/officeDocument/2006/relationships/image" Target="../media/image15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Relationship Id="rId3" Type="http://schemas.openxmlformats.org/officeDocument/2006/relationships/image" Target="../media/image17.jpg"/><Relationship Id="rId4" Type="http://schemas.openxmlformats.org/officeDocument/2006/relationships/image" Target="../media/image18.png"/><Relationship Id="rId5" Type="http://schemas.openxmlformats.org/officeDocument/2006/relationships/image" Target="../media/image19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image" Target="../media/image28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png"/><Relationship Id="rId3" Type="http://schemas.openxmlformats.org/officeDocument/2006/relationships/image" Target="../media/image30.jpg"/><Relationship Id="rId4" Type="http://schemas.openxmlformats.org/officeDocument/2006/relationships/image" Target="../media/image31.png"/><Relationship Id="rId5" Type="http://schemas.openxmlformats.org/officeDocument/2006/relationships/image" Target="../media/image32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png"/><Relationship Id="rId3" Type="http://schemas.openxmlformats.org/officeDocument/2006/relationships/image" Target="../media/image34.jpg"/><Relationship Id="rId4" Type="http://schemas.openxmlformats.org/officeDocument/2006/relationships/image" Target="../media/image35.png"/><Relationship Id="rId5" Type="http://schemas.openxmlformats.org/officeDocument/2006/relationships/image" Target="../media/image36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png"/><Relationship Id="rId3" Type="http://schemas.openxmlformats.org/officeDocument/2006/relationships/image" Target="../media/image38.jpg"/><Relationship Id="rId4" Type="http://schemas.openxmlformats.org/officeDocument/2006/relationships/image" Target="../media/image39.png"/><Relationship Id="rId5" Type="http://schemas.openxmlformats.org/officeDocument/2006/relationships/image" Target="../media/image40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83460" y="1718563"/>
            <a:ext cx="6591300" cy="14897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FFFFFF"/>
                </a:solidFill>
              </a:rPr>
              <a:t>Global Early Childhood</a:t>
            </a:r>
            <a:r>
              <a:rPr dirty="0" sz="3200" spc="-150">
                <a:solidFill>
                  <a:srgbClr val="FFFFFF"/>
                </a:solidFill>
              </a:rPr>
              <a:t> </a:t>
            </a:r>
            <a:r>
              <a:rPr dirty="0" sz="3200">
                <a:solidFill>
                  <a:srgbClr val="FFFFFF"/>
                </a:solidFill>
              </a:rPr>
              <a:t>Education  </a:t>
            </a:r>
            <a:r>
              <a:rPr dirty="0" sz="3200" spc="-5">
                <a:solidFill>
                  <a:srgbClr val="FFFFFF"/>
                </a:solidFill>
              </a:rPr>
              <a:t>Theories </a:t>
            </a:r>
            <a:r>
              <a:rPr dirty="0" sz="3200">
                <a:solidFill>
                  <a:srgbClr val="FFFFFF"/>
                </a:solidFill>
              </a:rPr>
              <a:t>and </a:t>
            </a:r>
            <a:r>
              <a:rPr dirty="0" sz="3200" spc="-5">
                <a:solidFill>
                  <a:srgbClr val="FFFFFF"/>
                </a:solidFill>
              </a:rPr>
              <a:t>their synergy </a:t>
            </a:r>
            <a:r>
              <a:rPr dirty="0" sz="3200">
                <a:solidFill>
                  <a:srgbClr val="FFFFFF"/>
                </a:solidFill>
              </a:rPr>
              <a:t>with  the IB</a:t>
            </a:r>
            <a:r>
              <a:rPr dirty="0" sz="3200" spc="-35">
                <a:solidFill>
                  <a:srgbClr val="FFFFFF"/>
                </a:solidFill>
              </a:rPr>
              <a:t> </a:t>
            </a:r>
            <a:r>
              <a:rPr dirty="0" sz="3200">
                <a:solidFill>
                  <a:srgbClr val="FFFFFF"/>
                </a:solidFill>
              </a:rPr>
              <a:t>curriculum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3684523" y="3507740"/>
            <a:ext cx="2776220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410209" marR="401320">
              <a:lnSpc>
                <a:spcPct val="100000"/>
              </a:lnSpc>
              <a:spcBef>
                <a:spcPts val="95"/>
              </a:spcBef>
            </a:pP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Dr.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Swati 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Popat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Vats  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President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Early Childhood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Association</a:t>
            </a:r>
            <a:endParaRPr sz="1600">
              <a:latin typeface="Arial"/>
              <a:cs typeface="Arial"/>
            </a:endParaRPr>
          </a:p>
          <a:p>
            <a:pPr algn="ctr" marL="1270">
              <a:lnSpc>
                <a:spcPct val="100000"/>
              </a:lnSpc>
            </a:pP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Podar Education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 Network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441678"/>
            <a:ext cx="9088755" cy="5416550"/>
            <a:chOff x="0" y="1441678"/>
            <a:chExt cx="9088755" cy="5416550"/>
          </a:xfrm>
        </p:grpSpPr>
        <p:sp>
          <p:nvSpPr>
            <p:cNvPr id="3" name="object 3"/>
            <p:cNvSpPr/>
            <p:nvPr/>
          </p:nvSpPr>
          <p:spPr>
            <a:xfrm>
              <a:off x="143255" y="1441678"/>
              <a:ext cx="5160264" cy="468477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35280" y="1633727"/>
              <a:ext cx="4789932" cy="431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169407" y="1723643"/>
              <a:ext cx="3918965" cy="407593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70408" y="308229"/>
            <a:ext cx="7543165" cy="1061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pc="-30"/>
              <a:t>ABRAHAM </a:t>
            </a:r>
            <a:r>
              <a:rPr dirty="0" spc="-10"/>
              <a:t>MASLOW- </a:t>
            </a:r>
            <a:r>
              <a:rPr dirty="0" spc="-25"/>
              <a:t>understanding  </a:t>
            </a:r>
            <a:r>
              <a:rPr dirty="0" spc="30"/>
              <a:t>the </a:t>
            </a:r>
            <a:r>
              <a:rPr dirty="0" spc="-55"/>
              <a:t>hierarchy </a:t>
            </a:r>
            <a:r>
              <a:rPr dirty="0" spc="60"/>
              <a:t>of</a:t>
            </a:r>
            <a:r>
              <a:rPr dirty="0" spc="-10"/>
              <a:t> </a:t>
            </a:r>
            <a:r>
              <a:rPr dirty="0" spc="-110"/>
              <a:t>needs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@Drswatipopatvats@gmail.com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47840" y="2311653"/>
            <a:ext cx="2586990" cy="2952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12700" marR="5080" indent="1351280">
              <a:lnSpc>
                <a:spcPct val="100000"/>
              </a:lnSpc>
              <a:spcBef>
                <a:spcPts val="100"/>
              </a:spcBef>
            </a:pPr>
            <a:r>
              <a:rPr dirty="0" sz="2400" spc="35" b="1">
                <a:latin typeface="Arial"/>
                <a:cs typeface="Arial"/>
              </a:rPr>
              <a:t>In</a:t>
            </a:r>
            <a:r>
              <a:rPr dirty="0" sz="2400" spc="-45" b="1">
                <a:latin typeface="Arial"/>
                <a:cs typeface="Arial"/>
              </a:rPr>
              <a:t> </a:t>
            </a:r>
            <a:r>
              <a:rPr dirty="0" sz="2400" spc="20" b="1">
                <a:latin typeface="Arial"/>
                <a:cs typeface="Arial"/>
              </a:rPr>
              <a:t>the</a:t>
            </a:r>
            <a:r>
              <a:rPr dirty="0" sz="2400" spc="-35" b="1">
                <a:latin typeface="Arial"/>
                <a:cs typeface="Arial"/>
              </a:rPr>
              <a:t> </a:t>
            </a:r>
            <a:r>
              <a:rPr dirty="0" sz="2400" spc="-55" b="1">
                <a:latin typeface="Arial"/>
                <a:cs typeface="Arial"/>
              </a:rPr>
              <a:t>IB </a:t>
            </a:r>
            <a:r>
              <a:rPr dirty="0" sz="2400" spc="-30" b="1">
                <a:latin typeface="Arial"/>
                <a:cs typeface="Arial"/>
              </a:rPr>
              <a:t> </a:t>
            </a:r>
            <a:r>
              <a:rPr dirty="0" sz="2400" spc="-30" b="1">
                <a:latin typeface="Arial"/>
                <a:cs typeface="Arial"/>
              </a:rPr>
              <a:t>curriculum</a:t>
            </a:r>
            <a:r>
              <a:rPr dirty="0" sz="2400" spc="-110" b="1">
                <a:latin typeface="Arial"/>
                <a:cs typeface="Arial"/>
              </a:rPr>
              <a:t> </a:t>
            </a:r>
            <a:r>
              <a:rPr dirty="0" sz="2400" spc="20" b="1">
                <a:latin typeface="Arial"/>
                <a:cs typeface="Arial"/>
              </a:rPr>
              <a:t>the 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unhurried</a:t>
            </a:r>
            <a:r>
              <a:rPr dirty="0" sz="2400" spc="-70" b="1">
                <a:latin typeface="Arial"/>
                <a:cs typeface="Arial"/>
              </a:rPr>
              <a:t> </a:t>
            </a:r>
            <a:r>
              <a:rPr dirty="0" sz="2400" spc="-25" b="1">
                <a:latin typeface="Arial"/>
                <a:cs typeface="Arial"/>
              </a:rPr>
              <a:t>agenda</a:t>
            </a:r>
            <a:endParaRPr sz="2400">
              <a:latin typeface="Arial"/>
              <a:cs typeface="Arial"/>
            </a:endParaRPr>
          </a:p>
          <a:p>
            <a:pPr algn="just" marL="224154" marR="5080" indent="624840">
              <a:lnSpc>
                <a:spcPct val="100000"/>
              </a:lnSpc>
            </a:pPr>
            <a:r>
              <a:rPr dirty="0" sz="2400" spc="-15" b="1">
                <a:latin typeface="Arial"/>
                <a:cs typeface="Arial"/>
              </a:rPr>
              <a:t>and </a:t>
            </a:r>
            <a:r>
              <a:rPr dirty="0" sz="2400" spc="-60" b="1">
                <a:latin typeface="Arial"/>
                <a:cs typeface="Arial"/>
              </a:rPr>
              <a:t>care</a:t>
            </a:r>
            <a:r>
              <a:rPr dirty="0" sz="2400" spc="-120" b="1">
                <a:latin typeface="Arial"/>
                <a:cs typeface="Arial"/>
              </a:rPr>
              <a:t> </a:t>
            </a:r>
            <a:r>
              <a:rPr dirty="0" sz="2400" spc="40" b="1">
                <a:latin typeface="Arial"/>
                <a:cs typeface="Arial"/>
              </a:rPr>
              <a:t>for  </a:t>
            </a:r>
            <a:r>
              <a:rPr dirty="0" sz="2400" spc="-25" b="1">
                <a:latin typeface="Arial"/>
                <a:cs typeface="Arial"/>
              </a:rPr>
              <a:t>children </a:t>
            </a:r>
            <a:r>
              <a:rPr dirty="0" sz="2400" spc="-114" b="1">
                <a:latin typeface="Arial"/>
                <a:cs typeface="Arial"/>
              </a:rPr>
              <a:t>sets </a:t>
            </a:r>
            <a:r>
              <a:rPr dirty="0" sz="2400" spc="20" b="1">
                <a:latin typeface="Arial"/>
                <a:cs typeface="Arial"/>
              </a:rPr>
              <a:t>the  </a:t>
            </a:r>
            <a:r>
              <a:rPr dirty="0" sz="2400" spc="-40" b="1">
                <a:latin typeface="Arial"/>
                <a:cs typeface="Arial"/>
              </a:rPr>
              <a:t>stage </a:t>
            </a:r>
            <a:r>
              <a:rPr dirty="0" sz="2400" spc="60" b="1">
                <a:latin typeface="Arial"/>
                <a:cs typeface="Arial"/>
              </a:rPr>
              <a:t>to </a:t>
            </a:r>
            <a:r>
              <a:rPr dirty="0" sz="2400" spc="-60" b="1">
                <a:latin typeface="Arial"/>
                <a:cs typeface="Arial"/>
              </a:rPr>
              <a:t>achieve  </a:t>
            </a:r>
            <a:r>
              <a:rPr dirty="0" sz="2400" spc="20" b="1">
                <a:latin typeface="Arial"/>
                <a:cs typeface="Arial"/>
              </a:rPr>
              <a:t>the </a:t>
            </a:r>
            <a:r>
              <a:rPr dirty="0" sz="2400" spc="-40" b="1">
                <a:latin typeface="Arial"/>
                <a:cs typeface="Arial"/>
              </a:rPr>
              <a:t>hierarchy</a:t>
            </a:r>
            <a:r>
              <a:rPr dirty="0" sz="2400" spc="-65" b="1">
                <a:latin typeface="Arial"/>
                <a:cs typeface="Arial"/>
              </a:rPr>
              <a:t> </a:t>
            </a:r>
            <a:r>
              <a:rPr dirty="0" sz="2400" spc="35" b="1">
                <a:latin typeface="Arial"/>
                <a:cs typeface="Arial"/>
              </a:rPr>
              <a:t>of</a:t>
            </a:r>
            <a:endParaRPr sz="2400">
              <a:latin typeface="Arial"/>
              <a:cs typeface="Arial"/>
            </a:endParaRPr>
          </a:p>
          <a:p>
            <a:pPr algn="r" marR="6350">
              <a:lnSpc>
                <a:spcPct val="100000"/>
              </a:lnSpc>
            </a:pPr>
            <a:r>
              <a:rPr dirty="0" sz="2400" spc="-30" b="1">
                <a:latin typeface="Arial"/>
                <a:cs typeface="Arial"/>
              </a:rPr>
              <a:t>ne</a:t>
            </a:r>
            <a:r>
              <a:rPr dirty="0" sz="2400" spc="-40" b="1">
                <a:latin typeface="Arial"/>
                <a:cs typeface="Arial"/>
              </a:rPr>
              <a:t>e</a:t>
            </a:r>
            <a:r>
              <a:rPr dirty="0" sz="2400" spc="-135" b="1">
                <a:latin typeface="Arial"/>
                <a:cs typeface="Arial"/>
              </a:rPr>
              <a:t>ds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0408" y="826084"/>
            <a:ext cx="4450715" cy="5435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55"/>
              <a:t>BLOOM’s</a:t>
            </a:r>
            <a:r>
              <a:rPr dirty="0" spc="-55"/>
              <a:t> </a:t>
            </a:r>
            <a:r>
              <a:rPr dirty="0" spc="-30"/>
              <a:t>TAXONOMY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81346" y="1734304"/>
            <a:ext cx="4448810" cy="3930650"/>
            <a:chOff x="181346" y="1734304"/>
            <a:chExt cx="4448810" cy="3930650"/>
          </a:xfrm>
        </p:grpSpPr>
        <p:sp>
          <p:nvSpPr>
            <p:cNvPr id="4" name="object 4"/>
            <p:cNvSpPr/>
            <p:nvPr/>
          </p:nvSpPr>
          <p:spPr>
            <a:xfrm>
              <a:off x="181346" y="1734304"/>
              <a:ext cx="4448574" cy="393040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36219" y="1780032"/>
              <a:ext cx="4288536" cy="377952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7169" y="1760982"/>
              <a:ext cx="4326890" cy="3817620"/>
            </a:xfrm>
            <a:custGeom>
              <a:avLst/>
              <a:gdLst/>
              <a:ahLst/>
              <a:cxnLst/>
              <a:rect l="l" t="t" r="r" b="b"/>
              <a:pathLst>
                <a:path w="4326890" h="3817620">
                  <a:moveTo>
                    <a:pt x="0" y="3817620"/>
                  </a:moveTo>
                  <a:lnTo>
                    <a:pt x="4326636" y="3817620"/>
                  </a:lnTo>
                  <a:lnTo>
                    <a:pt x="4326636" y="0"/>
                  </a:lnTo>
                  <a:lnTo>
                    <a:pt x="0" y="0"/>
                  </a:lnTo>
                  <a:lnTo>
                    <a:pt x="0" y="3817620"/>
                  </a:lnTo>
                  <a:close/>
                </a:path>
              </a:pathLst>
            </a:custGeom>
            <a:ln w="38099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4998716" y="2005559"/>
            <a:ext cx="4022090" cy="3388360"/>
            <a:chOff x="4998716" y="2005559"/>
            <a:chExt cx="4022090" cy="3388360"/>
          </a:xfrm>
        </p:grpSpPr>
        <p:sp>
          <p:nvSpPr>
            <p:cNvPr id="8" name="object 8"/>
            <p:cNvSpPr/>
            <p:nvPr/>
          </p:nvSpPr>
          <p:spPr>
            <a:xfrm>
              <a:off x="4998716" y="2005559"/>
              <a:ext cx="4021842" cy="338788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053584" y="2051304"/>
              <a:ext cx="3861816" cy="323697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034534" y="2032254"/>
              <a:ext cx="3900170" cy="3275329"/>
            </a:xfrm>
            <a:custGeom>
              <a:avLst/>
              <a:gdLst/>
              <a:ahLst/>
              <a:cxnLst/>
              <a:rect l="l" t="t" r="r" b="b"/>
              <a:pathLst>
                <a:path w="3900170" h="3275329">
                  <a:moveTo>
                    <a:pt x="0" y="3275076"/>
                  </a:moveTo>
                  <a:lnTo>
                    <a:pt x="3899916" y="3275076"/>
                  </a:lnTo>
                  <a:lnTo>
                    <a:pt x="3899916" y="0"/>
                  </a:lnTo>
                  <a:lnTo>
                    <a:pt x="0" y="0"/>
                  </a:lnTo>
                  <a:lnTo>
                    <a:pt x="0" y="3275076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@Drswatipopatvats@gmail.com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65755"/>
            <a:ext cx="8612505" cy="6492240"/>
            <a:chOff x="0" y="365755"/>
            <a:chExt cx="8612505" cy="6492240"/>
          </a:xfrm>
        </p:grpSpPr>
        <p:sp>
          <p:nvSpPr>
            <p:cNvPr id="3" name="object 3"/>
            <p:cNvSpPr/>
            <p:nvPr/>
          </p:nvSpPr>
          <p:spPr>
            <a:xfrm>
              <a:off x="0" y="5943598"/>
              <a:ext cx="4590287" cy="9143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42184" y="365755"/>
              <a:ext cx="7869943" cy="554889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97052" y="411479"/>
              <a:ext cx="7709916" cy="539800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78002" y="392429"/>
              <a:ext cx="7748270" cy="5436235"/>
            </a:xfrm>
            <a:custGeom>
              <a:avLst/>
              <a:gdLst/>
              <a:ahLst/>
              <a:cxnLst/>
              <a:rect l="l" t="t" r="r" b="b"/>
              <a:pathLst>
                <a:path w="7748270" h="5436235">
                  <a:moveTo>
                    <a:pt x="0" y="5436108"/>
                  </a:moveTo>
                  <a:lnTo>
                    <a:pt x="7748016" y="5436108"/>
                  </a:lnTo>
                  <a:lnTo>
                    <a:pt x="7748016" y="0"/>
                  </a:lnTo>
                  <a:lnTo>
                    <a:pt x="0" y="0"/>
                  </a:lnTo>
                  <a:lnTo>
                    <a:pt x="0" y="5436108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@Drswatipopatvats@gmail.com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pc="-220"/>
              <a:t>CAROL </a:t>
            </a:r>
            <a:r>
              <a:rPr dirty="0" spc="-95"/>
              <a:t>DWECK- </a:t>
            </a:r>
            <a:r>
              <a:rPr dirty="0"/>
              <a:t>Growth </a:t>
            </a:r>
            <a:r>
              <a:rPr dirty="0" spc="35"/>
              <a:t>v/s </a:t>
            </a:r>
            <a:r>
              <a:rPr dirty="0" spc="-85"/>
              <a:t>Fixed  </a:t>
            </a:r>
            <a:r>
              <a:rPr dirty="0" spc="20"/>
              <a:t>Mindset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61540" y="1717506"/>
            <a:ext cx="4460875" cy="3987165"/>
            <a:chOff x="161540" y="1717506"/>
            <a:chExt cx="4460875" cy="3987165"/>
          </a:xfrm>
        </p:grpSpPr>
        <p:sp>
          <p:nvSpPr>
            <p:cNvPr id="4" name="object 4"/>
            <p:cNvSpPr/>
            <p:nvPr/>
          </p:nvSpPr>
          <p:spPr>
            <a:xfrm>
              <a:off x="161540" y="1717506"/>
              <a:ext cx="4460754" cy="398684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6407" y="1763267"/>
              <a:ext cx="4300728" cy="383590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97357" y="1744217"/>
              <a:ext cx="4338955" cy="3874135"/>
            </a:xfrm>
            <a:custGeom>
              <a:avLst/>
              <a:gdLst/>
              <a:ahLst/>
              <a:cxnLst/>
              <a:rect l="l" t="t" r="r" b="b"/>
              <a:pathLst>
                <a:path w="4338955" h="3874135">
                  <a:moveTo>
                    <a:pt x="0" y="3874008"/>
                  </a:moveTo>
                  <a:lnTo>
                    <a:pt x="4338828" y="3874008"/>
                  </a:lnTo>
                  <a:lnTo>
                    <a:pt x="4338828" y="0"/>
                  </a:lnTo>
                  <a:lnTo>
                    <a:pt x="0" y="0"/>
                  </a:lnTo>
                  <a:lnTo>
                    <a:pt x="0" y="3874008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4870697" y="1751047"/>
            <a:ext cx="4222115" cy="3953510"/>
            <a:chOff x="4870697" y="1751047"/>
            <a:chExt cx="4222115" cy="3953510"/>
          </a:xfrm>
        </p:grpSpPr>
        <p:sp>
          <p:nvSpPr>
            <p:cNvPr id="8" name="object 8"/>
            <p:cNvSpPr/>
            <p:nvPr/>
          </p:nvSpPr>
          <p:spPr>
            <a:xfrm>
              <a:off x="4870697" y="1751047"/>
              <a:ext cx="4221493" cy="395329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925567" y="1796795"/>
              <a:ext cx="4061460" cy="38023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906517" y="1777745"/>
              <a:ext cx="4099560" cy="3840479"/>
            </a:xfrm>
            <a:custGeom>
              <a:avLst/>
              <a:gdLst/>
              <a:ahLst/>
              <a:cxnLst/>
              <a:rect l="l" t="t" r="r" b="b"/>
              <a:pathLst>
                <a:path w="4099559" h="3840479">
                  <a:moveTo>
                    <a:pt x="0" y="3840479"/>
                  </a:moveTo>
                  <a:lnTo>
                    <a:pt x="4099560" y="3840479"/>
                  </a:lnTo>
                  <a:lnTo>
                    <a:pt x="4099560" y="0"/>
                  </a:lnTo>
                  <a:lnTo>
                    <a:pt x="0" y="0"/>
                  </a:lnTo>
                  <a:lnTo>
                    <a:pt x="0" y="3840479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@Drswatipopatvats@gmail.com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DAP- Developmentally </a:t>
            </a:r>
            <a:r>
              <a:rPr dirty="0" spc="5"/>
              <a:t>Appropriate  </a:t>
            </a:r>
            <a:r>
              <a:rPr dirty="0" spc="-80"/>
              <a:t>Practice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01164" y="1495018"/>
            <a:ext cx="4003675" cy="4401820"/>
            <a:chOff x="201164" y="1495018"/>
            <a:chExt cx="4003675" cy="4401820"/>
          </a:xfrm>
        </p:grpSpPr>
        <p:sp>
          <p:nvSpPr>
            <p:cNvPr id="4" name="object 4"/>
            <p:cNvSpPr/>
            <p:nvPr/>
          </p:nvSpPr>
          <p:spPr>
            <a:xfrm>
              <a:off x="201164" y="1495018"/>
              <a:ext cx="4003554" cy="44013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56032" y="1540763"/>
              <a:ext cx="3843528" cy="42504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36982" y="1521713"/>
              <a:ext cx="3881754" cy="4288790"/>
            </a:xfrm>
            <a:custGeom>
              <a:avLst/>
              <a:gdLst/>
              <a:ahLst/>
              <a:cxnLst/>
              <a:rect l="l" t="t" r="r" b="b"/>
              <a:pathLst>
                <a:path w="3881754" h="4288790">
                  <a:moveTo>
                    <a:pt x="0" y="4288536"/>
                  </a:moveTo>
                  <a:lnTo>
                    <a:pt x="3881628" y="4288536"/>
                  </a:lnTo>
                  <a:lnTo>
                    <a:pt x="3881628" y="0"/>
                  </a:lnTo>
                  <a:lnTo>
                    <a:pt x="0" y="0"/>
                  </a:lnTo>
                  <a:lnTo>
                    <a:pt x="0" y="4288536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4617716" y="1586470"/>
            <a:ext cx="4360545" cy="4231005"/>
            <a:chOff x="4617716" y="1586470"/>
            <a:chExt cx="4360545" cy="4231005"/>
          </a:xfrm>
        </p:grpSpPr>
        <p:sp>
          <p:nvSpPr>
            <p:cNvPr id="8" name="object 8"/>
            <p:cNvSpPr/>
            <p:nvPr/>
          </p:nvSpPr>
          <p:spPr>
            <a:xfrm>
              <a:off x="4617716" y="1586470"/>
              <a:ext cx="4360170" cy="423064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672584" y="1632203"/>
              <a:ext cx="4200144" cy="407974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653534" y="1613153"/>
              <a:ext cx="4238625" cy="4117975"/>
            </a:xfrm>
            <a:custGeom>
              <a:avLst/>
              <a:gdLst/>
              <a:ahLst/>
              <a:cxnLst/>
              <a:rect l="l" t="t" r="r" b="b"/>
              <a:pathLst>
                <a:path w="4238625" h="4117975">
                  <a:moveTo>
                    <a:pt x="0" y="4117848"/>
                  </a:moveTo>
                  <a:lnTo>
                    <a:pt x="4238244" y="4117848"/>
                  </a:lnTo>
                  <a:lnTo>
                    <a:pt x="4238244" y="0"/>
                  </a:lnTo>
                  <a:lnTo>
                    <a:pt x="0" y="0"/>
                  </a:lnTo>
                  <a:lnTo>
                    <a:pt x="0" y="4117848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@Drswatipopatvats@gmail.com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69328" y="1452126"/>
            <a:ext cx="2331040" cy="4858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464767" y="2074010"/>
            <a:ext cx="2335601" cy="4841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467814" y="2720186"/>
            <a:ext cx="2335601" cy="4841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464767" y="3355694"/>
            <a:ext cx="2335601" cy="48416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483055" y="3962246"/>
            <a:ext cx="2335601" cy="48416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483055" y="4632805"/>
            <a:ext cx="2335601" cy="48416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483055" y="5303378"/>
            <a:ext cx="2335601" cy="48416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pc="-45"/>
              <a:t>RABINDRANATH </a:t>
            </a:r>
            <a:r>
              <a:rPr dirty="0" spc="-170"/>
              <a:t>TAGORE- </a:t>
            </a:r>
            <a:r>
              <a:rPr dirty="0" spc="-30"/>
              <a:t>educational  </a:t>
            </a:r>
            <a:r>
              <a:rPr dirty="0" spc="-50"/>
              <a:t>philosophy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230124" y="1488947"/>
            <a:ext cx="5690870" cy="4465320"/>
            <a:chOff x="230124" y="1488947"/>
            <a:chExt cx="5690870" cy="4465320"/>
          </a:xfrm>
        </p:grpSpPr>
        <p:sp>
          <p:nvSpPr>
            <p:cNvPr id="11" name="object 11"/>
            <p:cNvSpPr/>
            <p:nvPr/>
          </p:nvSpPr>
          <p:spPr>
            <a:xfrm>
              <a:off x="230124" y="1488947"/>
              <a:ext cx="5690616" cy="446532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94132" y="1552955"/>
              <a:ext cx="5512308" cy="428701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75082" y="1533905"/>
              <a:ext cx="5550535" cy="4325620"/>
            </a:xfrm>
            <a:custGeom>
              <a:avLst/>
              <a:gdLst/>
              <a:ahLst/>
              <a:cxnLst/>
              <a:rect l="l" t="t" r="r" b="b"/>
              <a:pathLst>
                <a:path w="5550535" h="4325620">
                  <a:moveTo>
                    <a:pt x="0" y="4325112"/>
                  </a:moveTo>
                  <a:lnTo>
                    <a:pt x="5550408" y="4325112"/>
                  </a:lnTo>
                  <a:lnTo>
                    <a:pt x="5550408" y="0"/>
                  </a:lnTo>
                  <a:lnTo>
                    <a:pt x="0" y="0"/>
                  </a:lnTo>
                  <a:lnTo>
                    <a:pt x="0" y="4325112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6763257" y="1527429"/>
            <a:ext cx="1976120" cy="41198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27355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Arial"/>
                <a:cs typeface="Arial"/>
              </a:rPr>
              <a:t>Inquiry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50">
              <a:latin typeface="Arial"/>
              <a:cs typeface="Arial"/>
            </a:endParaRPr>
          </a:p>
          <a:p>
            <a:pPr marL="490220">
              <a:lnSpc>
                <a:spcPct val="100000"/>
              </a:lnSpc>
            </a:pPr>
            <a:r>
              <a:rPr dirty="0" sz="1600" spc="-15" b="1">
                <a:latin typeface="Arial"/>
                <a:cs typeface="Arial"/>
              </a:rPr>
              <a:t>Action</a:t>
            </a:r>
            <a:endParaRPr sz="1600">
              <a:latin typeface="Arial"/>
              <a:cs typeface="Arial"/>
            </a:endParaRPr>
          </a:p>
          <a:p>
            <a:pPr marL="12700" marR="5080" indent="116205">
              <a:lnSpc>
                <a:spcPct val="256700"/>
              </a:lnSpc>
              <a:spcBef>
                <a:spcPts val="120"/>
              </a:spcBef>
            </a:pPr>
            <a:r>
              <a:rPr dirty="0" sz="1600" spc="-5" b="1">
                <a:latin typeface="Arial"/>
                <a:cs typeface="Arial"/>
              </a:rPr>
              <a:t>Nature </a:t>
            </a:r>
            <a:r>
              <a:rPr dirty="0" sz="1600" spc="-10" b="1">
                <a:latin typeface="Arial"/>
                <a:cs typeface="Arial"/>
              </a:rPr>
              <a:t>advocacy  </a:t>
            </a:r>
            <a:r>
              <a:rPr dirty="0" sz="1600" spc="-5" b="1">
                <a:latin typeface="Arial"/>
                <a:cs typeface="Arial"/>
              </a:rPr>
              <a:t>Skills </a:t>
            </a:r>
            <a:r>
              <a:rPr dirty="0" sz="1600" spc="-10" b="1">
                <a:latin typeface="Arial"/>
                <a:cs typeface="Arial"/>
              </a:rPr>
              <a:t>for </a:t>
            </a:r>
            <a:r>
              <a:rPr dirty="0" sz="1600" spc="-5" b="1">
                <a:latin typeface="Arial"/>
                <a:cs typeface="Arial"/>
              </a:rPr>
              <a:t>thinking  Working </a:t>
            </a:r>
            <a:r>
              <a:rPr dirty="0" sz="1600" spc="5" b="1">
                <a:latin typeface="Arial"/>
                <a:cs typeface="Arial"/>
              </a:rPr>
              <a:t>with</a:t>
            </a:r>
            <a:r>
              <a:rPr dirty="0" sz="1600" spc="-8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others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175260">
              <a:lnSpc>
                <a:spcPct val="100000"/>
              </a:lnSpc>
              <a:spcBef>
                <a:spcPts val="1215"/>
              </a:spcBef>
            </a:pPr>
            <a:r>
              <a:rPr dirty="0" sz="1600" spc="-5" b="1">
                <a:latin typeface="Arial"/>
                <a:cs typeface="Arial"/>
              </a:rPr>
              <a:t>Managing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self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175260">
              <a:lnSpc>
                <a:spcPct val="100000"/>
              </a:lnSpc>
              <a:spcBef>
                <a:spcPts val="1360"/>
              </a:spcBef>
            </a:pPr>
            <a:r>
              <a:rPr dirty="0" sz="1600" spc="-5" b="1">
                <a:latin typeface="Arial"/>
                <a:cs typeface="Arial"/>
              </a:rPr>
              <a:t>Communicating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@Drswatipopatvats@gmail.com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0408" y="308229"/>
            <a:ext cx="7242175" cy="1061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pc="-210"/>
              <a:t>JEROME </a:t>
            </a:r>
            <a:r>
              <a:rPr dirty="0" spc="-110"/>
              <a:t>BRUNER- </a:t>
            </a:r>
            <a:r>
              <a:rPr dirty="0" spc="-65"/>
              <a:t>spiral </a:t>
            </a:r>
            <a:r>
              <a:rPr dirty="0" spc="-45"/>
              <a:t>curriculum  </a:t>
            </a:r>
            <a:r>
              <a:rPr dirty="0" spc="-25"/>
              <a:t>and </a:t>
            </a:r>
            <a:r>
              <a:rPr dirty="0" spc="30"/>
              <a:t>the </a:t>
            </a:r>
            <a:r>
              <a:rPr dirty="0" spc="-265"/>
              <a:t>CPA</a:t>
            </a:r>
            <a:r>
              <a:rPr dirty="0" spc="-45"/>
              <a:t> </a:t>
            </a:r>
            <a:r>
              <a:rPr dirty="0" spc="10"/>
              <a:t>model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520177" y="1897372"/>
            <a:ext cx="4505325" cy="3757295"/>
            <a:chOff x="4520177" y="1897372"/>
            <a:chExt cx="4505325" cy="3757295"/>
          </a:xfrm>
        </p:grpSpPr>
        <p:sp>
          <p:nvSpPr>
            <p:cNvPr id="4" name="object 4"/>
            <p:cNvSpPr/>
            <p:nvPr/>
          </p:nvSpPr>
          <p:spPr>
            <a:xfrm>
              <a:off x="4520177" y="1897372"/>
              <a:ext cx="4504956" cy="375667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575048" y="1943099"/>
              <a:ext cx="4344924" cy="360578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555998" y="1924049"/>
              <a:ext cx="4383405" cy="3644265"/>
            </a:xfrm>
            <a:custGeom>
              <a:avLst/>
              <a:gdLst/>
              <a:ahLst/>
              <a:cxnLst/>
              <a:rect l="l" t="t" r="r" b="b"/>
              <a:pathLst>
                <a:path w="4383405" h="3644265">
                  <a:moveTo>
                    <a:pt x="0" y="3643884"/>
                  </a:moveTo>
                  <a:lnTo>
                    <a:pt x="4383024" y="3643884"/>
                  </a:lnTo>
                  <a:lnTo>
                    <a:pt x="4383024" y="0"/>
                  </a:lnTo>
                  <a:lnTo>
                    <a:pt x="0" y="0"/>
                  </a:lnTo>
                  <a:lnTo>
                    <a:pt x="0" y="3643884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106673" y="1962897"/>
            <a:ext cx="4340860" cy="3691254"/>
            <a:chOff x="106673" y="1962897"/>
            <a:chExt cx="4340860" cy="3691254"/>
          </a:xfrm>
        </p:grpSpPr>
        <p:sp>
          <p:nvSpPr>
            <p:cNvPr id="8" name="object 8"/>
            <p:cNvSpPr/>
            <p:nvPr/>
          </p:nvSpPr>
          <p:spPr>
            <a:xfrm>
              <a:off x="106673" y="1962897"/>
              <a:ext cx="4340364" cy="36911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61544" y="2008632"/>
              <a:ext cx="4180332" cy="35402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42494" y="1989582"/>
              <a:ext cx="4218940" cy="3578860"/>
            </a:xfrm>
            <a:custGeom>
              <a:avLst/>
              <a:gdLst/>
              <a:ahLst/>
              <a:cxnLst/>
              <a:rect l="l" t="t" r="r" b="b"/>
              <a:pathLst>
                <a:path w="4218940" h="3578860">
                  <a:moveTo>
                    <a:pt x="0" y="3578352"/>
                  </a:moveTo>
                  <a:lnTo>
                    <a:pt x="4218432" y="3578352"/>
                  </a:lnTo>
                  <a:lnTo>
                    <a:pt x="4218432" y="0"/>
                  </a:lnTo>
                  <a:lnTo>
                    <a:pt x="0" y="0"/>
                  </a:lnTo>
                  <a:lnTo>
                    <a:pt x="0" y="3578352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@Drswatipopatvats@gmail.com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0408" y="308229"/>
            <a:ext cx="7416165" cy="1061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265"/>
              <a:t>LEV</a:t>
            </a:r>
            <a:r>
              <a:rPr dirty="0" spc="-15"/>
              <a:t> </a:t>
            </a:r>
            <a:r>
              <a:rPr dirty="0" spc="-155"/>
              <a:t>VYGOTSKY-</a:t>
            </a:r>
          </a:p>
          <a:p>
            <a:pPr marL="12700">
              <a:lnSpc>
                <a:spcPct val="100000"/>
              </a:lnSpc>
            </a:pPr>
            <a:r>
              <a:rPr dirty="0" spc="-80"/>
              <a:t>ZONE </a:t>
            </a:r>
            <a:r>
              <a:rPr dirty="0" spc="-195"/>
              <a:t>OF </a:t>
            </a:r>
            <a:r>
              <a:rPr dirty="0" spc="-70"/>
              <a:t>PROXIMAL</a:t>
            </a:r>
            <a:r>
              <a:rPr dirty="0" spc="240"/>
              <a:t> </a:t>
            </a:r>
            <a:r>
              <a:rPr dirty="0" spc="-135"/>
              <a:t>DEVELOPMENT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4176" y="1921725"/>
            <a:ext cx="4243070" cy="3586479"/>
            <a:chOff x="44176" y="1921725"/>
            <a:chExt cx="4243070" cy="3586479"/>
          </a:xfrm>
        </p:grpSpPr>
        <p:sp>
          <p:nvSpPr>
            <p:cNvPr id="4" name="object 4"/>
            <p:cNvSpPr/>
            <p:nvPr/>
          </p:nvSpPr>
          <p:spPr>
            <a:xfrm>
              <a:off x="44176" y="1921725"/>
              <a:ext cx="4242855" cy="358602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99059" y="1967484"/>
              <a:ext cx="4082796" cy="343509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0009" y="1948434"/>
              <a:ext cx="4121150" cy="3473450"/>
            </a:xfrm>
            <a:custGeom>
              <a:avLst/>
              <a:gdLst/>
              <a:ahLst/>
              <a:cxnLst/>
              <a:rect l="l" t="t" r="r" b="b"/>
              <a:pathLst>
                <a:path w="4121150" h="3473450">
                  <a:moveTo>
                    <a:pt x="0" y="3473196"/>
                  </a:moveTo>
                  <a:lnTo>
                    <a:pt x="4120896" y="3473196"/>
                  </a:lnTo>
                  <a:lnTo>
                    <a:pt x="4120896" y="0"/>
                  </a:lnTo>
                  <a:lnTo>
                    <a:pt x="0" y="0"/>
                  </a:lnTo>
                  <a:lnTo>
                    <a:pt x="0" y="3473196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4472937" y="2569419"/>
            <a:ext cx="4579620" cy="2463165"/>
            <a:chOff x="4472937" y="2569419"/>
            <a:chExt cx="4579620" cy="2463165"/>
          </a:xfrm>
        </p:grpSpPr>
        <p:sp>
          <p:nvSpPr>
            <p:cNvPr id="8" name="object 8"/>
            <p:cNvSpPr/>
            <p:nvPr/>
          </p:nvSpPr>
          <p:spPr>
            <a:xfrm>
              <a:off x="4472937" y="2569419"/>
              <a:ext cx="4579626" cy="24628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527804" y="2615183"/>
              <a:ext cx="4419600" cy="231190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508754" y="2596133"/>
              <a:ext cx="4457700" cy="2350135"/>
            </a:xfrm>
            <a:custGeom>
              <a:avLst/>
              <a:gdLst/>
              <a:ahLst/>
              <a:cxnLst/>
              <a:rect l="l" t="t" r="r" b="b"/>
              <a:pathLst>
                <a:path w="4457700" h="2350135">
                  <a:moveTo>
                    <a:pt x="0" y="2350008"/>
                  </a:moveTo>
                  <a:lnTo>
                    <a:pt x="4457700" y="2350008"/>
                  </a:lnTo>
                  <a:lnTo>
                    <a:pt x="4457700" y="0"/>
                  </a:lnTo>
                  <a:lnTo>
                    <a:pt x="0" y="0"/>
                  </a:lnTo>
                  <a:lnTo>
                    <a:pt x="0" y="2350008"/>
                  </a:lnTo>
                  <a:close/>
                </a:path>
              </a:pathLst>
            </a:custGeom>
            <a:ln w="38099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@Drswatipopatvats@gmail.com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624583"/>
            <a:ext cx="5179060" cy="5233670"/>
            <a:chOff x="0" y="1624583"/>
            <a:chExt cx="5179060" cy="5233670"/>
          </a:xfrm>
        </p:grpSpPr>
        <p:sp>
          <p:nvSpPr>
            <p:cNvPr id="3" name="object 3"/>
            <p:cNvSpPr/>
            <p:nvPr/>
          </p:nvSpPr>
          <p:spPr>
            <a:xfrm>
              <a:off x="82295" y="1624583"/>
              <a:ext cx="5096256" cy="432511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46303" y="1688591"/>
              <a:ext cx="4917948" cy="414680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27253" y="1669541"/>
              <a:ext cx="4956175" cy="4185285"/>
            </a:xfrm>
            <a:custGeom>
              <a:avLst/>
              <a:gdLst/>
              <a:ahLst/>
              <a:cxnLst/>
              <a:rect l="l" t="t" r="r" b="b"/>
              <a:pathLst>
                <a:path w="4956175" h="4185285">
                  <a:moveTo>
                    <a:pt x="0" y="4184904"/>
                  </a:moveTo>
                  <a:lnTo>
                    <a:pt x="4956048" y="4184904"/>
                  </a:lnTo>
                  <a:lnTo>
                    <a:pt x="4956048" y="0"/>
                  </a:lnTo>
                  <a:lnTo>
                    <a:pt x="0" y="0"/>
                  </a:lnTo>
                  <a:lnTo>
                    <a:pt x="0" y="4184904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pc="-185"/>
              <a:t>REGGIO </a:t>
            </a:r>
            <a:r>
              <a:rPr dirty="0" spc="5"/>
              <a:t>EMILIA- </a:t>
            </a:r>
            <a:r>
              <a:rPr dirty="0" spc="55"/>
              <a:t>100 </a:t>
            </a:r>
            <a:r>
              <a:rPr dirty="0" spc="-70"/>
              <a:t>languages </a:t>
            </a:r>
            <a:r>
              <a:rPr dirty="0" spc="55"/>
              <a:t>of  </a:t>
            </a:r>
            <a:r>
              <a:rPr dirty="0" spc="-40"/>
              <a:t>children.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5279114" y="1642839"/>
            <a:ext cx="3813175" cy="4226560"/>
            <a:chOff x="5279114" y="1642839"/>
            <a:chExt cx="3813175" cy="4226560"/>
          </a:xfrm>
        </p:grpSpPr>
        <p:sp>
          <p:nvSpPr>
            <p:cNvPr id="8" name="object 8"/>
            <p:cNvSpPr/>
            <p:nvPr/>
          </p:nvSpPr>
          <p:spPr>
            <a:xfrm>
              <a:off x="5279114" y="1642839"/>
              <a:ext cx="3813091" cy="422610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333999" y="1688591"/>
              <a:ext cx="3653028" cy="407517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314949" y="1669541"/>
              <a:ext cx="3691254" cy="4113529"/>
            </a:xfrm>
            <a:custGeom>
              <a:avLst/>
              <a:gdLst/>
              <a:ahLst/>
              <a:cxnLst/>
              <a:rect l="l" t="t" r="r" b="b"/>
              <a:pathLst>
                <a:path w="3691254" h="4113529">
                  <a:moveTo>
                    <a:pt x="0" y="4113276"/>
                  </a:moveTo>
                  <a:lnTo>
                    <a:pt x="3691128" y="4113276"/>
                  </a:lnTo>
                  <a:lnTo>
                    <a:pt x="3691128" y="0"/>
                  </a:lnTo>
                  <a:lnTo>
                    <a:pt x="0" y="0"/>
                  </a:lnTo>
                  <a:lnTo>
                    <a:pt x="0" y="4113276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@Drswatipopatvats@gmail.com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966715" y="6483197"/>
            <a:ext cx="3456304" cy="29591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20"/>
              </a:spcBef>
            </a:pPr>
            <a:r>
              <a:rPr dirty="0" sz="700" spc="-5">
                <a:solidFill>
                  <a:srgbClr val="FFFFFF"/>
                </a:solidFill>
                <a:latin typeface="Arial"/>
                <a:cs typeface="Arial"/>
              </a:rPr>
              <a:t>© </a:t>
            </a:r>
            <a:r>
              <a:rPr dirty="0" sz="700" spc="-10">
                <a:solidFill>
                  <a:srgbClr val="FFFFFF"/>
                </a:solidFill>
                <a:latin typeface="Arial"/>
                <a:cs typeface="Arial"/>
              </a:rPr>
              <a:t>International </a:t>
            </a:r>
            <a:r>
              <a:rPr dirty="0" sz="700" spc="-5">
                <a:solidFill>
                  <a:srgbClr val="FFFFFF"/>
                </a:solidFill>
                <a:latin typeface="Arial"/>
                <a:cs typeface="Arial"/>
              </a:rPr>
              <a:t>Baccalaureate </a:t>
            </a:r>
            <a:r>
              <a:rPr dirty="0" sz="700" spc="-10">
                <a:solidFill>
                  <a:srgbClr val="FFFFFF"/>
                </a:solidFill>
                <a:latin typeface="Arial"/>
                <a:cs typeface="Arial"/>
              </a:rPr>
              <a:t>Organization</a:t>
            </a:r>
            <a:r>
              <a:rPr dirty="0" sz="7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FFFFFF"/>
                </a:solidFill>
                <a:latin typeface="Arial"/>
                <a:cs typeface="Arial"/>
              </a:rPr>
              <a:t>2020</a:t>
            </a:r>
            <a:endParaRPr sz="7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225"/>
              </a:spcBef>
            </a:pPr>
            <a:r>
              <a:rPr dirty="0" sz="700" spc="-10">
                <a:solidFill>
                  <a:srgbClr val="FFFFFF"/>
                </a:solidFill>
                <a:latin typeface="Arial"/>
                <a:cs typeface="Arial"/>
              </a:rPr>
              <a:t>International </a:t>
            </a:r>
            <a:r>
              <a:rPr dirty="0" sz="700" spc="-5">
                <a:solidFill>
                  <a:srgbClr val="FFFFFF"/>
                </a:solidFill>
                <a:latin typeface="Arial"/>
                <a:cs typeface="Arial"/>
              </a:rPr>
              <a:t>Baccalaureate</a:t>
            </a:r>
            <a:r>
              <a:rPr dirty="0" baseline="24691" sz="675" spc="-7">
                <a:solidFill>
                  <a:srgbClr val="FFFFFF"/>
                </a:solidFill>
                <a:latin typeface="Arial"/>
                <a:cs typeface="Arial"/>
              </a:rPr>
              <a:t>® </a:t>
            </a:r>
            <a:r>
              <a:rPr dirty="0" sz="700" spc="-5">
                <a:solidFill>
                  <a:srgbClr val="FFFFFF"/>
                </a:solidFill>
                <a:latin typeface="Arial"/>
                <a:cs typeface="Arial"/>
              </a:rPr>
              <a:t>| Baccalauréat International</a:t>
            </a:r>
            <a:r>
              <a:rPr dirty="0" baseline="24691" sz="675" spc="-7">
                <a:solidFill>
                  <a:srgbClr val="FFFFFF"/>
                </a:solidFill>
                <a:latin typeface="Arial"/>
                <a:cs typeface="Arial"/>
              </a:rPr>
              <a:t>® </a:t>
            </a:r>
            <a:r>
              <a:rPr dirty="0" sz="700" spc="-5">
                <a:solidFill>
                  <a:srgbClr val="FFFFFF"/>
                </a:solidFill>
                <a:latin typeface="Arial"/>
                <a:cs typeface="Arial"/>
              </a:rPr>
              <a:t>| Bachillerato</a:t>
            </a:r>
            <a:r>
              <a:rPr dirty="0" sz="7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FFFFFF"/>
                </a:solidFill>
                <a:latin typeface="Arial"/>
                <a:cs typeface="Arial"/>
              </a:rPr>
              <a:t>Internacional</a:t>
            </a:r>
            <a:r>
              <a:rPr dirty="0" baseline="24691" sz="675" spc="-7">
                <a:solidFill>
                  <a:srgbClr val="FFFFFF"/>
                </a:solidFill>
                <a:latin typeface="Arial"/>
                <a:cs typeface="Arial"/>
              </a:rPr>
              <a:t>®</a:t>
            </a:r>
            <a:endParaRPr baseline="24691" sz="675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2023-09-25T04:51:35Z</dcterms:created>
  <dcterms:modified xsi:type="dcterms:W3CDTF">2023-09-25T04:51:35Z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2023-09-25T00:00:00Z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2023-09-25T00:00:00Z</vt:filetime>
  </property>
</Properties>
</file>